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9" r:id="rId2"/>
    <p:sldId id="259" r:id="rId3"/>
    <p:sldId id="260" r:id="rId4"/>
    <p:sldId id="261" r:id="rId5"/>
    <p:sldId id="262" r:id="rId6"/>
    <p:sldId id="263" r:id="rId7"/>
    <p:sldId id="302" r:id="rId8"/>
    <p:sldId id="304" r:id="rId9"/>
    <p:sldId id="303" r:id="rId10"/>
    <p:sldId id="305" r:id="rId11"/>
    <p:sldId id="283" r:id="rId12"/>
    <p:sldId id="307" r:id="rId13"/>
    <p:sldId id="308" r:id="rId14"/>
    <p:sldId id="306" r:id="rId15"/>
    <p:sldId id="281" r:id="rId16"/>
    <p:sldId id="288" r:id="rId17"/>
    <p:sldId id="284" r:id="rId18"/>
    <p:sldId id="257" r:id="rId19"/>
    <p:sldId id="273" r:id="rId20"/>
    <p:sldId id="274" r:id="rId21"/>
    <p:sldId id="275" r:id="rId22"/>
    <p:sldId id="267" r:id="rId23"/>
    <p:sldId id="280" r:id="rId24"/>
    <p:sldId id="268" r:id="rId25"/>
    <p:sldId id="276" r:id="rId26"/>
    <p:sldId id="266" r:id="rId27"/>
    <p:sldId id="293" r:id="rId28"/>
    <p:sldId id="294" r:id="rId29"/>
    <p:sldId id="300" r:id="rId30"/>
    <p:sldId id="296" r:id="rId31"/>
    <p:sldId id="295" r:id="rId32"/>
    <p:sldId id="301" r:id="rId33"/>
    <p:sldId id="269" r:id="rId34"/>
    <p:sldId id="298" r:id="rId35"/>
    <p:sldId id="279" r:id="rId36"/>
    <p:sldId id="270" r:id="rId37"/>
    <p:sldId id="27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8" autoAdjust="0"/>
  </p:normalViewPr>
  <p:slideViewPr>
    <p:cSldViewPr>
      <p:cViewPr>
        <p:scale>
          <a:sx n="100" d="100"/>
          <a:sy n="100" d="100"/>
        </p:scale>
        <p:origin x="-74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79E5CC-C0F0-48F2-94F8-C7B32C7E24E4}"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83D4E-3673-4179-A198-B2943C402323}" type="slidenum">
              <a:rPr lang="en-US" smtClean="0"/>
              <a:pPr/>
              <a:t>‹#›</a:t>
            </a:fld>
            <a:endParaRPr lang="en-US"/>
          </a:p>
        </p:txBody>
      </p:sp>
    </p:spTree>
    <p:extLst>
      <p:ext uri="{BB962C8B-B14F-4D97-AF65-F5344CB8AC3E}">
        <p14:creationId xmlns="" xmlns:p14="http://schemas.microsoft.com/office/powerpoint/2010/main" val="169146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C162-44D4-4E7D-964B-81B07134D704}"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447EC-C9FC-48C8-BC8D-EBBAF8006B7E}" type="slidenum">
              <a:rPr lang="en-US" smtClean="0"/>
              <a:pPr/>
              <a:t>‹#›</a:t>
            </a:fld>
            <a:endParaRPr lang="en-US"/>
          </a:p>
        </p:txBody>
      </p:sp>
    </p:spTree>
    <p:extLst>
      <p:ext uri="{BB962C8B-B14F-4D97-AF65-F5344CB8AC3E}">
        <p14:creationId xmlns="" xmlns:p14="http://schemas.microsoft.com/office/powerpoint/2010/main" val="305625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Anatomy</a:t>
            </a:r>
            <a:r>
              <a:rPr lang="en-US" baseline="0" dirty="0" smtClean="0"/>
              <a:t> of a wave partner activity: </a:t>
            </a:r>
            <a:r>
              <a:rPr lang="en-US" i="1" baseline="0" dirty="0" smtClean="0"/>
              <a:t>Optional </a:t>
            </a:r>
            <a:r>
              <a:rPr lang="en-US" baseline="0" dirty="0" smtClean="0"/>
              <a:t>One person is a reporter and the other is the artist.  The artist tries to draw what the reporter describes.  Rules are important but the result is kids learn the parts of a wave and they learn how hard it is to use only a verbal description!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link</a:t>
            </a:r>
            <a:r>
              <a:rPr lang="en-US" baseline="0" dirty="0" smtClean="0"/>
              <a:t> at the bottom is a site that has very nice animations. However, it requires Apple </a:t>
            </a:r>
            <a:r>
              <a:rPr lang="en-US" baseline="0" dirty="0" err="1" smtClean="0"/>
              <a:t>Quicktime</a:t>
            </a:r>
            <a:r>
              <a:rPr lang="en-US" baseline="0" dirty="0" smtClean="0"/>
              <a:t> to run.  These animations are simpler and easier to grasp than a slinky wave so I show the slinky after I show the animation.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PhET Wave on a String simulation: Phet.colorado.edu  and asked how the waves  add?  Example on next slide.  It helps to show the Wave on a String simulation first.  Show one pulse and how it travels back and forth along the string. Then ask the question on the following slide.  You could show both pulses shown on the next slide separately but not together or that will give it away!</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233C53B-DB37-4C34-A77B-179FF9B995CE}" type="slidenum">
              <a:rPr lang="en-US"/>
              <a:pPr/>
              <a:t>24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dirty="0" smtClean="0"/>
              <a:t>After students</a:t>
            </a:r>
            <a:r>
              <a:rPr lang="en-US" baseline="0" dirty="0" smtClean="0"/>
              <a:t> draw their predictions, ask for them to share with the class. Then show the results on the simulation. Click the snapshot to open the </a:t>
            </a:r>
            <a:r>
              <a:rPr lang="en-US" baseline="0" dirty="0" err="1" smtClean="0"/>
              <a:t>sim</a:t>
            </a:r>
            <a:r>
              <a:rPr lang="en-US" baseline="0" dirty="0" smtClean="0"/>
              <a:t>.</a:t>
            </a:r>
            <a:endParaRPr lang="en-US" dirty="0" smtClean="0"/>
          </a:p>
          <a:p>
            <a:pPr eaLnBrk="1" hangingPunct="1"/>
            <a:r>
              <a:rPr lang="en-US" dirty="0" smtClean="0"/>
              <a:t>To demonstrate:</a:t>
            </a:r>
            <a:r>
              <a:rPr lang="en-US" baseline="0" dirty="0" smtClean="0"/>
              <a:t> </a:t>
            </a:r>
            <a:r>
              <a:rPr lang="en-US" dirty="0" smtClean="0"/>
              <a:t>I used the Pulse feature with Zero damping. First I set the wave characteristics to A = 50, PW = 50, Damping</a:t>
            </a:r>
            <a:r>
              <a:rPr lang="en-US" baseline="0" dirty="0" smtClean="0"/>
              <a:t> = 0, Tension high</a:t>
            </a:r>
            <a:r>
              <a:rPr lang="en-US" dirty="0" smtClean="0"/>
              <a:t>, then pulsed and paused quickly. Then I reset the characteristics and sent another pulse. Quickly ,I paused again and used the Step feature for slow motion. </a:t>
            </a:r>
            <a:r>
              <a:rPr lang="en-US" dirty="0" smtClean="0">
                <a:cs typeface="Times New Roman" charset="0"/>
              </a:rPr>
              <a:t>You can cycle through the waves interactions many times by stepping.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a wavelength</a:t>
            </a:r>
            <a:r>
              <a:rPr lang="en-US" baseline="0" dirty="0" smtClean="0"/>
              <a:t> as the length between adjacent crests.  Show both the first two wavelengths on the slide.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a:t>
            </a:r>
            <a:r>
              <a:rPr lang="en-US" baseline="0" dirty="0" smtClean="0"/>
              <a:t> the lower wave is moving to the left.  In shot 3 it’s under the top wave.  So the top wave is shorter and the lower wave isn’t showing.  When you add them up the top wave plus the negative bottom wave, you get a smaller but still positive number.  On shot 4 you can see the lower wave emerge on the left and the top wave is bigger again.  Finally shot 5 they are separate again and no different than they were to start with.</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a:t>
            </a:r>
            <a:r>
              <a:rPr lang="en-US" baseline="0" dirty="0" smtClean="0"/>
              <a:t> ran out of time here</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31</a:t>
            </a:fld>
            <a:endParaRPr lang="en-US"/>
          </a:p>
        </p:txBody>
      </p:sp>
    </p:spTree>
    <p:extLst>
      <p:ext uri="{BB962C8B-B14F-4D97-AF65-F5344CB8AC3E}">
        <p14:creationId xmlns="" xmlns:p14="http://schemas.microsoft.com/office/powerpoint/2010/main" val="338790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swing example and explain</a:t>
            </a:r>
            <a:r>
              <a:rPr lang="en-US" baseline="0" dirty="0" smtClean="0"/>
              <a:t> how your push has to be just right.  If it is, each time you push it adds to how high the person is going.  If you try to push with different timing than the swings Natural frequency, it just doesn’t work!</a:t>
            </a:r>
          </a:p>
          <a:p>
            <a:r>
              <a:rPr lang="en-US" baseline="0" dirty="0" smtClean="0"/>
              <a:t/>
            </a:r>
            <a:br>
              <a:rPr lang="en-US" baseline="0" dirty="0" smtClean="0"/>
            </a:br>
            <a:r>
              <a:rPr lang="en-US" baseline="0" dirty="0" smtClean="0"/>
              <a:t>Show the pasta raisin demo.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swing example and explain</a:t>
            </a:r>
            <a:r>
              <a:rPr lang="en-US" baseline="0" dirty="0" smtClean="0"/>
              <a:t> how your push has to be just right.  If it is, each time you push it adds to how high the person is going.  If you try to push with different timing than the swings Natural frequency, it just doesn’t work!</a:t>
            </a:r>
          </a:p>
          <a:p>
            <a:r>
              <a:rPr lang="en-US" baseline="0" dirty="0" smtClean="0"/>
              <a:t/>
            </a:r>
            <a:br>
              <a:rPr lang="en-US" baseline="0" dirty="0" smtClean="0"/>
            </a:br>
            <a:r>
              <a:rPr lang="en-US" baseline="0" dirty="0" smtClean="0"/>
              <a:t>Show the pasta raisin demo.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r>
            <a:br>
              <a:rPr lang="en-US" baseline="0" dirty="0" smtClean="0"/>
            </a:br>
            <a:r>
              <a:rPr lang="en-US" baseline="0" dirty="0" smtClean="0"/>
              <a:t>Show the pasta raisin demo.  In this picture can you see the middle pasta and how fast it is moving?!</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settings given above</a:t>
            </a:r>
            <a:r>
              <a:rPr lang="en-US" baseline="0" dirty="0" smtClean="0"/>
              <a:t> to show resonance with the Wave on a String simulation.  It’s really NEAT.</a:t>
            </a:r>
          </a:p>
          <a:p>
            <a:endParaRPr lang="en-US" baseline="0" dirty="0" smtClean="0"/>
          </a:p>
        </p:txBody>
      </p:sp>
      <p:sp>
        <p:nvSpPr>
          <p:cNvPr id="4" name="Slide Number Placeholder 3"/>
          <p:cNvSpPr>
            <a:spLocks noGrp="1"/>
          </p:cNvSpPr>
          <p:nvPr>
            <p:ph type="sldNum" sz="quarter" idx="10"/>
          </p:nvPr>
        </p:nvSpPr>
        <p:spPr/>
        <p:txBody>
          <a:bodyPr/>
          <a:lstStyle/>
          <a:p>
            <a:fld id="{465447EC-C9FC-48C8-BC8D-EBBAF8006B7E}"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very clear video of resonance.  It’s designed to demonstrate earthquake damage but works beautifully for resonance in general.  It shows different height objects resonating at different frequencies.  I stop the video at the points where the speaker says he asks his students to predict, then I ask my students to predict.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also a wavelength?  It is.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 wavelength.  It is actually 2 wavelengths.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a:t>
            </a:r>
            <a:r>
              <a:rPr lang="en-US" baseline="0" dirty="0" smtClean="0"/>
              <a:t> amplitude then show the 1</a:t>
            </a:r>
            <a:r>
              <a:rPr lang="en-US" baseline="30000" dirty="0" smtClean="0"/>
              <a:t>st</a:t>
            </a:r>
            <a:r>
              <a:rPr lang="en-US" baseline="0" dirty="0" smtClean="0"/>
              <a:t> wave.  Ask students to describe what the same wave would look like with a smaller amplitude.  If they’ve done the “Wave Basics” homework, they should be able to do this.</a:t>
            </a:r>
          </a:p>
          <a:p>
            <a:r>
              <a:rPr lang="en-US" baseline="0" dirty="0" smtClean="0"/>
              <a:t>Next define frequency.  Then show the wave and ask students what it would look like with a smaller frequency.</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2423C-593F-457D-8B6C-3D6ED4A441AB}"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32423C-593F-457D-8B6C-3D6ED4A441AB}"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32423C-593F-457D-8B6C-3D6ED4A441AB}"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32423C-593F-457D-8B6C-3D6ED4A441AB}"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2423C-593F-457D-8B6C-3D6ED4A441AB}"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2423C-593F-457D-8B6C-3D6ED4A441AB}"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61C0B-5E11-4729-A689-753FC9209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het.colorado.edu/sims/wave-on-a-string/wave-on-a-string_e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het.colorado.edu/sims/wave-on-a-string/wave-on-a-string_e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hysics.nyu.edu/~ts2/Animation/waves.html" TargetMode="External"/><Relationship Id="rId5" Type="http://schemas.openxmlformats.org/officeDocument/2006/relationships/image" Target="../media/image2.png"/><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hysics.nyu.edu/~ts2/Animation/waves.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phet.colorado.edu/sims/wave-on-a-string/wave-on-a-string_en.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phet.colorado.edu/sims/wave-on-a-string/wave-on-a-string_en.html"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I4FPK1oKddQ"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I4FPK1oKdd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het.colorado.edu/sims/wave-on-a-string/wave-on-a-string_en.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OCmzvWEAV10&amp;feature=player_embedde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iris.edu/hq/programs/education_and_outreach/vide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itchFamily="34" charset="0"/>
                <a:ea typeface="Tahoma" pitchFamily="34" charset="0"/>
                <a:cs typeface="Tahoma" pitchFamily="34" charset="0"/>
              </a:rPr>
              <a:t>Waves</a:t>
            </a:r>
            <a:endParaRPr lang="en-US" b="1" dirty="0">
              <a:latin typeface="Tahoma" pitchFamily="34" charset="0"/>
              <a:ea typeface="Tahoma" pitchFamily="34" charset="0"/>
              <a:cs typeface="Tahoma" pitchFamily="34" charset="0"/>
            </a:endParaRPr>
          </a:p>
        </p:txBody>
      </p:sp>
      <p:sp>
        <p:nvSpPr>
          <p:cNvPr id="4" name="Subtitle 3"/>
          <p:cNvSpPr>
            <a:spLocks noGrp="1"/>
          </p:cNvSpPr>
          <p:nvPr>
            <p:ph idx="1"/>
          </p:nvPr>
        </p:nvSpPr>
        <p:spPr/>
        <p:txBody>
          <a:bodyPr/>
          <a:lstStyle/>
          <a:p>
            <a:r>
              <a:rPr lang="en-US" dirty="0" smtClean="0"/>
              <a:t>Anatomy of a Wave</a:t>
            </a:r>
          </a:p>
          <a:p>
            <a:r>
              <a:rPr lang="en-US" dirty="0" smtClean="0"/>
              <a:t>Wave Speed</a:t>
            </a:r>
          </a:p>
          <a:p>
            <a:r>
              <a:rPr lang="en-US" dirty="0" smtClean="0"/>
              <a:t>Adding waves</a:t>
            </a:r>
          </a:p>
          <a:p>
            <a:r>
              <a:rPr lang="en-US" dirty="0" smtClean="0"/>
              <a:t>Natural Frequency</a:t>
            </a:r>
          </a:p>
          <a:p>
            <a:r>
              <a:rPr lang="en-US" dirty="0" smtClean="0"/>
              <a:t>Resonance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noAutofit/>
          </a:bodyPr>
          <a:lstStyle/>
          <a:p>
            <a:pPr marL="0" lvl="1" indent="0">
              <a:buNone/>
            </a:pPr>
            <a:r>
              <a:rPr lang="en-US" dirty="0" smtClean="0"/>
              <a:t>Which wave represents a smaller frequency than the wave shown?</a:t>
            </a:r>
            <a:endParaRPr lang="en-US" dirty="0"/>
          </a:p>
          <a:p>
            <a:pPr>
              <a:buNone/>
            </a:pPr>
            <a:endParaRPr lang="en-US" dirty="0" smtClean="0"/>
          </a:p>
          <a:p>
            <a:pPr>
              <a:buNone/>
            </a:pPr>
            <a:endParaRPr lang="en-US" dirty="0" smtClean="0"/>
          </a:p>
          <a:p>
            <a:pPr>
              <a:spcAft>
                <a:spcPts val="2400"/>
              </a:spcAft>
              <a:buNone/>
            </a:pPr>
            <a:r>
              <a:rPr lang="en-US" dirty="0" smtClean="0"/>
              <a:t>A</a:t>
            </a:r>
          </a:p>
          <a:p>
            <a:pPr>
              <a:spcAft>
                <a:spcPts val="2400"/>
              </a:spcAft>
              <a:buNone/>
            </a:pPr>
            <a:r>
              <a:rPr lang="en-US" b="1" dirty="0" smtClean="0">
                <a:solidFill>
                  <a:srgbClr val="FF0000"/>
                </a:solidFill>
              </a:rPr>
              <a:t>B</a:t>
            </a:r>
            <a:r>
              <a:rPr lang="en-US" dirty="0" smtClean="0"/>
              <a:t> </a:t>
            </a:r>
          </a:p>
          <a:p>
            <a:pPr>
              <a:spcAft>
                <a:spcPts val="2400"/>
              </a:spcAft>
              <a:buNone/>
            </a:pPr>
            <a:r>
              <a:rPr lang="en-US" dirty="0" smtClean="0"/>
              <a:t>C</a:t>
            </a:r>
          </a:p>
          <a:p>
            <a:pPr>
              <a:spcAft>
                <a:spcPts val="2400"/>
              </a:spcAft>
              <a:buNone/>
            </a:pPr>
            <a:r>
              <a:rPr lang="en-US" dirty="0" smtClean="0"/>
              <a:t>D</a:t>
            </a:r>
          </a:p>
          <a:p>
            <a:endParaRPr lang="en-US" dirty="0"/>
          </a:p>
        </p:txBody>
      </p:sp>
      <p:pic>
        <p:nvPicPr>
          <p:cNvPr id="4" name="Picture 3" descr="http://www.mathematical.com/sinxpi2.gif"/>
          <p:cNvPicPr/>
          <p:nvPr/>
        </p:nvPicPr>
        <p:blipFill>
          <a:blip r:embed="rId3" cstate="print"/>
          <a:srcRect l="7027" t="3928" b="3323"/>
          <a:stretch>
            <a:fillRect/>
          </a:stretch>
        </p:blipFill>
        <p:spPr bwMode="auto">
          <a:xfrm>
            <a:off x="1447800" y="32004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r="26913" b="3323"/>
          <a:stretch>
            <a:fillRect/>
          </a:stretch>
        </p:blipFill>
        <p:spPr bwMode="auto">
          <a:xfrm>
            <a:off x="1447800" y="3810000"/>
            <a:ext cx="41148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524000" y="549481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581400" y="548640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1981200"/>
            <a:ext cx="3981450" cy="685800"/>
          </a:xfrm>
          <a:prstGeom prst="rect">
            <a:avLst/>
          </a:prstGeom>
          <a:noFill/>
          <a:ln w="9525">
            <a:noFill/>
            <a:miter lim="800000"/>
            <a:headEnd/>
            <a:tailEnd/>
          </a:ln>
        </p:spPr>
      </p:pic>
      <p:pic>
        <p:nvPicPr>
          <p:cNvPr id="18" name="Picture 17" descr="http://www.mathematical.com/sinxpi2.gif"/>
          <p:cNvPicPr/>
          <p:nvPr/>
        </p:nvPicPr>
        <p:blipFill>
          <a:blip r:embed="rId3" cstate="print"/>
          <a:srcRect l="7027" t="3928" b="3323"/>
          <a:stretch>
            <a:fillRect/>
          </a:stretch>
        </p:blipFill>
        <p:spPr bwMode="auto">
          <a:xfrm>
            <a:off x="1524000" y="4648200"/>
            <a:ext cx="396240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516563"/>
          </a:xfrm>
        </p:spPr>
        <p:txBody>
          <a:bodyPr>
            <a:noAutofit/>
          </a:bodyPr>
          <a:lstStyle/>
          <a:p>
            <a:r>
              <a:rPr lang="en-US" sz="2800" b="1" dirty="0" smtClean="0">
                <a:latin typeface="Tahoma" pitchFamily="34" charset="0"/>
                <a:ea typeface="Tahoma" pitchFamily="34" charset="0"/>
                <a:cs typeface="Tahoma" pitchFamily="34" charset="0"/>
              </a:rPr>
              <a:t>Amplitude (</a:t>
            </a:r>
            <a:r>
              <a:rPr lang="en-US" sz="2800" b="1" dirty="0" smtClean="0">
                <a:ea typeface="Tahoma" pitchFamily="34" charset="0"/>
                <a:cs typeface="Tahoma" pitchFamily="34" charset="0"/>
              </a:rPr>
              <a:t>A</a:t>
            </a:r>
            <a:r>
              <a:rPr lang="en-US" sz="2800" b="1" dirty="0" smtClean="0">
                <a:latin typeface="Tahoma" pitchFamily="34" charset="0"/>
                <a:ea typeface="Tahoma" pitchFamily="34" charset="0"/>
                <a:cs typeface="Tahoma" pitchFamily="34" charset="0"/>
              </a:rPr>
              <a:t>)</a:t>
            </a:r>
          </a:p>
          <a:p>
            <a:pPr lvl="1"/>
            <a:r>
              <a:rPr lang="en-US" dirty="0" smtClean="0">
                <a:latin typeface="Tahoma" pitchFamily="34" charset="0"/>
                <a:ea typeface="Tahoma" pitchFamily="34" charset="0"/>
                <a:cs typeface="Tahoma" pitchFamily="34" charset="0"/>
              </a:rPr>
              <a:t>m (meters)</a:t>
            </a:r>
          </a:p>
          <a:p>
            <a:pPr lvl="1"/>
            <a:endParaRPr lang="en-US" dirty="0" smtClean="0">
              <a:latin typeface="Tahoma" pitchFamily="34" charset="0"/>
              <a:ea typeface="Tahoma" pitchFamily="34" charset="0"/>
              <a:cs typeface="Tahoma" pitchFamily="34" charset="0"/>
            </a:endParaRPr>
          </a:p>
          <a:p>
            <a:r>
              <a:rPr lang="en-US" sz="2800" b="1" dirty="0" smtClean="0">
                <a:latin typeface="Tahoma" pitchFamily="34" charset="0"/>
                <a:ea typeface="Tahoma" pitchFamily="34" charset="0"/>
                <a:cs typeface="Tahoma" pitchFamily="34" charset="0"/>
              </a:rPr>
              <a:t>Frequency (</a:t>
            </a:r>
            <a:r>
              <a:rPr lang="en-US" sz="2800" b="1" i="1" dirty="0" smtClean="0">
                <a:ea typeface="Tahoma" pitchFamily="34" charset="0"/>
                <a:cs typeface="Tahoma" pitchFamily="34" charset="0"/>
              </a:rPr>
              <a:t>f</a:t>
            </a:r>
            <a:r>
              <a:rPr lang="en-US" sz="2800" b="1" dirty="0" smtClean="0">
                <a:latin typeface="Tahoma" pitchFamily="34" charset="0"/>
                <a:ea typeface="Tahoma" pitchFamily="34" charset="0"/>
                <a:cs typeface="Tahoma" pitchFamily="34" charset="0"/>
              </a:rPr>
              <a:t>)</a:t>
            </a:r>
          </a:p>
          <a:p>
            <a:pPr lvl="1"/>
            <a:r>
              <a:rPr lang="en-US" dirty="0" smtClean="0"/>
              <a:t>Number of oscillations per second</a:t>
            </a:r>
          </a:p>
          <a:p>
            <a:pPr lvl="1"/>
            <a:r>
              <a:rPr lang="en-US" dirty="0" smtClean="0"/>
              <a:t>1/s or Hz (hertz)</a:t>
            </a:r>
          </a:p>
          <a:p>
            <a:pPr lvl="1">
              <a:buNone/>
            </a:pPr>
            <a:endParaRPr lang="en-US" dirty="0" smtClean="0"/>
          </a:p>
          <a:p>
            <a:pPr marL="0" lvl="1">
              <a:buNone/>
            </a:pPr>
            <a:r>
              <a:rPr lang="en-US" dirty="0" smtClean="0"/>
              <a:t>Frequency of the above wave is</a:t>
            </a:r>
          </a:p>
          <a:p>
            <a:pPr marL="971550" lvl="1" indent="-514350">
              <a:buAutoNum type="alphaUcPeriod"/>
            </a:pPr>
            <a:r>
              <a:rPr lang="en-US" dirty="0" smtClean="0"/>
              <a:t>½ Hz</a:t>
            </a:r>
          </a:p>
          <a:p>
            <a:pPr marL="971550" lvl="1" indent="-514350">
              <a:buAutoNum type="alphaUcPeriod"/>
            </a:pPr>
            <a:r>
              <a:rPr lang="en-US" dirty="0" smtClean="0"/>
              <a:t>1 Hz</a:t>
            </a:r>
          </a:p>
          <a:p>
            <a:pPr marL="971550" lvl="1" indent="-514350">
              <a:buAutoNum type="alphaUcPeriod"/>
            </a:pPr>
            <a:r>
              <a:rPr lang="en-US" dirty="0" smtClean="0"/>
              <a:t>2 Hz</a:t>
            </a:r>
          </a:p>
          <a:p>
            <a:pPr marL="971550" lvl="1" indent="-514350">
              <a:buAutoNum type="alphaUcPeriod"/>
            </a:pPr>
            <a:r>
              <a:rPr lang="en-US" dirty="0" smtClean="0"/>
              <a:t>Not enough Information</a:t>
            </a:r>
          </a:p>
          <a:p>
            <a:pPr lvl="1"/>
            <a:endParaRPr lang="en-US" dirty="0" smtClean="0">
              <a:latin typeface="Comic Sans MS" pitchFamily="66" charset="0"/>
            </a:endParaRPr>
          </a:p>
          <a:p>
            <a:pPr lvl="1"/>
            <a:endParaRPr lang="en-US" dirty="0" smtClean="0">
              <a:latin typeface="Comic Sans MS" pitchFamily="66" charset="0"/>
            </a:endParaRPr>
          </a:p>
          <a:p>
            <a:pPr lvl="1"/>
            <a:endParaRPr lang="en-US" dirty="0">
              <a:latin typeface="Comic Sans MS" pitchFamily="66" charset="0"/>
            </a:endParaRPr>
          </a:p>
        </p:txBody>
      </p:sp>
      <p:pic>
        <p:nvPicPr>
          <p:cNvPr id="18" name="Picture 17" descr="http://www.mathematical.com/sinxpi2.gif"/>
          <p:cNvPicPr/>
          <p:nvPr/>
        </p:nvPicPr>
        <p:blipFill>
          <a:blip r:embed="rId3" cstate="print"/>
          <a:srcRect l="7027" t="3928" r="12901" b="3323"/>
          <a:stretch>
            <a:fillRect/>
          </a:stretch>
        </p:blipFill>
        <p:spPr bwMode="auto">
          <a:xfrm>
            <a:off x="4114800" y="533400"/>
            <a:ext cx="3429000" cy="685800"/>
          </a:xfrm>
          <a:prstGeom prst="rect">
            <a:avLst/>
          </a:prstGeom>
          <a:noFill/>
          <a:ln w="9525">
            <a:noFill/>
            <a:miter lim="800000"/>
            <a:headEnd/>
            <a:tailEnd/>
          </a:ln>
        </p:spPr>
      </p:pic>
      <p:cxnSp>
        <p:nvCxnSpPr>
          <p:cNvPr id="19" name="Straight Arrow Connector 18"/>
          <p:cNvCxnSpPr/>
          <p:nvPr/>
        </p:nvCxnSpPr>
        <p:spPr>
          <a:xfrm>
            <a:off x="6019800" y="521525"/>
            <a:ext cx="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www.mathematical.com/sinxpi2.gif"/>
          <p:cNvPicPr/>
          <p:nvPr/>
        </p:nvPicPr>
        <p:blipFill>
          <a:blip r:embed="rId3" cstate="print"/>
          <a:srcRect l="7027" t="3928" r="19667" b="3323"/>
          <a:stretch>
            <a:fillRect/>
          </a:stretch>
        </p:blipFill>
        <p:spPr bwMode="auto">
          <a:xfrm>
            <a:off x="5791200" y="2952750"/>
            <a:ext cx="3124200" cy="628650"/>
          </a:xfrm>
          <a:prstGeom prst="rect">
            <a:avLst/>
          </a:prstGeom>
          <a:noFill/>
          <a:ln w="9525">
            <a:noFill/>
            <a:miter lim="800000"/>
            <a:headEnd/>
            <a:tailEnd/>
          </a:ln>
        </p:spPr>
      </p:pic>
      <p:cxnSp>
        <p:nvCxnSpPr>
          <p:cNvPr id="12" name="Straight Arrow Connector 11"/>
          <p:cNvCxnSpPr/>
          <p:nvPr/>
        </p:nvCxnSpPr>
        <p:spPr>
          <a:xfrm>
            <a:off x="5791200" y="3733800"/>
            <a:ext cx="3124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29400" y="3657600"/>
            <a:ext cx="1828800" cy="461665"/>
          </a:xfrm>
          <a:prstGeom prst="rect">
            <a:avLst/>
          </a:prstGeom>
          <a:noFill/>
        </p:spPr>
        <p:txBody>
          <a:bodyPr wrap="square" rtlCol="0">
            <a:spAutoFit/>
          </a:bodyPr>
          <a:lstStyle/>
          <a:p>
            <a:r>
              <a:rPr lang="en-US" sz="2400" dirty="0" smtClean="0">
                <a:solidFill>
                  <a:schemeClr val="tx2"/>
                </a:solidFill>
              </a:rPr>
              <a:t>1 second</a:t>
            </a:r>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516563"/>
          </a:xfrm>
        </p:spPr>
        <p:txBody>
          <a:bodyPr>
            <a:noAutofit/>
          </a:bodyPr>
          <a:lstStyle/>
          <a:p>
            <a:r>
              <a:rPr lang="en-US" sz="2800" b="1" dirty="0" smtClean="0">
                <a:latin typeface="Tahoma" pitchFamily="34" charset="0"/>
                <a:ea typeface="Tahoma" pitchFamily="34" charset="0"/>
                <a:cs typeface="Tahoma" pitchFamily="34" charset="0"/>
              </a:rPr>
              <a:t>Amplitude (</a:t>
            </a:r>
            <a:r>
              <a:rPr lang="en-US" sz="2800" b="1" dirty="0" smtClean="0">
                <a:ea typeface="Tahoma" pitchFamily="34" charset="0"/>
                <a:cs typeface="Tahoma" pitchFamily="34" charset="0"/>
              </a:rPr>
              <a:t>A</a:t>
            </a:r>
            <a:r>
              <a:rPr lang="en-US" sz="2800" b="1" dirty="0" smtClean="0">
                <a:latin typeface="Tahoma" pitchFamily="34" charset="0"/>
                <a:ea typeface="Tahoma" pitchFamily="34" charset="0"/>
                <a:cs typeface="Tahoma" pitchFamily="34" charset="0"/>
              </a:rPr>
              <a:t>)</a:t>
            </a:r>
          </a:p>
          <a:p>
            <a:pPr lvl="1"/>
            <a:r>
              <a:rPr lang="en-US" dirty="0" smtClean="0">
                <a:ea typeface="Tahoma" pitchFamily="34" charset="0"/>
                <a:cs typeface="Tahoma" pitchFamily="34" charset="0"/>
              </a:rPr>
              <a:t>m (meters)</a:t>
            </a:r>
          </a:p>
          <a:p>
            <a:pPr lvl="1"/>
            <a:endParaRPr lang="en-US" dirty="0" smtClean="0">
              <a:latin typeface="Tahoma" pitchFamily="34" charset="0"/>
              <a:ea typeface="Tahoma" pitchFamily="34" charset="0"/>
              <a:cs typeface="Tahoma" pitchFamily="34" charset="0"/>
            </a:endParaRPr>
          </a:p>
          <a:p>
            <a:r>
              <a:rPr lang="en-US" sz="2800" b="1" dirty="0" smtClean="0">
                <a:latin typeface="Tahoma" pitchFamily="34" charset="0"/>
                <a:ea typeface="Tahoma" pitchFamily="34" charset="0"/>
                <a:cs typeface="Tahoma" pitchFamily="34" charset="0"/>
              </a:rPr>
              <a:t>Frequency (</a:t>
            </a:r>
            <a:r>
              <a:rPr lang="en-US" sz="2800" b="1" i="1" dirty="0" smtClean="0">
                <a:ea typeface="Tahoma" pitchFamily="34" charset="0"/>
                <a:cs typeface="Tahoma" pitchFamily="34" charset="0"/>
              </a:rPr>
              <a:t>f</a:t>
            </a:r>
            <a:r>
              <a:rPr lang="en-US" sz="2800" b="1" dirty="0" smtClean="0">
                <a:latin typeface="Tahoma" pitchFamily="34" charset="0"/>
                <a:ea typeface="Tahoma" pitchFamily="34" charset="0"/>
                <a:cs typeface="Tahoma" pitchFamily="34" charset="0"/>
              </a:rPr>
              <a:t>)</a:t>
            </a:r>
          </a:p>
          <a:p>
            <a:pPr lvl="1"/>
            <a:r>
              <a:rPr lang="en-US" dirty="0" smtClean="0"/>
              <a:t>Number of oscillations per second</a:t>
            </a:r>
          </a:p>
          <a:p>
            <a:pPr lvl="1"/>
            <a:r>
              <a:rPr lang="en-US" dirty="0" smtClean="0"/>
              <a:t>1/s or Hz (hertz)</a:t>
            </a:r>
          </a:p>
          <a:p>
            <a:pPr lvl="1"/>
            <a:endParaRPr lang="en-US" dirty="0" smtClean="0"/>
          </a:p>
          <a:p>
            <a:pPr marL="0" lvl="1">
              <a:buNone/>
            </a:pPr>
            <a:r>
              <a:rPr lang="en-US" dirty="0" smtClean="0"/>
              <a:t>Frequency of the above wave is</a:t>
            </a:r>
          </a:p>
          <a:p>
            <a:pPr marL="971550" lvl="1" indent="-514350">
              <a:buAutoNum type="alphaUcPeriod"/>
            </a:pPr>
            <a:r>
              <a:rPr lang="en-US" dirty="0" smtClean="0"/>
              <a:t>½ Hz</a:t>
            </a:r>
          </a:p>
          <a:p>
            <a:pPr marL="971550" lvl="1" indent="-514350">
              <a:buAutoNum type="alphaUcPeriod"/>
            </a:pPr>
            <a:r>
              <a:rPr lang="en-US" dirty="0" smtClean="0"/>
              <a:t>1 Hz</a:t>
            </a:r>
          </a:p>
          <a:p>
            <a:pPr marL="971550" lvl="1" indent="-514350">
              <a:buAutoNum type="alphaUcPeriod"/>
            </a:pPr>
            <a:r>
              <a:rPr lang="en-US" b="1" dirty="0" smtClean="0">
                <a:solidFill>
                  <a:srgbClr val="FF0000"/>
                </a:solidFill>
              </a:rPr>
              <a:t>2 Hz</a:t>
            </a:r>
          </a:p>
          <a:p>
            <a:pPr marL="971550" lvl="1" indent="-514350">
              <a:buAutoNum type="alphaUcPeriod"/>
            </a:pPr>
            <a:r>
              <a:rPr lang="en-US" dirty="0" smtClean="0"/>
              <a:t>Not enough Information</a:t>
            </a:r>
          </a:p>
          <a:p>
            <a:pPr lvl="1"/>
            <a:endParaRPr lang="en-US" dirty="0" smtClean="0">
              <a:latin typeface="Comic Sans MS" pitchFamily="66" charset="0"/>
            </a:endParaRPr>
          </a:p>
          <a:p>
            <a:pPr lvl="1"/>
            <a:endParaRPr lang="en-US" dirty="0" smtClean="0">
              <a:latin typeface="Comic Sans MS" pitchFamily="66" charset="0"/>
            </a:endParaRPr>
          </a:p>
          <a:p>
            <a:pPr lvl="1"/>
            <a:endParaRPr lang="en-US" dirty="0">
              <a:latin typeface="Comic Sans MS" pitchFamily="66" charset="0"/>
            </a:endParaRPr>
          </a:p>
        </p:txBody>
      </p:sp>
      <p:pic>
        <p:nvPicPr>
          <p:cNvPr id="18" name="Picture 17" descr="http://www.mathematical.com/sinxpi2.gif"/>
          <p:cNvPicPr/>
          <p:nvPr/>
        </p:nvPicPr>
        <p:blipFill>
          <a:blip r:embed="rId3" cstate="print"/>
          <a:srcRect l="7027" t="3928" r="12901" b="3323"/>
          <a:stretch>
            <a:fillRect/>
          </a:stretch>
        </p:blipFill>
        <p:spPr bwMode="auto">
          <a:xfrm>
            <a:off x="4114800" y="533400"/>
            <a:ext cx="3429000" cy="685800"/>
          </a:xfrm>
          <a:prstGeom prst="rect">
            <a:avLst/>
          </a:prstGeom>
          <a:noFill/>
          <a:ln w="9525">
            <a:noFill/>
            <a:miter lim="800000"/>
            <a:headEnd/>
            <a:tailEnd/>
          </a:ln>
        </p:spPr>
      </p:pic>
      <p:cxnSp>
        <p:nvCxnSpPr>
          <p:cNvPr id="19" name="Straight Arrow Connector 18"/>
          <p:cNvCxnSpPr/>
          <p:nvPr/>
        </p:nvCxnSpPr>
        <p:spPr>
          <a:xfrm>
            <a:off x="6019800" y="521525"/>
            <a:ext cx="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www.mathematical.com/sinxpi2.gif"/>
          <p:cNvPicPr/>
          <p:nvPr/>
        </p:nvPicPr>
        <p:blipFill>
          <a:blip r:embed="rId3" cstate="print"/>
          <a:srcRect l="7027" t="3928" r="19667" b="3323"/>
          <a:stretch>
            <a:fillRect/>
          </a:stretch>
        </p:blipFill>
        <p:spPr bwMode="auto">
          <a:xfrm>
            <a:off x="5791200" y="2952750"/>
            <a:ext cx="3124200" cy="628650"/>
          </a:xfrm>
          <a:prstGeom prst="rect">
            <a:avLst/>
          </a:prstGeom>
          <a:noFill/>
          <a:ln w="9525">
            <a:noFill/>
            <a:miter lim="800000"/>
            <a:headEnd/>
            <a:tailEnd/>
          </a:ln>
        </p:spPr>
      </p:pic>
      <p:cxnSp>
        <p:nvCxnSpPr>
          <p:cNvPr id="12" name="Straight Arrow Connector 11"/>
          <p:cNvCxnSpPr/>
          <p:nvPr/>
        </p:nvCxnSpPr>
        <p:spPr>
          <a:xfrm>
            <a:off x="5791200" y="3733800"/>
            <a:ext cx="3124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29400" y="3657600"/>
            <a:ext cx="1828800" cy="461665"/>
          </a:xfrm>
          <a:prstGeom prst="rect">
            <a:avLst/>
          </a:prstGeom>
          <a:noFill/>
        </p:spPr>
        <p:txBody>
          <a:bodyPr wrap="square" rtlCol="0">
            <a:spAutoFit/>
          </a:bodyPr>
          <a:lstStyle/>
          <a:p>
            <a:r>
              <a:rPr lang="en-US" sz="2400" dirty="0" smtClean="0">
                <a:solidFill>
                  <a:schemeClr val="tx2"/>
                </a:solidFill>
              </a:rPr>
              <a:t>1 second</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324600"/>
          </a:xfrm>
        </p:spPr>
        <p:txBody>
          <a:bodyPr>
            <a:noAutofit/>
          </a:bodyPr>
          <a:lstStyle/>
          <a:p>
            <a:r>
              <a:rPr lang="en-US" sz="2800" b="1" dirty="0" smtClean="0">
                <a:latin typeface="Tahoma" pitchFamily="34" charset="0"/>
                <a:ea typeface="Tahoma" pitchFamily="34" charset="0"/>
                <a:cs typeface="Tahoma" pitchFamily="34" charset="0"/>
              </a:rPr>
              <a:t>Amplitude (</a:t>
            </a:r>
            <a:r>
              <a:rPr lang="en-US" sz="2800" b="1" dirty="0" smtClean="0">
                <a:ea typeface="Tahoma" pitchFamily="34" charset="0"/>
                <a:cs typeface="Tahoma" pitchFamily="34" charset="0"/>
              </a:rPr>
              <a:t>A</a:t>
            </a:r>
            <a:r>
              <a:rPr lang="en-US" sz="2800" b="1" dirty="0" smtClean="0">
                <a:latin typeface="Tahoma" pitchFamily="34" charset="0"/>
                <a:ea typeface="Tahoma" pitchFamily="34" charset="0"/>
                <a:cs typeface="Tahoma" pitchFamily="34" charset="0"/>
              </a:rPr>
              <a:t>)</a:t>
            </a:r>
          </a:p>
          <a:p>
            <a:pPr lvl="1"/>
            <a:r>
              <a:rPr lang="en-US" dirty="0" smtClean="0">
                <a:ea typeface="Tahoma" pitchFamily="34" charset="0"/>
                <a:cs typeface="Tahoma" pitchFamily="34" charset="0"/>
              </a:rPr>
              <a:t>m (meters)</a:t>
            </a:r>
          </a:p>
          <a:p>
            <a:pPr lvl="1"/>
            <a:endParaRPr lang="en-US" sz="1600" dirty="0" smtClean="0">
              <a:latin typeface="Tahoma" pitchFamily="34" charset="0"/>
              <a:ea typeface="Tahoma" pitchFamily="34" charset="0"/>
              <a:cs typeface="Tahoma" pitchFamily="34" charset="0"/>
            </a:endParaRPr>
          </a:p>
          <a:p>
            <a:r>
              <a:rPr lang="en-US" sz="2800" b="1" dirty="0" smtClean="0">
                <a:latin typeface="Tahoma" pitchFamily="34" charset="0"/>
                <a:ea typeface="Tahoma" pitchFamily="34" charset="0"/>
                <a:cs typeface="Tahoma" pitchFamily="34" charset="0"/>
              </a:rPr>
              <a:t>Frequency (</a:t>
            </a:r>
            <a:r>
              <a:rPr lang="en-US" sz="2800" b="1" i="1" dirty="0" smtClean="0">
                <a:ea typeface="Tahoma" pitchFamily="34" charset="0"/>
                <a:cs typeface="Tahoma" pitchFamily="34" charset="0"/>
              </a:rPr>
              <a:t>f</a:t>
            </a:r>
            <a:r>
              <a:rPr lang="en-US" sz="2800" b="1" dirty="0" smtClean="0">
                <a:latin typeface="Tahoma" pitchFamily="34" charset="0"/>
                <a:ea typeface="Tahoma" pitchFamily="34" charset="0"/>
                <a:cs typeface="Tahoma" pitchFamily="34" charset="0"/>
              </a:rPr>
              <a:t>)</a:t>
            </a:r>
          </a:p>
          <a:p>
            <a:pPr lvl="1"/>
            <a:r>
              <a:rPr lang="en-US" dirty="0" smtClean="0"/>
              <a:t>Number of oscillations per second</a:t>
            </a:r>
          </a:p>
          <a:p>
            <a:pPr lvl="1"/>
            <a:r>
              <a:rPr lang="en-US" dirty="0" smtClean="0"/>
              <a:t>1/s or Hz (hertz)</a:t>
            </a:r>
          </a:p>
          <a:p>
            <a:pPr lvl="1"/>
            <a:endParaRPr lang="en-US" sz="1600" dirty="0" smtClean="0">
              <a:latin typeface="Comic Sans MS" pitchFamily="66" charset="0"/>
            </a:endParaRPr>
          </a:p>
          <a:p>
            <a:r>
              <a:rPr lang="en-US" sz="2800" b="1" dirty="0" smtClean="0">
                <a:latin typeface="Tahoma" pitchFamily="34" charset="0"/>
                <a:ea typeface="Tahoma" pitchFamily="34" charset="0"/>
                <a:cs typeface="Tahoma" pitchFamily="34" charset="0"/>
              </a:rPr>
              <a:t>Period</a:t>
            </a:r>
            <a:r>
              <a:rPr lang="en-US" sz="2800" b="1" dirty="0" smtClean="0">
                <a:latin typeface="Comic Sans MS" pitchFamily="66" charset="0"/>
              </a:rPr>
              <a:t> (T)</a:t>
            </a:r>
          </a:p>
          <a:p>
            <a:pPr lvl="1"/>
            <a:r>
              <a:rPr lang="en-US" dirty="0" smtClean="0"/>
              <a:t>Time for one oscillation</a:t>
            </a:r>
          </a:p>
          <a:p>
            <a:pPr lvl="1">
              <a:buNone/>
            </a:pPr>
            <a:r>
              <a:rPr lang="en-US" sz="2400" dirty="0" smtClean="0"/>
              <a:t>The period of the above wave is</a:t>
            </a:r>
          </a:p>
          <a:p>
            <a:pPr marL="914400" lvl="1" indent="-457200">
              <a:buFont typeface="+mj-lt"/>
              <a:buAutoNum type="alphaUcPeriod"/>
            </a:pPr>
            <a:r>
              <a:rPr lang="en-US" sz="2400" dirty="0" smtClean="0"/>
              <a:t>½ s</a:t>
            </a:r>
          </a:p>
          <a:p>
            <a:pPr marL="971550" lvl="1" indent="-514350">
              <a:buAutoNum type="alphaUcPeriod"/>
            </a:pPr>
            <a:r>
              <a:rPr lang="en-US" sz="2400" dirty="0" smtClean="0"/>
              <a:t>1 s</a:t>
            </a:r>
          </a:p>
          <a:p>
            <a:pPr marL="971550" lvl="1" indent="-514350">
              <a:buAutoNum type="alphaUcPeriod"/>
            </a:pPr>
            <a:r>
              <a:rPr lang="en-US" sz="2400" dirty="0" smtClean="0"/>
              <a:t>2 s</a:t>
            </a:r>
          </a:p>
          <a:p>
            <a:pPr marL="971550" lvl="1" indent="-514350">
              <a:buAutoNum type="alphaUcPeriod"/>
            </a:pPr>
            <a:r>
              <a:rPr lang="en-US" sz="2400" dirty="0" smtClean="0"/>
              <a:t>Not enough information</a:t>
            </a:r>
          </a:p>
          <a:p>
            <a:pPr lvl="1"/>
            <a:endParaRPr lang="en-US" dirty="0">
              <a:latin typeface="Comic Sans MS" pitchFamily="66" charset="0"/>
            </a:endParaRPr>
          </a:p>
        </p:txBody>
      </p:sp>
      <p:pic>
        <p:nvPicPr>
          <p:cNvPr id="18" name="Picture 17" descr="http://www.mathematical.com/sinxpi2.gif"/>
          <p:cNvPicPr/>
          <p:nvPr/>
        </p:nvPicPr>
        <p:blipFill>
          <a:blip r:embed="rId3" cstate="print"/>
          <a:srcRect l="7027" t="3928" r="12901" b="3323"/>
          <a:stretch>
            <a:fillRect/>
          </a:stretch>
        </p:blipFill>
        <p:spPr bwMode="auto">
          <a:xfrm>
            <a:off x="4114800" y="533400"/>
            <a:ext cx="3429000" cy="685800"/>
          </a:xfrm>
          <a:prstGeom prst="rect">
            <a:avLst/>
          </a:prstGeom>
          <a:noFill/>
          <a:ln w="9525">
            <a:noFill/>
            <a:miter lim="800000"/>
            <a:headEnd/>
            <a:tailEnd/>
          </a:ln>
        </p:spPr>
      </p:pic>
      <p:cxnSp>
        <p:nvCxnSpPr>
          <p:cNvPr id="19" name="Straight Arrow Connector 18"/>
          <p:cNvCxnSpPr/>
          <p:nvPr/>
        </p:nvCxnSpPr>
        <p:spPr>
          <a:xfrm>
            <a:off x="6019800" y="521525"/>
            <a:ext cx="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www.mathematical.com/sinxpi2.gif"/>
          <p:cNvPicPr/>
          <p:nvPr/>
        </p:nvPicPr>
        <p:blipFill>
          <a:blip r:embed="rId3" cstate="print"/>
          <a:srcRect l="7027" t="3928" r="19667" b="3323"/>
          <a:stretch>
            <a:fillRect/>
          </a:stretch>
        </p:blipFill>
        <p:spPr bwMode="auto">
          <a:xfrm>
            <a:off x="5791200" y="2952750"/>
            <a:ext cx="3124200" cy="628650"/>
          </a:xfrm>
          <a:prstGeom prst="rect">
            <a:avLst/>
          </a:prstGeom>
          <a:noFill/>
          <a:ln w="9525">
            <a:noFill/>
            <a:miter lim="800000"/>
            <a:headEnd/>
            <a:tailEnd/>
          </a:ln>
        </p:spPr>
      </p:pic>
      <p:sp>
        <p:nvSpPr>
          <p:cNvPr id="23" name="TextBox 22"/>
          <p:cNvSpPr txBox="1"/>
          <p:nvPr/>
        </p:nvSpPr>
        <p:spPr>
          <a:xfrm>
            <a:off x="7924800" y="2438400"/>
            <a:ext cx="1219200" cy="461665"/>
          </a:xfrm>
          <a:prstGeom prst="rect">
            <a:avLst/>
          </a:prstGeom>
          <a:noFill/>
        </p:spPr>
        <p:txBody>
          <a:bodyPr wrap="square" rtlCol="0">
            <a:spAutoFit/>
          </a:bodyPr>
          <a:lstStyle/>
          <a:p>
            <a:r>
              <a:rPr lang="en-US" sz="2400" dirty="0" smtClean="0">
                <a:solidFill>
                  <a:srgbClr val="C00000"/>
                </a:solidFill>
              </a:rPr>
              <a:t>2 Hz</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324600"/>
          </a:xfrm>
        </p:spPr>
        <p:txBody>
          <a:bodyPr>
            <a:noAutofit/>
          </a:bodyPr>
          <a:lstStyle/>
          <a:p>
            <a:r>
              <a:rPr lang="en-US" sz="2800" b="1" dirty="0" smtClean="0">
                <a:latin typeface="Tahoma" pitchFamily="34" charset="0"/>
                <a:ea typeface="Tahoma" pitchFamily="34" charset="0"/>
                <a:cs typeface="Tahoma" pitchFamily="34" charset="0"/>
              </a:rPr>
              <a:t>Amplitude (</a:t>
            </a:r>
            <a:r>
              <a:rPr lang="en-US" sz="2800" b="1" dirty="0" smtClean="0">
                <a:ea typeface="Tahoma" pitchFamily="34" charset="0"/>
                <a:cs typeface="Tahoma" pitchFamily="34" charset="0"/>
              </a:rPr>
              <a:t>A</a:t>
            </a:r>
            <a:r>
              <a:rPr lang="en-US" sz="2800" b="1" dirty="0" smtClean="0">
                <a:latin typeface="Tahoma" pitchFamily="34" charset="0"/>
                <a:ea typeface="Tahoma" pitchFamily="34" charset="0"/>
                <a:cs typeface="Tahoma" pitchFamily="34" charset="0"/>
              </a:rPr>
              <a:t>)</a:t>
            </a:r>
          </a:p>
          <a:p>
            <a:pPr lvl="1"/>
            <a:r>
              <a:rPr lang="en-US" dirty="0" smtClean="0">
                <a:ea typeface="Tahoma" pitchFamily="34" charset="0"/>
                <a:cs typeface="Tahoma" pitchFamily="34" charset="0"/>
              </a:rPr>
              <a:t>m (meters)</a:t>
            </a:r>
          </a:p>
          <a:p>
            <a:pPr lvl="1"/>
            <a:endParaRPr lang="en-US" sz="1600" dirty="0" smtClean="0">
              <a:latin typeface="Tahoma" pitchFamily="34" charset="0"/>
              <a:ea typeface="Tahoma" pitchFamily="34" charset="0"/>
              <a:cs typeface="Tahoma" pitchFamily="34" charset="0"/>
            </a:endParaRPr>
          </a:p>
          <a:p>
            <a:r>
              <a:rPr lang="en-US" sz="2800" b="1" dirty="0" smtClean="0">
                <a:latin typeface="Tahoma" pitchFamily="34" charset="0"/>
                <a:ea typeface="Tahoma" pitchFamily="34" charset="0"/>
                <a:cs typeface="Tahoma" pitchFamily="34" charset="0"/>
              </a:rPr>
              <a:t>Frequency (</a:t>
            </a:r>
            <a:r>
              <a:rPr lang="en-US" sz="2800" b="1" i="1" dirty="0" smtClean="0">
                <a:ea typeface="Tahoma" pitchFamily="34" charset="0"/>
                <a:cs typeface="Tahoma" pitchFamily="34" charset="0"/>
              </a:rPr>
              <a:t>f</a:t>
            </a:r>
            <a:r>
              <a:rPr lang="en-US" sz="2800" b="1" dirty="0" smtClean="0">
                <a:latin typeface="Tahoma" pitchFamily="34" charset="0"/>
                <a:ea typeface="Tahoma" pitchFamily="34" charset="0"/>
                <a:cs typeface="Tahoma" pitchFamily="34" charset="0"/>
              </a:rPr>
              <a:t>)</a:t>
            </a:r>
          </a:p>
          <a:p>
            <a:pPr lvl="1"/>
            <a:r>
              <a:rPr lang="en-US" dirty="0" smtClean="0"/>
              <a:t>Number of oscillations per second</a:t>
            </a:r>
          </a:p>
          <a:p>
            <a:pPr lvl="1"/>
            <a:r>
              <a:rPr lang="en-US" dirty="0" smtClean="0"/>
              <a:t>1/s or Hz (hertz)</a:t>
            </a:r>
          </a:p>
          <a:p>
            <a:pPr lvl="1"/>
            <a:endParaRPr lang="en-US" sz="1600" dirty="0" smtClean="0">
              <a:latin typeface="Comic Sans MS" pitchFamily="66" charset="0"/>
            </a:endParaRPr>
          </a:p>
          <a:p>
            <a:r>
              <a:rPr lang="en-US" sz="2800" b="1" dirty="0" smtClean="0">
                <a:latin typeface="Tahoma" pitchFamily="34" charset="0"/>
                <a:ea typeface="Tahoma" pitchFamily="34" charset="0"/>
                <a:cs typeface="Tahoma" pitchFamily="34" charset="0"/>
              </a:rPr>
              <a:t>Period</a:t>
            </a:r>
            <a:r>
              <a:rPr lang="en-US" sz="2800" b="1" dirty="0" smtClean="0">
                <a:latin typeface="Comic Sans MS" pitchFamily="66" charset="0"/>
              </a:rPr>
              <a:t> (T)</a:t>
            </a:r>
          </a:p>
          <a:p>
            <a:pPr lvl="1"/>
            <a:r>
              <a:rPr lang="en-US" dirty="0" smtClean="0"/>
              <a:t>Time for one oscillation</a:t>
            </a:r>
          </a:p>
          <a:p>
            <a:pPr lvl="1">
              <a:buNone/>
            </a:pPr>
            <a:r>
              <a:rPr lang="en-US" sz="2400" dirty="0" smtClean="0"/>
              <a:t>The period of the above wave is</a:t>
            </a:r>
          </a:p>
          <a:p>
            <a:pPr marL="914400" lvl="1" indent="-457200">
              <a:buFont typeface="+mj-lt"/>
              <a:buAutoNum type="alphaUcPeriod"/>
            </a:pPr>
            <a:r>
              <a:rPr lang="en-US" sz="2400" b="1" dirty="0" smtClean="0">
                <a:solidFill>
                  <a:srgbClr val="FF0000"/>
                </a:solidFill>
              </a:rPr>
              <a:t>½ s</a:t>
            </a:r>
          </a:p>
          <a:p>
            <a:pPr marL="971550" lvl="1" indent="-514350">
              <a:buAutoNum type="alphaUcPeriod"/>
            </a:pPr>
            <a:r>
              <a:rPr lang="en-US" sz="2400" dirty="0" smtClean="0"/>
              <a:t>1 s</a:t>
            </a:r>
          </a:p>
          <a:p>
            <a:pPr marL="971550" lvl="1" indent="-514350">
              <a:buAutoNum type="alphaUcPeriod"/>
            </a:pPr>
            <a:r>
              <a:rPr lang="en-US" sz="2400" dirty="0" smtClean="0"/>
              <a:t>2 s</a:t>
            </a:r>
          </a:p>
          <a:p>
            <a:pPr marL="971550" lvl="1" indent="-514350">
              <a:buAutoNum type="alphaUcPeriod"/>
            </a:pPr>
            <a:r>
              <a:rPr lang="en-US" sz="2400" dirty="0" smtClean="0"/>
              <a:t>Not enough information</a:t>
            </a:r>
          </a:p>
          <a:p>
            <a:pPr lvl="1"/>
            <a:endParaRPr lang="en-US" dirty="0">
              <a:latin typeface="Comic Sans MS" pitchFamily="66" charset="0"/>
            </a:endParaRPr>
          </a:p>
        </p:txBody>
      </p:sp>
      <p:pic>
        <p:nvPicPr>
          <p:cNvPr id="16" name="Picture 15" descr="http://www.mathematical.com/sinxpi2.gif"/>
          <p:cNvPicPr/>
          <p:nvPr/>
        </p:nvPicPr>
        <p:blipFill>
          <a:blip r:embed="rId3" cstate="print"/>
          <a:srcRect l="7027" t="3928" r="57214" b="3323"/>
          <a:stretch>
            <a:fillRect/>
          </a:stretch>
        </p:blipFill>
        <p:spPr bwMode="auto">
          <a:xfrm>
            <a:off x="5774375" y="3962400"/>
            <a:ext cx="1524000" cy="628650"/>
          </a:xfrm>
          <a:prstGeom prst="rect">
            <a:avLst/>
          </a:prstGeom>
          <a:noFill/>
          <a:ln w="9525">
            <a:noFill/>
            <a:miter lim="800000"/>
            <a:headEnd/>
            <a:tailEnd/>
          </a:ln>
        </p:spPr>
      </p:pic>
      <p:pic>
        <p:nvPicPr>
          <p:cNvPr id="18" name="Picture 17" descr="http://www.mathematical.com/sinxpi2.gif"/>
          <p:cNvPicPr/>
          <p:nvPr/>
        </p:nvPicPr>
        <p:blipFill>
          <a:blip r:embed="rId3" cstate="print"/>
          <a:srcRect l="7027" t="3928" r="12901" b="3323"/>
          <a:stretch>
            <a:fillRect/>
          </a:stretch>
        </p:blipFill>
        <p:spPr bwMode="auto">
          <a:xfrm>
            <a:off x="4114800" y="533400"/>
            <a:ext cx="3429000" cy="685800"/>
          </a:xfrm>
          <a:prstGeom prst="rect">
            <a:avLst/>
          </a:prstGeom>
          <a:noFill/>
          <a:ln w="9525">
            <a:noFill/>
            <a:miter lim="800000"/>
            <a:headEnd/>
            <a:tailEnd/>
          </a:ln>
        </p:spPr>
      </p:pic>
      <p:cxnSp>
        <p:nvCxnSpPr>
          <p:cNvPr id="19" name="Straight Arrow Connector 18"/>
          <p:cNvCxnSpPr/>
          <p:nvPr/>
        </p:nvCxnSpPr>
        <p:spPr>
          <a:xfrm>
            <a:off x="6019800" y="521525"/>
            <a:ext cx="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www.mathematical.com/sinxpi2.gif"/>
          <p:cNvPicPr/>
          <p:nvPr/>
        </p:nvPicPr>
        <p:blipFill>
          <a:blip r:embed="rId3" cstate="print"/>
          <a:srcRect l="7027" t="3928" r="19667" b="3323"/>
          <a:stretch>
            <a:fillRect/>
          </a:stretch>
        </p:blipFill>
        <p:spPr bwMode="auto">
          <a:xfrm>
            <a:off x="5791200" y="2952750"/>
            <a:ext cx="3124200" cy="628650"/>
          </a:xfrm>
          <a:prstGeom prst="rect">
            <a:avLst/>
          </a:prstGeom>
          <a:noFill/>
          <a:ln w="9525">
            <a:noFill/>
            <a:miter lim="800000"/>
            <a:headEnd/>
            <a:tailEnd/>
          </a:ln>
        </p:spPr>
      </p:pic>
      <p:sp>
        <p:nvSpPr>
          <p:cNvPr id="23" name="TextBox 22"/>
          <p:cNvSpPr txBox="1"/>
          <p:nvPr/>
        </p:nvSpPr>
        <p:spPr>
          <a:xfrm>
            <a:off x="7924800" y="2438400"/>
            <a:ext cx="1219200" cy="461665"/>
          </a:xfrm>
          <a:prstGeom prst="rect">
            <a:avLst/>
          </a:prstGeom>
          <a:noFill/>
        </p:spPr>
        <p:txBody>
          <a:bodyPr wrap="square" rtlCol="0">
            <a:spAutoFit/>
          </a:bodyPr>
          <a:lstStyle/>
          <a:p>
            <a:r>
              <a:rPr lang="en-US" sz="2400" dirty="0" smtClean="0">
                <a:solidFill>
                  <a:srgbClr val="C00000"/>
                </a:solidFill>
              </a:rPr>
              <a:t>2 Hz</a:t>
            </a:r>
            <a:endParaRPr lang="en-US" sz="2400" dirty="0">
              <a:solidFill>
                <a:srgbClr val="C00000"/>
              </a:solidFill>
            </a:endParaRPr>
          </a:p>
        </p:txBody>
      </p:sp>
      <p:sp>
        <p:nvSpPr>
          <p:cNvPr id="24" name="TextBox 23"/>
          <p:cNvSpPr txBox="1"/>
          <p:nvPr/>
        </p:nvSpPr>
        <p:spPr>
          <a:xfrm>
            <a:off x="7467600" y="4038600"/>
            <a:ext cx="1219200" cy="461665"/>
          </a:xfrm>
          <a:prstGeom prst="rect">
            <a:avLst/>
          </a:prstGeom>
          <a:noFill/>
        </p:spPr>
        <p:txBody>
          <a:bodyPr wrap="square" rtlCol="0">
            <a:spAutoFit/>
          </a:bodyPr>
          <a:lstStyle/>
          <a:p>
            <a:r>
              <a:rPr lang="en-US" sz="2400" dirty="0" smtClean="0">
                <a:solidFill>
                  <a:srgbClr val="C00000"/>
                </a:solidFill>
              </a:rPr>
              <a:t>0.5 s</a:t>
            </a:r>
            <a:endParaRPr lang="en-US" sz="2400" dirty="0">
              <a:solidFill>
                <a:srgbClr val="C00000"/>
              </a:solidFill>
            </a:endParaRPr>
          </a:p>
        </p:txBody>
      </p:sp>
      <p:cxnSp>
        <p:nvCxnSpPr>
          <p:cNvPr id="11" name="Straight Arrow Connector 10"/>
          <p:cNvCxnSpPr/>
          <p:nvPr/>
        </p:nvCxnSpPr>
        <p:spPr>
          <a:xfrm>
            <a:off x="5734050" y="4724400"/>
            <a:ext cx="1600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4800600"/>
            <a:ext cx="2133600" cy="461665"/>
          </a:xfrm>
          <a:prstGeom prst="rect">
            <a:avLst/>
          </a:prstGeom>
          <a:noFill/>
        </p:spPr>
        <p:txBody>
          <a:bodyPr wrap="square" rtlCol="0">
            <a:spAutoFit/>
          </a:bodyPr>
          <a:lstStyle/>
          <a:p>
            <a:r>
              <a:rPr lang="en-US" sz="2400" dirty="0" smtClean="0">
                <a:solidFill>
                  <a:schemeClr val="tx2"/>
                </a:solidFill>
              </a:rPr>
              <a:t>1 oscillation (</a:t>
            </a:r>
            <a:r>
              <a:rPr lang="en-US" sz="2400" dirty="0" smtClean="0">
                <a:solidFill>
                  <a:schemeClr val="tx2"/>
                </a:solidFill>
                <a:latin typeface="Symbol" pitchFamily="18" charset="2"/>
              </a:rPr>
              <a:t>l</a:t>
            </a:r>
            <a:r>
              <a:rPr lang="en-US" sz="2400" dirty="0" smtClean="0">
                <a:solidFill>
                  <a:schemeClr val="tx2"/>
                </a:solidFill>
              </a:rPr>
              <a:t>)</a:t>
            </a:r>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pitchFamily="34" charset="0"/>
                <a:ea typeface="Tahoma" pitchFamily="34" charset="0"/>
                <a:cs typeface="Tahoma" pitchFamily="34" charset="0"/>
              </a:rPr>
              <a:t>Wave Speed</a:t>
            </a:r>
            <a:endParaRPr lang="en-US" sz="3600" b="1" dirty="0">
              <a:latin typeface="Tahoma" pitchFamily="34" charset="0"/>
              <a:ea typeface="Tahoma" pitchFamily="34" charset="0"/>
              <a:cs typeface="Tahoma" pitchFamily="34" charset="0"/>
            </a:endParaRPr>
          </a:p>
        </p:txBody>
      </p:sp>
      <p:sp>
        <p:nvSpPr>
          <p:cNvPr id="4" name="Content Placeholder 3"/>
          <p:cNvSpPr>
            <a:spLocks noGrp="1"/>
          </p:cNvSpPr>
          <p:nvPr>
            <p:ph idx="1"/>
          </p:nvPr>
        </p:nvSpPr>
        <p:spPr>
          <a:xfrm>
            <a:off x="228600" y="1600200"/>
            <a:ext cx="10106625" cy="4278094"/>
          </a:xfrm>
          <a:prstGeom prst="rect">
            <a:avLst/>
          </a:prstGeom>
        </p:spPr>
        <p:txBody>
          <a:bodyPr wrap="square">
            <a:spAutoFit/>
          </a:bodyPr>
          <a:lstStyle/>
          <a:p>
            <a:pPr>
              <a:buNone/>
            </a:pPr>
            <a:r>
              <a:rPr lang="en-US" dirty="0" smtClean="0">
                <a:hlinkClick r:id="rId2"/>
              </a:rPr>
              <a:t>Wave on a String</a:t>
            </a:r>
            <a:r>
              <a:rPr lang="en-US" dirty="0" smtClean="0"/>
              <a:t> Homework:</a:t>
            </a:r>
          </a:p>
          <a:p>
            <a:pPr>
              <a:buNone/>
            </a:pPr>
            <a:endParaRPr lang="en-US" dirty="0" smtClean="0"/>
          </a:p>
          <a:p>
            <a:pPr>
              <a:buNone/>
            </a:pPr>
            <a:r>
              <a:rPr lang="en-US" dirty="0" smtClean="0"/>
              <a:t>Does the speed of the wave depend on</a:t>
            </a:r>
          </a:p>
          <a:p>
            <a:r>
              <a:rPr lang="en-US" dirty="0" smtClean="0"/>
              <a:t>Amplitude?  	A – Yes, B – No</a:t>
            </a:r>
          </a:p>
          <a:p>
            <a:r>
              <a:rPr lang="en-US" dirty="0" smtClean="0"/>
              <a:t>Frequency? 	A – Yes, B – No</a:t>
            </a:r>
          </a:p>
          <a:p>
            <a:r>
              <a:rPr lang="en-US" dirty="0" smtClean="0"/>
              <a:t>Damping? 	A – Yes, B – No</a:t>
            </a:r>
          </a:p>
          <a:p>
            <a:r>
              <a:rPr lang="en-US" dirty="0" smtClean="0"/>
              <a:t>Tension?		A – Yes, B – No</a:t>
            </a:r>
          </a:p>
          <a:p>
            <a:endParaRPr lang="en-US" sz="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itchFamily="34" charset="0"/>
                <a:ea typeface="Tahoma" pitchFamily="34" charset="0"/>
                <a:cs typeface="Tahoma" pitchFamily="34" charset="0"/>
              </a:rPr>
              <a:t>Imagine a concert</a:t>
            </a:r>
            <a:endParaRPr lang="en-US" b="1" dirty="0">
              <a:latin typeface="Tahoma" pitchFamily="34" charset="0"/>
              <a:ea typeface="Tahoma" pitchFamily="34" charset="0"/>
              <a:cs typeface="Tahoma" pitchFamily="34" charset="0"/>
            </a:endParaRPr>
          </a:p>
        </p:txBody>
      </p:sp>
      <p:pic>
        <p:nvPicPr>
          <p:cNvPr id="41987" name="Picture 3" descr="C:\Users\Wendy\AppData\Local\Microsoft\Windows\Temporary Internet Files\Content.IE5\2PCWVMYL\MC900078766[1].wmf"/>
          <p:cNvPicPr>
            <a:picLocks noGrp="1" noChangeAspect="1" noChangeArrowheads="1"/>
          </p:cNvPicPr>
          <p:nvPr>
            <p:ph idx="1"/>
          </p:nvPr>
        </p:nvPicPr>
        <p:blipFill>
          <a:blip r:embed="rId2" cstate="print"/>
          <a:srcRect/>
          <a:stretch>
            <a:fillRect/>
          </a:stretch>
        </p:blipFill>
        <p:spPr bwMode="auto">
          <a:xfrm>
            <a:off x="7315200" y="609600"/>
            <a:ext cx="1629021" cy="1600200"/>
          </a:xfrm>
          <a:prstGeom prst="rect">
            <a:avLst/>
          </a:prstGeom>
          <a:noFill/>
        </p:spPr>
      </p:pic>
      <p:pic>
        <p:nvPicPr>
          <p:cNvPr id="41988" name="Picture 4" descr="C:\Users\Wendy\AppData\Local\Microsoft\Windows\Temporary Internet Files\Content.IE5\2PCWVMYL\MC900389164[1].wmf"/>
          <p:cNvPicPr>
            <a:picLocks noChangeAspect="1" noChangeArrowheads="1"/>
          </p:cNvPicPr>
          <p:nvPr/>
        </p:nvPicPr>
        <p:blipFill>
          <a:blip r:embed="rId3" cstate="print"/>
          <a:srcRect/>
          <a:stretch>
            <a:fillRect/>
          </a:stretch>
        </p:blipFill>
        <p:spPr bwMode="auto">
          <a:xfrm>
            <a:off x="7620000" y="2743200"/>
            <a:ext cx="1196950" cy="1408524"/>
          </a:xfrm>
          <a:prstGeom prst="rect">
            <a:avLst/>
          </a:prstGeom>
          <a:noFill/>
        </p:spPr>
      </p:pic>
      <p:sp>
        <p:nvSpPr>
          <p:cNvPr id="10" name="TextBox 9"/>
          <p:cNvSpPr txBox="1"/>
          <p:nvPr/>
        </p:nvSpPr>
        <p:spPr>
          <a:xfrm>
            <a:off x="152400" y="1524000"/>
            <a:ext cx="6172200" cy="1200329"/>
          </a:xfrm>
          <a:prstGeom prst="rect">
            <a:avLst/>
          </a:prstGeom>
          <a:noFill/>
        </p:spPr>
        <p:txBody>
          <a:bodyPr wrap="square" rtlCol="0">
            <a:spAutoFit/>
          </a:bodyPr>
          <a:lstStyle/>
          <a:p>
            <a:pPr>
              <a:buFont typeface="Arial" pitchFamily="34" charset="0"/>
              <a:buChar char="•"/>
            </a:pPr>
            <a:r>
              <a:rPr lang="en-US" sz="2400" dirty="0" smtClean="0"/>
              <a:t>What if wave speed depended on </a:t>
            </a:r>
            <a:r>
              <a:rPr lang="en-US" sz="2400" i="1" dirty="0" smtClean="0"/>
              <a:t>frequency</a:t>
            </a:r>
            <a:r>
              <a:rPr lang="en-US" sz="2400" dirty="0" smtClean="0"/>
              <a:t>?</a:t>
            </a:r>
          </a:p>
          <a:p>
            <a:pPr lvl="1">
              <a:buFontTx/>
              <a:buChar char="-"/>
            </a:pPr>
            <a:r>
              <a:rPr lang="en-US" sz="2400" dirty="0" smtClean="0"/>
              <a:t>high notes would arrive before low notes</a:t>
            </a:r>
          </a:p>
          <a:p>
            <a:pPr lvl="1">
              <a:buFontTx/>
              <a:buChar char="-"/>
            </a:pPr>
            <a:r>
              <a:rPr lang="en-US" sz="2400" dirty="0" smtClean="0"/>
              <a:t>or vice versa</a:t>
            </a:r>
            <a:endParaRPr lang="en-US" sz="2400" dirty="0"/>
          </a:p>
        </p:txBody>
      </p:sp>
      <p:sp>
        <p:nvSpPr>
          <p:cNvPr id="11" name="TextBox 10"/>
          <p:cNvSpPr txBox="1"/>
          <p:nvPr/>
        </p:nvSpPr>
        <p:spPr>
          <a:xfrm>
            <a:off x="304800" y="3048000"/>
            <a:ext cx="6781800" cy="1200329"/>
          </a:xfrm>
          <a:prstGeom prst="rect">
            <a:avLst/>
          </a:prstGeom>
          <a:noFill/>
        </p:spPr>
        <p:txBody>
          <a:bodyPr wrap="square" rtlCol="0">
            <a:spAutoFit/>
          </a:bodyPr>
          <a:lstStyle/>
          <a:p>
            <a:pPr>
              <a:buFont typeface="Arial" pitchFamily="34" charset="0"/>
              <a:buChar char="•"/>
            </a:pPr>
            <a:r>
              <a:rPr lang="en-US" sz="2400" dirty="0" smtClean="0"/>
              <a:t>What if wave speed depended on </a:t>
            </a:r>
            <a:r>
              <a:rPr lang="en-US" sz="2400" i="1" dirty="0" smtClean="0"/>
              <a:t>amplitude</a:t>
            </a:r>
            <a:r>
              <a:rPr lang="en-US" sz="2400" dirty="0" smtClean="0"/>
              <a:t>?</a:t>
            </a:r>
          </a:p>
          <a:p>
            <a:pPr lvl="1">
              <a:buFontTx/>
              <a:buChar char="-"/>
            </a:pPr>
            <a:r>
              <a:rPr lang="en-US" sz="2400" dirty="0" smtClean="0"/>
              <a:t>louder notes would arrive before quieter notes</a:t>
            </a:r>
          </a:p>
          <a:p>
            <a:pPr lvl="1">
              <a:buFontTx/>
              <a:buChar char="-"/>
            </a:pPr>
            <a:r>
              <a:rPr lang="en-US" sz="2400" dirty="0" smtClean="0"/>
              <a:t>or vice versa</a:t>
            </a:r>
            <a:endParaRPr lang="en-US" sz="2400" dirty="0"/>
          </a:p>
        </p:txBody>
      </p:sp>
      <p:sp>
        <p:nvSpPr>
          <p:cNvPr id="12" name="TextBox 11"/>
          <p:cNvSpPr txBox="1"/>
          <p:nvPr/>
        </p:nvSpPr>
        <p:spPr>
          <a:xfrm>
            <a:off x="381000" y="4800600"/>
            <a:ext cx="6781800" cy="830997"/>
          </a:xfrm>
          <a:prstGeom prst="rect">
            <a:avLst/>
          </a:prstGeom>
          <a:noFill/>
        </p:spPr>
        <p:txBody>
          <a:bodyPr wrap="square" rtlCol="0">
            <a:spAutoFit/>
          </a:bodyPr>
          <a:lstStyle/>
          <a:p>
            <a:pPr>
              <a:buFont typeface="Arial" pitchFamily="34" charset="0"/>
              <a:buChar char="•"/>
            </a:pPr>
            <a:r>
              <a:rPr lang="en-US" sz="2400" dirty="0" smtClean="0"/>
              <a:t>What if wave speed depended on </a:t>
            </a:r>
            <a:r>
              <a:rPr lang="en-US" sz="2400" i="1" dirty="0" smtClean="0"/>
              <a:t>tension</a:t>
            </a:r>
            <a:r>
              <a:rPr lang="en-US" sz="2400" dirty="0" smtClean="0"/>
              <a:t>?</a:t>
            </a:r>
          </a:p>
          <a:p>
            <a:pPr lvl="1">
              <a:buFontTx/>
              <a:buChar char="-"/>
            </a:pPr>
            <a:r>
              <a:rPr lang="en-US" sz="2400" dirty="0" smtClean="0"/>
              <a:t>That’s how you tune stringed instruments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pitchFamily="34" charset="0"/>
                <a:ea typeface="Tahoma" pitchFamily="34" charset="0"/>
                <a:cs typeface="Tahoma" pitchFamily="34" charset="0"/>
              </a:rPr>
              <a:t>Wave Speed</a:t>
            </a:r>
            <a:endParaRPr lang="en-US" sz="3600" b="1" dirty="0">
              <a:latin typeface="Tahoma" pitchFamily="34" charset="0"/>
              <a:ea typeface="Tahoma" pitchFamily="34" charset="0"/>
              <a:cs typeface="Tahoma" pitchFamily="34" charset="0"/>
            </a:endParaRPr>
          </a:p>
        </p:txBody>
      </p:sp>
      <p:sp>
        <p:nvSpPr>
          <p:cNvPr id="4" name="Content Placeholder 3"/>
          <p:cNvSpPr>
            <a:spLocks noGrp="1"/>
          </p:cNvSpPr>
          <p:nvPr>
            <p:ph idx="1"/>
          </p:nvPr>
        </p:nvSpPr>
        <p:spPr>
          <a:xfrm>
            <a:off x="228600" y="1600200"/>
            <a:ext cx="10106625" cy="4869025"/>
          </a:xfrm>
          <a:prstGeom prst="rect">
            <a:avLst/>
          </a:prstGeom>
        </p:spPr>
        <p:txBody>
          <a:bodyPr wrap="square">
            <a:spAutoFit/>
          </a:bodyPr>
          <a:lstStyle/>
          <a:p>
            <a:pPr>
              <a:buNone/>
            </a:pPr>
            <a:r>
              <a:rPr lang="en-US" dirty="0" smtClean="0">
                <a:hlinkClick r:id="rId2"/>
              </a:rPr>
              <a:t>Wave on a String</a:t>
            </a:r>
            <a:r>
              <a:rPr lang="en-US" dirty="0" smtClean="0"/>
              <a:t> Homework:</a:t>
            </a:r>
          </a:p>
          <a:p>
            <a:pPr>
              <a:buNone/>
            </a:pPr>
            <a:endParaRPr lang="en-US" dirty="0" smtClean="0"/>
          </a:p>
          <a:p>
            <a:pPr>
              <a:buNone/>
            </a:pPr>
            <a:r>
              <a:rPr lang="en-US" dirty="0" smtClean="0"/>
              <a:t>Does the speed of the wave depend on</a:t>
            </a:r>
          </a:p>
          <a:p>
            <a:r>
              <a:rPr lang="en-US" dirty="0" smtClean="0"/>
              <a:t>Amplitude?  	A – Yes, B – </a:t>
            </a:r>
            <a:r>
              <a:rPr lang="en-US" b="1" dirty="0" smtClean="0"/>
              <a:t>No</a:t>
            </a:r>
          </a:p>
          <a:p>
            <a:r>
              <a:rPr lang="en-US" dirty="0" smtClean="0"/>
              <a:t>Frequency? 	A – Yes, B – </a:t>
            </a:r>
            <a:r>
              <a:rPr lang="en-US" b="1" dirty="0" smtClean="0"/>
              <a:t>No</a:t>
            </a:r>
          </a:p>
          <a:p>
            <a:r>
              <a:rPr lang="en-US" dirty="0" smtClean="0"/>
              <a:t>Damping? 	A – Yes, B – </a:t>
            </a:r>
            <a:r>
              <a:rPr lang="en-US" b="1" dirty="0" smtClean="0"/>
              <a:t>No</a:t>
            </a:r>
          </a:p>
          <a:p>
            <a:r>
              <a:rPr lang="en-US" dirty="0" smtClean="0"/>
              <a:t>Tension?		A – </a:t>
            </a:r>
            <a:r>
              <a:rPr lang="en-US" b="1" dirty="0" smtClean="0"/>
              <a:t>Yes</a:t>
            </a:r>
            <a:r>
              <a:rPr lang="en-US" dirty="0" smtClean="0"/>
              <a:t>, B – No</a:t>
            </a:r>
          </a:p>
          <a:p>
            <a:endParaRPr lang="en-US" sz="800" dirty="0" smtClean="0"/>
          </a:p>
          <a:p>
            <a:pPr>
              <a:buNone/>
            </a:pPr>
            <a:r>
              <a:rPr lang="en-US" sz="2800" dirty="0" smtClean="0">
                <a:latin typeface="Comic Sans MS" pitchFamily="66" charset="0"/>
              </a:rPr>
              <a:t>Have to change the characteristics of the string</a:t>
            </a:r>
            <a:endParaRPr lang="en-US"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Types of Waves</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457200" y="1905000"/>
            <a:ext cx="2912977" cy="461665"/>
          </a:xfrm>
          <a:prstGeom prst="rect">
            <a:avLst/>
          </a:prstGeom>
        </p:spPr>
        <p:txBody>
          <a:bodyPr wrap="none">
            <a:spAutoFit/>
          </a:bodyPr>
          <a:lstStyle/>
          <a:p>
            <a:pPr fontAlgn="auto">
              <a:spcAft>
                <a:spcPts val="0"/>
              </a:spcAft>
              <a:defRPr/>
            </a:pPr>
            <a:r>
              <a:rPr lang="en-US" sz="2400" b="1" dirty="0">
                <a:solidFill>
                  <a:schemeClr val="accent1"/>
                </a:solidFill>
                <a:effectLst>
                  <a:outerShdw blurRad="38100" dist="38100" dir="2700000" algn="tl">
                    <a:srgbClr val="000000">
                      <a:alpha val="43137"/>
                    </a:srgbClr>
                  </a:outerShdw>
                </a:effectLst>
                <a:latin typeface="Comic Sans MS" pitchFamily="66" charset="0"/>
              </a:rPr>
              <a:t>Transverse </a:t>
            </a:r>
            <a:r>
              <a:rPr lang="en-US" sz="2400" b="1" dirty="0" smtClean="0">
                <a:solidFill>
                  <a:schemeClr val="accent1"/>
                </a:solidFill>
                <a:effectLst>
                  <a:outerShdw blurRad="38100" dist="38100" dir="2700000" algn="tl">
                    <a:srgbClr val="000000">
                      <a:alpha val="43137"/>
                    </a:srgbClr>
                  </a:outerShdw>
                </a:effectLst>
                <a:latin typeface="Comic Sans MS" pitchFamily="66" charset="0"/>
              </a:rPr>
              <a:t>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Grp="1" noChangeAspect="1" noChangeArrowheads="1"/>
          </p:cNvPicPr>
          <p:nvPr>
            <p:ph idx="1"/>
          </p:nvPr>
        </p:nvPicPr>
        <p:blipFill>
          <a:blip r:embed="rId3" cstate="print"/>
          <a:srcRect l="54209" t="40407" b="27604"/>
          <a:stretch>
            <a:fillRect/>
          </a:stretch>
        </p:blipFill>
        <p:spPr bwMode="auto">
          <a:xfrm>
            <a:off x="5562600" y="2438400"/>
            <a:ext cx="3315970" cy="1447800"/>
          </a:xfrm>
          <a:prstGeom prst="rect">
            <a:avLst/>
          </a:prstGeom>
          <a:noFill/>
          <a:ln w="9525">
            <a:noFill/>
            <a:miter lim="800000"/>
            <a:headEnd/>
            <a:tailEnd/>
          </a:ln>
        </p:spPr>
      </p:pic>
      <p:pic>
        <p:nvPicPr>
          <p:cNvPr id="6" name="Picture 2" descr="http://www.kettering.edu/~drussell/Demos/waves-intro/peoplewave.gif"/>
          <p:cNvPicPr>
            <a:picLocks noChangeAspect="1" noChangeArrowheads="1"/>
          </p:cNvPicPr>
          <p:nvPr/>
        </p:nvPicPr>
        <p:blipFill>
          <a:blip r:embed="rId4" cstate="print"/>
          <a:srcRect/>
          <a:stretch>
            <a:fillRect/>
          </a:stretch>
        </p:blipFill>
        <p:spPr bwMode="auto">
          <a:xfrm>
            <a:off x="533400" y="2667000"/>
            <a:ext cx="4762500" cy="1057275"/>
          </a:xfrm>
          <a:prstGeom prst="rect">
            <a:avLst/>
          </a:prstGeom>
          <a:noFill/>
          <a:ln w="9525">
            <a:noFill/>
            <a:miter lim="800000"/>
            <a:headEnd/>
            <a:tailEnd/>
          </a:ln>
        </p:spPr>
      </p:pic>
      <p:sp>
        <p:nvSpPr>
          <p:cNvPr id="7" name="Rectangle 6"/>
          <p:cNvSpPr/>
          <p:nvPr/>
        </p:nvSpPr>
        <p:spPr>
          <a:xfrm>
            <a:off x="533400" y="4876800"/>
            <a:ext cx="3013967" cy="461665"/>
          </a:xfrm>
          <a:prstGeom prst="rect">
            <a:avLst/>
          </a:prstGeom>
        </p:spPr>
        <p:txBody>
          <a:bodyPr wrap="none">
            <a:spAutoFit/>
          </a:bodyPr>
          <a:lstStyle/>
          <a:p>
            <a:pPr fontAlgn="auto">
              <a:spcAft>
                <a:spcPts val="0"/>
              </a:spcAft>
              <a:defRPr/>
            </a:pPr>
            <a:r>
              <a:rPr lang="en-US" sz="2400" b="1" dirty="0" smtClean="0">
                <a:solidFill>
                  <a:schemeClr val="accent1"/>
                </a:solidFill>
                <a:effectLst>
                  <a:outerShdw blurRad="38100" dist="38100" dir="2700000" algn="tl">
                    <a:srgbClr val="000000">
                      <a:alpha val="43137"/>
                    </a:srgbClr>
                  </a:outerShdw>
                </a:effectLst>
                <a:latin typeface="Comic Sans MS" pitchFamily="66" charset="0"/>
              </a:rPr>
              <a:t>Longitudinal 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8" name="Picture 7" descr="http://www.mathematical.com/sinxpi2.gif"/>
          <p:cNvPicPr/>
          <p:nvPr/>
        </p:nvPicPr>
        <p:blipFill>
          <a:blip r:embed="rId5" cstate="print"/>
          <a:srcRect l="7027" t="3928" b="3323"/>
          <a:stretch>
            <a:fillRect/>
          </a:stretch>
        </p:blipFill>
        <p:spPr bwMode="auto">
          <a:xfrm>
            <a:off x="685800" y="3962400"/>
            <a:ext cx="3981450" cy="685800"/>
          </a:xfrm>
          <a:prstGeom prst="rect">
            <a:avLst/>
          </a:prstGeom>
          <a:noFill/>
          <a:ln w="9525">
            <a:noFill/>
            <a:miter lim="800000"/>
            <a:headEnd/>
            <a:tailEnd/>
          </a:ln>
        </p:spPr>
      </p:pic>
      <p:sp>
        <p:nvSpPr>
          <p:cNvPr id="10" name="Rectangle 9"/>
          <p:cNvSpPr/>
          <p:nvPr/>
        </p:nvSpPr>
        <p:spPr>
          <a:xfrm>
            <a:off x="533400" y="5715000"/>
            <a:ext cx="4386778" cy="369332"/>
          </a:xfrm>
          <a:prstGeom prst="rect">
            <a:avLst/>
          </a:prstGeom>
        </p:spPr>
        <p:txBody>
          <a:bodyPr wrap="none">
            <a:spAutoFit/>
          </a:bodyPr>
          <a:lstStyle/>
          <a:p>
            <a:r>
              <a:rPr lang="en-US" u="sng" dirty="0">
                <a:hlinkClick r:id="rId6"/>
              </a:rPr>
              <a:t>Transverse, Longitudinal, and Periodic Waves</a:t>
            </a:r>
            <a:endParaRPr lang="en-US" dirty="0"/>
          </a:p>
        </p:txBody>
      </p:sp>
      <p:pic>
        <p:nvPicPr>
          <p:cNvPr id="9" name="Picture 8" descr="slinky.gif"/>
          <p:cNvPicPr>
            <a:picLocks noChangeAspect="1"/>
          </p:cNvPicPr>
          <p:nvPr/>
        </p:nvPicPr>
        <p:blipFill>
          <a:blip r:embed="rId7" cstate="print"/>
          <a:stretch>
            <a:fillRect/>
          </a:stretch>
        </p:blipFill>
        <p:spPr>
          <a:xfrm>
            <a:off x="5562600" y="51816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People Wave </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first person</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last person</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all the people</a:t>
            </a:r>
            <a:endParaRPr lang="en-US" sz="2400" dirty="0">
              <a:solidFill>
                <a:schemeClr val="tx2"/>
              </a:solidFill>
              <a:latin typeface="Comic Sans MS" pitchFamily="66" charset="0"/>
            </a:endParaRPr>
          </a:p>
        </p:txBody>
      </p:sp>
      <p:pic>
        <p:nvPicPr>
          <p:cNvPr id="4" name="Picture 2" descr="http://www.kettering.edu/~drussell/Demos/waves-intro/peoplewave.gif"/>
          <p:cNvPicPr>
            <a:picLocks noChangeAspect="1" noChangeArrowheads="1"/>
          </p:cNvPicPr>
          <p:nvPr/>
        </p:nvPicPr>
        <p:blipFill>
          <a:blip r:embed="rId3" cstate="print"/>
          <a:srcRect/>
          <a:stretch>
            <a:fillRect/>
          </a:stretch>
        </p:blipFill>
        <p:spPr bwMode="auto">
          <a:xfrm>
            <a:off x="3200400" y="1752600"/>
            <a:ext cx="47625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Anatomy of a wave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 name="Content Placeholder 3"/>
          <p:cNvPicPr>
            <a:picLocks noGrp="1" noChangeAspect="1" noChangeArrowheads="1"/>
          </p:cNvPicPr>
          <p:nvPr>
            <p:ph idx="1"/>
          </p:nvPr>
        </p:nvPicPr>
        <p:blipFill>
          <a:blip r:embed="rId3" cstate="print"/>
          <a:srcRect l="35731" t="39450" r="12854" b="18024"/>
          <a:stretch>
            <a:fillRect/>
          </a:stretch>
        </p:blipFill>
        <p:spPr bwMode="auto">
          <a:xfrm>
            <a:off x="152400" y="1905000"/>
            <a:ext cx="8991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Wave on a String</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Orange Pump</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Clamp</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string of red beads</a:t>
            </a:r>
            <a:endParaRPr lang="en-US" sz="2400" dirty="0">
              <a:solidFill>
                <a:schemeClr val="tx2"/>
              </a:solidFill>
              <a:latin typeface="Comic Sans MS" pitchFamily="66" charset="0"/>
            </a:endParaRPr>
          </a:p>
        </p:txBody>
      </p:sp>
      <p:pic>
        <p:nvPicPr>
          <p:cNvPr id="5" name="Picture 2"/>
          <p:cNvPicPr>
            <a:picLocks noChangeAspect="1" noChangeArrowheads="1"/>
          </p:cNvPicPr>
          <p:nvPr/>
        </p:nvPicPr>
        <p:blipFill>
          <a:blip r:embed="rId3" cstate="print"/>
          <a:srcRect l="54209" t="40407" b="27604"/>
          <a:stretch>
            <a:fillRect/>
          </a:stretch>
        </p:blipFill>
        <p:spPr bwMode="auto">
          <a:xfrm>
            <a:off x="4038600" y="1676399"/>
            <a:ext cx="4267200" cy="18631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Longitudinal slinky wave</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start of slinky</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start of slinky</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slinky</a:t>
            </a:r>
            <a:endParaRPr lang="en-US" sz="2400" dirty="0">
              <a:solidFill>
                <a:schemeClr val="tx2"/>
              </a:solidFill>
              <a:latin typeface="Comic Sans MS" pitchFamily="66" charset="0"/>
            </a:endParaRPr>
          </a:p>
        </p:txBody>
      </p:sp>
      <p:pic>
        <p:nvPicPr>
          <p:cNvPr id="6" name="Picture 5" descr="slinky.gif"/>
          <p:cNvPicPr>
            <a:picLocks noChangeAspect="1"/>
          </p:cNvPicPr>
          <p:nvPr/>
        </p:nvPicPr>
        <p:blipFill>
          <a:blip r:embed="rId3" cstate="print"/>
          <a:stretch>
            <a:fillRect/>
          </a:stretch>
        </p:blipFill>
        <p:spPr>
          <a:xfrm>
            <a:off x="5181600" y="16764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How do waves add?</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pitchFamily="34" charset="0"/>
                <a:ea typeface="Tahoma" pitchFamily="34" charset="0"/>
                <a:cs typeface="Tahoma" pitchFamily="34" charset="0"/>
              </a:rPr>
              <a:t>Interference of Waves</a:t>
            </a:r>
            <a:endParaRPr lang="en-US" sz="3600" b="1" dirty="0">
              <a:latin typeface="Tahoma" pitchFamily="34" charset="0"/>
              <a:ea typeface="Tahoma" pitchFamily="34" charset="0"/>
              <a:cs typeface="Tahoma" pitchFamily="34" charset="0"/>
            </a:endParaRPr>
          </a:p>
        </p:txBody>
      </p:sp>
      <p:sp>
        <p:nvSpPr>
          <p:cNvPr id="3" name="Rectangle 2"/>
          <p:cNvSpPr/>
          <p:nvPr/>
        </p:nvSpPr>
        <p:spPr>
          <a:xfrm>
            <a:off x="457200" y="4876800"/>
            <a:ext cx="4386778" cy="369332"/>
          </a:xfrm>
          <a:prstGeom prst="rect">
            <a:avLst/>
          </a:prstGeom>
        </p:spPr>
        <p:txBody>
          <a:bodyPr wrap="none">
            <a:spAutoFit/>
          </a:bodyPr>
          <a:lstStyle/>
          <a:p>
            <a:r>
              <a:rPr lang="en-US" u="sng" dirty="0">
                <a:hlinkClick r:id="rId2"/>
              </a:rPr>
              <a:t>Transverse, Longitudinal, and Periodic Waves</a:t>
            </a:r>
            <a:endParaRPr lang="en-US" dirty="0"/>
          </a:p>
        </p:txBody>
      </p:sp>
      <p:sp>
        <p:nvSpPr>
          <p:cNvPr id="4" name="Rectangle 3"/>
          <p:cNvSpPr/>
          <p:nvPr/>
        </p:nvSpPr>
        <p:spPr>
          <a:xfrm>
            <a:off x="609600" y="1828800"/>
            <a:ext cx="7772400" cy="3046988"/>
          </a:xfrm>
          <a:prstGeom prst="rect">
            <a:avLst/>
          </a:prstGeom>
        </p:spPr>
        <p:txBody>
          <a:bodyPr wrap="square">
            <a:spAutoFit/>
          </a:bodyPr>
          <a:lstStyle/>
          <a:p>
            <a:r>
              <a:rPr lang="en-US" sz="2400" b="1" u="sng" dirty="0" smtClean="0"/>
              <a:t>Superposition Principle</a:t>
            </a:r>
          </a:p>
          <a:p>
            <a:r>
              <a:rPr lang="en-US" sz="2400" dirty="0" smtClean="0"/>
              <a:t>When two or more traveling waves encounter each other while moving through a medium, the resultant wave is found by adding together the displacements of the individual waves point by point.</a:t>
            </a:r>
          </a:p>
          <a:p>
            <a:endParaRPr lang="en-US" sz="2400" dirty="0" smtClean="0"/>
          </a:p>
          <a:p>
            <a:pPr>
              <a:buFont typeface="Arial" pitchFamily="34" charset="0"/>
              <a:buChar char="•"/>
            </a:pPr>
            <a:r>
              <a:rPr lang="en-US" sz="2400" dirty="0" smtClean="0"/>
              <a:t> Constructive Interference</a:t>
            </a:r>
          </a:p>
          <a:p>
            <a:pPr>
              <a:buFont typeface="Arial" pitchFamily="34" charset="0"/>
              <a:buChar char="•"/>
            </a:pPr>
            <a:r>
              <a:rPr lang="en-US" sz="2400" dirty="0" smtClean="0"/>
              <a:t> Destructive Interference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Sketch what you think the pattern will look like</a:t>
            </a:r>
          </a:p>
        </p:txBody>
      </p:sp>
      <p:graphicFrame>
        <p:nvGraphicFramePr>
          <p:cNvPr id="8195" name="Object 3">
            <a:hlinkClick r:id="rId4"/>
          </p:cNvPr>
          <p:cNvGraphicFramePr>
            <a:graphicFrameLocks noChangeAspect="1"/>
          </p:cNvGraphicFramePr>
          <p:nvPr/>
        </p:nvGraphicFramePr>
        <p:xfrm>
          <a:off x="1600200" y="2133600"/>
          <a:ext cx="6705600" cy="2530475"/>
        </p:xfrm>
        <a:graphic>
          <a:graphicData uri="http://schemas.openxmlformats.org/presentationml/2006/ole">
            <p:oleObj spid="_x0000_s3076" name="Bitmap Image" r:id="rId5" imgW="4320914" imgH="1630821" progId="PBrush">
              <p:embed/>
            </p:oleObj>
          </a:graphicData>
        </a:graphic>
      </p:graphicFrame>
      <p:sp>
        <p:nvSpPr>
          <p:cNvPr id="8196" name="Line 4"/>
          <p:cNvSpPr>
            <a:spLocks noChangeShapeType="1"/>
          </p:cNvSpPr>
          <p:nvPr/>
        </p:nvSpPr>
        <p:spPr bwMode="auto">
          <a:xfrm>
            <a:off x="2438400" y="2286000"/>
            <a:ext cx="2286000" cy="0"/>
          </a:xfrm>
          <a:prstGeom prst="line">
            <a:avLst/>
          </a:prstGeom>
          <a:noFill/>
          <a:ln w="76200">
            <a:solidFill>
              <a:schemeClr val="tx1"/>
            </a:solidFill>
            <a:round/>
            <a:headEnd/>
            <a:tailEnd type="triangle" w="med" len="med"/>
          </a:ln>
          <a:effectLst/>
        </p:spPr>
        <p:txBody>
          <a:bodyPr/>
          <a:lstStyle/>
          <a:p>
            <a:endParaRPr lang="en-US"/>
          </a:p>
        </p:txBody>
      </p:sp>
      <p:sp>
        <p:nvSpPr>
          <p:cNvPr id="8197" name="Line 5"/>
          <p:cNvSpPr>
            <a:spLocks noChangeShapeType="1"/>
          </p:cNvSpPr>
          <p:nvPr/>
        </p:nvSpPr>
        <p:spPr bwMode="auto">
          <a:xfrm flipH="1">
            <a:off x="5715000" y="4876800"/>
            <a:ext cx="2286000"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l="57084" t="42667" r="20833" b="44000"/>
          <a:stretch>
            <a:fillRect/>
          </a:stretch>
        </p:blipFill>
        <p:spPr bwMode="auto">
          <a:xfrm>
            <a:off x="1981200" y="0"/>
            <a:ext cx="4038600" cy="15240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l="57083" t="43332" r="20715" b="42667"/>
          <a:stretch>
            <a:fillRect/>
          </a:stretch>
        </p:blipFill>
        <p:spPr bwMode="auto">
          <a:xfrm>
            <a:off x="2057400" y="1371600"/>
            <a:ext cx="4060368" cy="1600200"/>
          </a:xfrm>
          <a:prstGeom prst="rect">
            <a:avLst/>
          </a:prstGeom>
          <a:noFill/>
          <a:ln w="9525">
            <a:noFill/>
            <a:miter lim="800000"/>
            <a:headEnd/>
            <a:tailEnd/>
          </a:ln>
        </p:spPr>
      </p:pic>
      <p:pic>
        <p:nvPicPr>
          <p:cNvPr id="51204" name="Picture 4"/>
          <p:cNvPicPr>
            <a:picLocks noChangeAspect="1" noChangeArrowheads="1"/>
          </p:cNvPicPr>
          <p:nvPr/>
        </p:nvPicPr>
        <p:blipFill>
          <a:blip r:embed="rId5" cstate="print"/>
          <a:srcRect l="57500" t="41333" r="20575" b="42667"/>
          <a:stretch>
            <a:fillRect/>
          </a:stretch>
        </p:blipFill>
        <p:spPr bwMode="auto">
          <a:xfrm>
            <a:off x="2010228" y="2514600"/>
            <a:ext cx="4009572" cy="1828800"/>
          </a:xfrm>
          <a:prstGeom prst="rect">
            <a:avLst/>
          </a:prstGeom>
          <a:noFill/>
          <a:ln w="9525">
            <a:noFill/>
            <a:miter lim="800000"/>
            <a:headEnd/>
            <a:tailEnd/>
          </a:ln>
        </p:spPr>
      </p:pic>
      <p:pic>
        <p:nvPicPr>
          <p:cNvPr id="51205" name="Picture 5"/>
          <p:cNvPicPr>
            <a:picLocks noChangeAspect="1" noChangeArrowheads="1"/>
          </p:cNvPicPr>
          <p:nvPr/>
        </p:nvPicPr>
        <p:blipFill>
          <a:blip r:embed="rId6" cstate="print"/>
          <a:srcRect l="57500" t="40667" r="20416" b="46000"/>
          <a:stretch>
            <a:fillRect/>
          </a:stretch>
        </p:blipFill>
        <p:spPr bwMode="auto">
          <a:xfrm>
            <a:off x="1981200" y="3962400"/>
            <a:ext cx="4038600" cy="1524000"/>
          </a:xfrm>
          <a:prstGeom prst="rect">
            <a:avLst/>
          </a:prstGeom>
          <a:noFill/>
          <a:ln w="9525">
            <a:noFill/>
            <a:miter lim="800000"/>
            <a:headEnd/>
            <a:tailEnd/>
          </a:ln>
        </p:spPr>
      </p:pic>
      <p:pic>
        <p:nvPicPr>
          <p:cNvPr id="51206" name="Picture 6"/>
          <p:cNvPicPr>
            <a:picLocks noChangeAspect="1" noChangeArrowheads="1"/>
          </p:cNvPicPr>
          <p:nvPr/>
        </p:nvPicPr>
        <p:blipFill>
          <a:blip r:embed="rId7" cstate="print"/>
          <a:srcRect l="57083" t="43333" r="20000" b="44000"/>
          <a:stretch>
            <a:fillRect/>
          </a:stretch>
        </p:blipFill>
        <p:spPr bwMode="auto">
          <a:xfrm>
            <a:off x="1905000" y="5486400"/>
            <a:ext cx="4191000" cy="1447800"/>
          </a:xfrm>
          <a:prstGeom prst="rect">
            <a:avLst/>
          </a:prstGeom>
          <a:noFill/>
          <a:ln w="9525">
            <a:noFill/>
            <a:miter lim="800000"/>
            <a:headEnd/>
            <a:tailEnd/>
          </a:ln>
        </p:spPr>
      </p:pic>
      <p:sp>
        <p:nvSpPr>
          <p:cNvPr id="8" name="Rectangle 7"/>
          <p:cNvSpPr/>
          <p:nvPr/>
        </p:nvSpPr>
        <p:spPr>
          <a:xfrm>
            <a:off x="7162800" y="5486400"/>
            <a:ext cx="1765548" cy="369332"/>
          </a:xfrm>
          <a:prstGeom prst="rect">
            <a:avLst/>
          </a:prstGeom>
        </p:spPr>
        <p:txBody>
          <a:bodyPr wrap="none">
            <a:spAutoFit/>
          </a:bodyPr>
          <a:lstStyle/>
          <a:p>
            <a:r>
              <a:rPr lang="en-US" dirty="0" smtClean="0">
                <a:hlinkClick r:id="rId8"/>
              </a:rPr>
              <a:t>Wave on a String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latin typeface="Tahoma" pitchFamily="34" charset="0"/>
                <a:ea typeface="Tahoma" pitchFamily="34" charset="0"/>
                <a:cs typeface="Tahoma" pitchFamily="34" charset="0"/>
              </a:rPr>
              <a:t>Natural Frequency</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286000"/>
            <a:ext cx="8229600" cy="3840163"/>
          </a:xfrm>
        </p:spPr>
        <p:txBody>
          <a:bodyPr>
            <a:normAutofit/>
          </a:bodyPr>
          <a:lstStyle/>
          <a:p>
            <a:pPr algn="ctr">
              <a:buNone/>
            </a:pPr>
            <a:r>
              <a:rPr lang="en-US" dirty="0" smtClean="0">
                <a:solidFill>
                  <a:schemeClr val="tx2"/>
                </a:solidFill>
                <a:effectLst>
                  <a:outerShdw blurRad="38100" dist="38100" dir="2700000" algn="tl">
                    <a:srgbClr val="000000">
                      <a:alpha val="43137"/>
                    </a:srgbClr>
                  </a:outerShdw>
                </a:effectLst>
                <a:latin typeface="Comic Sans MS" pitchFamily="66" charset="0"/>
              </a:rPr>
              <a:t>The frequency at which an object likes to vibrate</a:t>
            </a:r>
          </a:p>
          <a:p>
            <a:pPr algn="ctr">
              <a:buNone/>
            </a:pPr>
            <a:endParaRPr lang="en-US" sz="2400" dirty="0" smtClean="0">
              <a:solidFill>
                <a:schemeClr val="tx2"/>
              </a:solidFill>
              <a:effectLst>
                <a:outerShdw blurRad="38100" dist="38100" dir="2700000" algn="tl">
                  <a:srgbClr val="000000">
                    <a:alpha val="43137"/>
                  </a:srgbClr>
                </a:outerShdw>
              </a:effectLst>
              <a:latin typeface="Comic Sans MS" pitchFamily="66" charset="0"/>
            </a:endParaRPr>
          </a:p>
          <a:p>
            <a:pPr algn="ctr">
              <a:buNone/>
            </a:pPr>
            <a:r>
              <a:rPr lang="en-US" sz="2400" dirty="0" smtClean="0">
                <a:solidFill>
                  <a:schemeClr val="tx2"/>
                </a:solidFill>
                <a:effectLst>
                  <a:outerShdw blurRad="38100" dist="38100" dir="2700000" algn="tl">
                    <a:srgbClr val="000000">
                      <a:alpha val="43137"/>
                    </a:srgbClr>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latin typeface="Tahoma" pitchFamily="34" charset="0"/>
                <a:ea typeface="Tahoma" pitchFamily="34" charset="0"/>
                <a:cs typeface="Tahoma" pitchFamily="34" charset="0"/>
              </a:rPr>
              <a:t>Resonance</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286000"/>
            <a:ext cx="8229600" cy="3840163"/>
          </a:xfrm>
        </p:spPr>
        <p:txBody>
          <a:bodyPr>
            <a:noAutofit/>
          </a:bodyPr>
          <a:lstStyle/>
          <a:p>
            <a:pPr algn="ctr">
              <a:buNone/>
            </a:pPr>
            <a:r>
              <a:rPr lang="en-US" sz="2400" dirty="0" smtClean="0">
                <a:solidFill>
                  <a:schemeClr val="tx2"/>
                </a:solidFill>
                <a:latin typeface="Comic Sans MS" pitchFamily="66" charset="0"/>
              </a:rPr>
              <a:t>When one object is vibrating and it is put in contact with another object, if the </a:t>
            </a:r>
            <a:r>
              <a:rPr lang="en-US" sz="2400" i="1" u="sng" dirty="0" smtClean="0">
                <a:solidFill>
                  <a:schemeClr val="tx2"/>
                </a:solidFill>
                <a:latin typeface="Comic Sans MS" pitchFamily="66" charset="0"/>
              </a:rPr>
              <a:t>frequency</a:t>
            </a:r>
            <a:r>
              <a:rPr lang="en-US" sz="2400" dirty="0" smtClean="0">
                <a:solidFill>
                  <a:schemeClr val="tx2"/>
                </a:solidFill>
                <a:latin typeface="Comic Sans MS" pitchFamily="66" charset="0"/>
              </a:rPr>
              <a:t> of the first object is at the </a:t>
            </a:r>
            <a:r>
              <a:rPr lang="en-US" sz="2400" i="1" u="sng" dirty="0" smtClean="0">
                <a:solidFill>
                  <a:schemeClr val="tx2"/>
                </a:solidFill>
                <a:latin typeface="Comic Sans MS" pitchFamily="66" charset="0"/>
              </a:rPr>
              <a:t>natural</a:t>
            </a:r>
            <a:r>
              <a:rPr lang="en-US" sz="2400" dirty="0" smtClean="0">
                <a:solidFill>
                  <a:schemeClr val="tx2"/>
                </a:solidFill>
                <a:latin typeface="Comic Sans MS" pitchFamily="66" charset="0"/>
              </a:rPr>
              <a:t> </a:t>
            </a:r>
            <a:r>
              <a:rPr lang="en-US" sz="2400" i="1" u="sng" dirty="0" smtClean="0">
                <a:solidFill>
                  <a:schemeClr val="tx2"/>
                </a:solidFill>
                <a:latin typeface="Comic Sans MS" pitchFamily="66" charset="0"/>
              </a:rPr>
              <a:t>frequency</a:t>
            </a:r>
            <a:r>
              <a:rPr lang="en-US" sz="2400" dirty="0" smtClean="0">
                <a:solidFill>
                  <a:schemeClr val="tx2"/>
                </a:solidFill>
                <a:latin typeface="Comic Sans MS" pitchFamily="66" charset="0"/>
              </a:rPr>
              <a:t> for the second object, the second object will start vibrating vigorously at its </a:t>
            </a:r>
            <a:r>
              <a:rPr lang="en-US" sz="2400" i="1" u="sng" dirty="0" smtClean="0">
                <a:solidFill>
                  <a:schemeClr val="tx2"/>
                </a:solidFill>
                <a:latin typeface="Comic Sans MS" pitchFamily="66" charset="0"/>
              </a:rPr>
              <a:t>natural frequency</a:t>
            </a:r>
            <a:r>
              <a:rPr lang="en-US" sz="2400" dirty="0" smtClean="0">
                <a:solidFill>
                  <a:schemeClr val="tx2"/>
                </a:solidFill>
                <a:latin typeface="Comic Sans MS" pitchFamily="66" charset="0"/>
              </a:rPr>
              <a:t>.  </a:t>
            </a:r>
          </a:p>
          <a:p>
            <a:pPr algn="ctr">
              <a:buNone/>
            </a:pPr>
            <a:endParaRPr lang="en-US" sz="2400" dirty="0" smtClean="0">
              <a:solidFill>
                <a:schemeClr val="tx2"/>
              </a:solidFill>
              <a:latin typeface="Comic Sans MS" pitchFamily="66" charset="0"/>
            </a:endParaRPr>
          </a:p>
          <a:p>
            <a:pPr algn="ctr">
              <a:buNone/>
            </a:pPr>
            <a:r>
              <a:rPr lang="en-US" sz="2400" dirty="0" smtClean="0"/>
              <a:t>(pasta demo is an nice clean example of resonance</a:t>
            </a:r>
          </a:p>
          <a:p>
            <a:pPr algn="ctr">
              <a:buNone/>
            </a:pPr>
            <a:r>
              <a:rPr lang="en-US" sz="2400" dirty="0" smtClean="0"/>
              <a:t>Or two tuning forks )</a:t>
            </a:r>
            <a:endParaRPr lang="en-US" sz="2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1143000"/>
          </a:xfrm>
        </p:spPr>
        <p:txBody>
          <a:bodyPr>
            <a:normAutofit/>
          </a:bodyPr>
          <a:lstStyle/>
          <a:p>
            <a:r>
              <a:rPr lang="en-US" sz="3600" b="1" dirty="0" smtClean="0">
                <a:latin typeface="Tahoma" pitchFamily="34" charset="0"/>
                <a:ea typeface="Tahoma" pitchFamily="34" charset="0"/>
                <a:cs typeface="Tahoma" pitchFamily="34" charset="0"/>
              </a:rPr>
              <a:t>Tuning Fork example</a:t>
            </a:r>
            <a:endParaRPr lang="en-US" sz="36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819400"/>
            <a:ext cx="8229600" cy="3306763"/>
          </a:xfrm>
        </p:spPr>
        <p:txBody>
          <a:bodyPr/>
          <a:lstStyle/>
          <a:p>
            <a:pPr>
              <a:buNone/>
            </a:pPr>
            <a:r>
              <a:rPr lang="en-US" dirty="0" smtClean="0"/>
              <a:t>If one tuning fork causes another to resonate,</a:t>
            </a:r>
          </a:p>
          <a:p>
            <a:pPr>
              <a:buNone/>
            </a:pPr>
            <a:endParaRPr lang="en-US" dirty="0" smtClean="0"/>
          </a:p>
          <a:p>
            <a:pPr>
              <a:buNone/>
            </a:pPr>
            <a:r>
              <a:rPr lang="en-US" dirty="0" smtClean="0"/>
              <a:t>A. both forks must be the same frequency</a:t>
            </a:r>
          </a:p>
          <a:p>
            <a:pPr>
              <a:buNone/>
            </a:pPr>
            <a:r>
              <a:rPr lang="en-US" dirty="0" smtClean="0"/>
              <a:t>B. The forks can be any frequencies</a:t>
            </a:r>
          </a:p>
          <a:p>
            <a:pPr>
              <a:buNone/>
            </a:pPr>
            <a:r>
              <a:rPr lang="en-US" dirty="0" smtClean="0"/>
              <a:t>C. The forks have to be the same note.</a:t>
            </a:r>
          </a:p>
          <a:p>
            <a:pPr>
              <a:buNone/>
            </a:pPr>
            <a:endParaRPr lang="en-US" dirty="0"/>
          </a:p>
        </p:txBody>
      </p:sp>
      <p:pic>
        <p:nvPicPr>
          <p:cNvPr id="5" name="Content Placeholder 3" descr="tuning fork ball.jpg"/>
          <p:cNvPicPr>
            <a:picLocks noChangeAspect="1"/>
          </p:cNvPicPr>
          <p:nvPr/>
        </p:nvPicPr>
        <p:blipFill>
          <a:blip r:embed="rId2" cstate="print"/>
          <a:srcRect t="17442" b="19767"/>
          <a:stretch>
            <a:fillRect/>
          </a:stretch>
        </p:blipFill>
        <p:spPr bwMode="auto">
          <a:xfrm rot="17801560">
            <a:off x="7631135" y="826668"/>
            <a:ext cx="2184400" cy="1371600"/>
          </a:xfrm>
          <a:prstGeom prst="rect">
            <a:avLst/>
          </a:prstGeom>
          <a:noFill/>
          <a:ln w="9525">
            <a:noFill/>
            <a:miter lim="800000"/>
            <a:headEnd/>
            <a:tailEnd/>
          </a:ln>
        </p:spPr>
      </p:pic>
      <p:pic>
        <p:nvPicPr>
          <p:cNvPr id="6" name="Content Placeholder 3" descr="tuning fork ball.jpg"/>
          <p:cNvPicPr>
            <a:picLocks noChangeAspect="1"/>
          </p:cNvPicPr>
          <p:nvPr/>
        </p:nvPicPr>
        <p:blipFill>
          <a:blip r:embed="rId2" cstate="print"/>
          <a:srcRect t="17442" r="1236" b="22890"/>
          <a:stretch>
            <a:fillRect/>
          </a:stretch>
        </p:blipFill>
        <p:spPr bwMode="auto">
          <a:xfrm rot="17801560">
            <a:off x="6541296" y="833397"/>
            <a:ext cx="2157409" cy="1303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1143000"/>
          </a:xfrm>
        </p:spPr>
        <p:txBody>
          <a:bodyPr>
            <a:normAutofit/>
          </a:bodyPr>
          <a:lstStyle/>
          <a:p>
            <a:r>
              <a:rPr lang="en-US" sz="3600" b="1" dirty="0" smtClean="0">
                <a:latin typeface="Tahoma" pitchFamily="34" charset="0"/>
                <a:ea typeface="Tahoma" pitchFamily="34" charset="0"/>
                <a:cs typeface="Tahoma" pitchFamily="34" charset="0"/>
              </a:rPr>
              <a:t>Tuning Fork example</a:t>
            </a:r>
            <a:endParaRPr lang="en-US" sz="36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819400"/>
            <a:ext cx="8229600" cy="3306763"/>
          </a:xfrm>
        </p:spPr>
        <p:txBody>
          <a:bodyPr/>
          <a:lstStyle/>
          <a:p>
            <a:pPr>
              <a:buNone/>
            </a:pPr>
            <a:r>
              <a:rPr lang="en-US" dirty="0" smtClean="0"/>
              <a:t>If one tuning fork causes another to resonate,</a:t>
            </a:r>
          </a:p>
          <a:p>
            <a:pPr>
              <a:buNone/>
            </a:pPr>
            <a:endParaRPr lang="en-US" dirty="0" smtClean="0"/>
          </a:p>
          <a:p>
            <a:pPr>
              <a:buNone/>
            </a:pPr>
            <a:r>
              <a:rPr lang="en-US" b="1" dirty="0" smtClean="0"/>
              <a:t>A. both forks must be the same frequency</a:t>
            </a:r>
          </a:p>
          <a:p>
            <a:pPr>
              <a:buNone/>
            </a:pPr>
            <a:r>
              <a:rPr lang="en-US" dirty="0" smtClean="0"/>
              <a:t>B. The forks can be any frequencies</a:t>
            </a:r>
          </a:p>
          <a:p>
            <a:pPr>
              <a:buNone/>
            </a:pPr>
            <a:r>
              <a:rPr lang="en-US" dirty="0" smtClean="0"/>
              <a:t>C. The forks have to be the same note.</a:t>
            </a:r>
          </a:p>
          <a:p>
            <a:pPr>
              <a:buNone/>
            </a:pPr>
            <a:endParaRPr lang="en-US" dirty="0"/>
          </a:p>
        </p:txBody>
      </p:sp>
      <p:pic>
        <p:nvPicPr>
          <p:cNvPr id="5" name="Content Placeholder 3" descr="tuning fork ball.jpg"/>
          <p:cNvPicPr>
            <a:picLocks noChangeAspect="1"/>
          </p:cNvPicPr>
          <p:nvPr/>
        </p:nvPicPr>
        <p:blipFill>
          <a:blip r:embed="rId2" cstate="print"/>
          <a:srcRect t="17442" b="19767"/>
          <a:stretch>
            <a:fillRect/>
          </a:stretch>
        </p:blipFill>
        <p:spPr bwMode="auto">
          <a:xfrm rot="17801560">
            <a:off x="7631135" y="826668"/>
            <a:ext cx="2184400" cy="1371600"/>
          </a:xfrm>
          <a:prstGeom prst="rect">
            <a:avLst/>
          </a:prstGeom>
          <a:noFill/>
          <a:ln w="9525">
            <a:noFill/>
            <a:miter lim="800000"/>
            <a:headEnd/>
            <a:tailEnd/>
          </a:ln>
        </p:spPr>
      </p:pic>
      <p:pic>
        <p:nvPicPr>
          <p:cNvPr id="6" name="Content Placeholder 3" descr="tuning fork ball.jpg"/>
          <p:cNvPicPr>
            <a:picLocks noChangeAspect="1"/>
          </p:cNvPicPr>
          <p:nvPr/>
        </p:nvPicPr>
        <p:blipFill>
          <a:blip r:embed="rId2" cstate="print"/>
          <a:srcRect t="17442" r="1236" b="22890"/>
          <a:stretch>
            <a:fillRect/>
          </a:stretch>
        </p:blipFill>
        <p:spPr bwMode="auto">
          <a:xfrm rot="17801560">
            <a:off x="6541296" y="833397"/>
            <a:ext cx="2157409" cy="1303384"/>
          </a:xfrm>
          <a:prstGeom prst="rect">
            <a:avLst/>
          </a:prstGeom>
          <a:noFill/>
          <a:ln w="9525">
            <a:noFill/>
            <a:miter lim="800000"/>
            <a:headEnd/>
            <a:tailEnd/>
          </a:ln>
        </p:spPr>
      </p:pic>
    </p:spTree>
    <p:extLst>
      <p:ext uri="{BB962C8B-B14F-4D97-AF65-F5344CB8AC3E}">
        <p14:creationId xmlns="" xmlns:p14="http://schemas.microsoft.com/office/powerpoint/2010/main" val="205634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37256" r="12854" b="21139"/>
          <a:stretch>
            <a:fillRect/>
          </a:stretch>
        </p:blipFill>
        <p:spPr bwMode="auto">
          <a:xfrm>
            <a:off x="272901" y="1219200"/>
            <a:ext cx="8437418" cy="4267200"/>
          </a:xfrm>
          <a:prstGeom prst="rect">
            <a:avLst/>
          </a:prstGeom>
          <a:noFill/>
          <a:ln w="9525">
            <a:noFill/>
            <a:miter lim="800000"/>
            <a:headEnd/>
            <a:tailEnd/>
          </a:ln>
        </p:spPr>
      </p:pic>
      <p:cxnSp>
        <p:nvCxnSpPr>
          <p:cNvPr id="6" name="Straight Connector 5"/>
          <p:cNvCxnSpPr/>
          <p:nvPr/>
        </p:nvCxnSpPr>
        <p:spPr>
          <a:xfrm rot="5400000" flipH="1" flipV="1">
            <a:off x="37338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6608134"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18288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12954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15" name="Straight Connector 14"/>
          <p:cNvCxnSpPr/>
          <p:nvPr/>
        </p:nvCxnSpPr>
        <p:spPr>
          <a:xfrm rot="5400000" flipH="1" flipV="1">
            <a:off x="2264734"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172736"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55626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22" name="Straight Arrow Connector 21"/>
          <p:cNvCxnSpPr/>
          <p:nvPr/>
        </p:nvCxnSpPr>
        <p:spPr>
          <a:xfrm>
            <a:off x="2971800" y="55626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6396335"/>
            <a:ext cx="6400800" cy="461665"/>
          </a:xfrm>
          <a:prstGeom prst="rect">
            <a:avLst/>
          </a:prstGeom>
          <a:solidFill>
            <a:schemeClr val="bg1"/>
          </a:solidFill>
        </p:spPr>
        <p:txBody>
          <a:bodyPr wrap="square" rtlCol="0">
            <a:spAutoFit/>
          </a:bodyPr>
          <a:lstStyle/>
          <a:p>
            <a:pPr algn="ctr"/>
            <a:r>
              <a:rPr lang="en-US" sz="2400" dirty="0" smtClean="0"/>
              <a:t>Wavelength is denoted by</a:t>
            </a:r>
            <a:r>
              <a:rPr lang="en-US" sz="2400" b="1" dirty="0" smtClean="0"/>
              <a:t> </a:t>
            </a:r>
            <a:r>
              <a:rPr lang="en-US" sz="2400" b="1" dirty="0" smtClean="0">
                <a:latin typeface="Symbol" pitchFamily="18" charset="2"/>
              </a:rPr>
              <a:t>l</a:t>
            </a:r>
            <a:endParaRPr lang="en-US" b="1"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latin typeface="Tahoma" pitchFamily="34" charset="0"/>
                <a:ea typeface="Tahoma" pitchFamily="34" charset="0"/>
                <a:cs typeface="Tahoma" pitchFamily="34" charset="0"/>
              </a:rPr>
              <a:t>Resonance</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286000"/>
            <a:ext cx="8229600" cy="3840163"/>
          </a:xfrm>
        </p:spPr>
        <p:txBody>
          <a:bodyPr>
            <a:noAutofit/>
          </a:bodyPr>
          <a:lstStyle/>
          <a:p>
            <a:pPr algn="ctr">
              <a:buNone/>
            </a:pPr>
            <a:r>
              <a:rPr lang="en-US" sz="2400" dirty="0" smtClean="0">
                <a:solidFill>
                  <a:schemeClr val="tx2"/>
                </a:solidFill>
                <a:latin typeface="Comic Sans MS" pitchFamily="66" charset="0"/>
              </a:rPr>
              <a:t>When one object is vibrating and it is put in contact with another object, if the </a:t>
            </a:r>
            <a:r>
              <a:rPr lang="en-US" sz="2400" i="1" u="sng" dirty="0" smtClean="0">
                <a:solidFill>
                  <a:schemeClr val="tx2"/>
                </a:solidFill>
                <a:latin typeface="Comic Sans MS" pitchFamily="66" charset="0"/>
              </a:rPr>
              <a:t>frequency</a:t>
            </a:r>
            <a:r>
              <a:rPr lang="en-US" sz="2400" dirty="0" smtClean="0">
                <a:solidFill>
                  <a:schemeClr val="tx2"/>
                </a:solidFill>
                <a:latin typeface="Comic Sans MS" pitchFamily="66" charset="0"/>
              </a:rPr>
              <a:t> of the first object is at the </a:t>
            </a:r>
            <a:r>
              <a:rPr lang="en-US" sz="2400" i="1" u="sng" dirty="0" smtClean="0">
                <a:solidFill>
                  <a:schemeClr val="tx2"/>
                </a:solidFill>
                <a:latin typeface="Comic Sans MS" pitchFamily="66" charset="0"/>
              </a:rPr>
              <a:t>natural</a:t>
            </a:r>
            <a:r>
              <a:rPr lang="en-US" sz="2400" dirty="0" smtClean="0">
                <a:solidFill>
                  <a:schemeClr val="tx2"/>
                </a:solidFill>
                <a:latin typeface="Comic Sans MS" pitchFamily="66" charset="0"/>
              </a:rPr>
              <a:t> </a:t>
            </a:r>
            <a:r>
              <a:rPr lang="en-US" sz="2400" i="1" u="sng" dirty="0" smtClean="0">
                <a:solidFill>
                  <a:schemeClr val="tx2"/>
                </a:solidFill>
                <a:latin typeface="Comic Sans MS" pitchFamily="66" charset="0"/>
              </a:rPr>
              <a:t>frequency</a:t>
            </a:r>
            <a:r>
              <a:rPr lang="en-US" sz="2400" dirty="0" smtClean="0">
                <a:solidFill>
                  <a:schemeClr val="tx2"/>
                </a:solidFill>
                <a:latin typeface="Comic Sans MS" pitchFamily="66" charset="0"/>
              </a:rPr>
              <a:t> for the second object, the second object will start vibrating vigorously at its </a:t>
            </a:r>
            <a:r>
              <a:rPr lang="en-US" sz="2400" i="1" u="sng" dirty="0" smtClean="0">
                <a:solidFill>
                  <a:schemeClr val="tx2"/>
                </a:solidFill>
                <a:latin typeface="Comic Sans MS" pitchFamily="66" charset="0"/>
              </a:rPr>
              <a:t>natural frequency</a:t>
            </a:r>
            <a:r>
              <a:rPr lang="en-US" sz="2400" dirty="0" smtClean="0">
                <a:solidFill>
                  <a:schemeClr val="tx2"/>
                </a:solidFill>
                <a:latin typeface="Comic Sans MS" pitchFamily="66" charset="0"/>
              </a:rPr>
              <a:t>.  </a:t>
            </a:r>
          </a:p>
          <a:p>
            <a:pPr algn="ctr">
              <a:buNone/>
            </a:pPr>
            <a:endParaRPr lang="en-US" sz="2400" dirty="0" smtClean="0">
              <a:solidFill>
                <a:schemeClr val="tx2"/>
              </a:solidFill>
              <a:latin typeface="Comic Sans MS" pitchFamily="66" charset="0"/>
            </a:endParaRPr>
          </a:p>
          <a:p>
            <a:pPr algn="ctr">
              <a:buNone/>
            </a:pPr>
            <a:r>
              <a:rPr lang="en-US" sz="2400" dirty="0" smtClean="0"/>
              <a:t>(pasta demo is an nice clean example of resonance</a:t>
            </a:r>
          </a:p>
          <a:p>
            <a:pPr algn="ctr">
              <a:buNone/>
            </a:pPr>
            <a:r>
              <a:rPr lang="en-US" sz="2400" dirty="0" smtClean="0"/>
              <a:t>Or two tuning forks of the same frequency)</a:t>
            </a:r>
            <a:endParaRPr lang="en-US" sz="2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ning fork ball.jpg"/>
          <p:cNvPicPr>
            <a:picLocks noChangeAspect="1"/>
          </p:cNvPicPr>
          <p:nvPr/>
        </p:nvPicPr>
        <p:blipFill>
          <a:blip r:embed="rId3" cstate="print"/>
          <a:srcRect t="17442" b="19767"/>
          <a:stretch>
            <a:fillRect/>
          </a:stretch>
        </p:blipFill>
        <p:spPr bwMode="auto">
          <a:xfrm rot="17801560">
            <a:off x="7631135" y="826668"/>
            <a:ext cx="2184400" cy="1371600"/>
          </a:xfrm>
          <a:prstGeom prst="rect">
            <a:avLst/>
          </a:prstGeom>
          <a:noFill/>
          <a:ln w="9525">
            <a:noFill/>
            <a:miter lim="800000"/>
            <a:headEnd/>
            <a:tailEnd/>
          </a:ln>
        </p:spPr>
      </p:pic>
      <p:pic>
        <p:nvPicPr>
          <p:cNvPr id="5" name="Content Placeholder 3" descr="tuning fork ball.jpg"/>
          <p:cNvPicPr>
            <a:picLocks noChangeAspect="1"/>
          </p:cNvPicPr>
          <p:nvPr/>
        </p:nvPicPr>
        <p:blipFill>
          <a:blip r:embed="rId3" cstate="print"/>
          <a:srcRect t="17442" r="1236" b="22890"/>
          <a:stretch>
            <a:fillRect/>
          </a:stretch>
        </p:blipFill>
        <p:spPr bwMode="auto">
          <a:xfrm rot="17801560">
            <a:off x="6541296" y="833397"/>
            <a:ext cx="2157409" cy="1303384"/>
          </a:xfrm>
          <a:prstGeom prst="rect">
            <a:avLst/>
          </a:prstGeom>
          <a:noFill/>
          <a:ln w="9525">
            <a:noFill/>
            <a:miter lim="800000"/>
            <a:headEnd/>
            <a:tailEnd/>
          </a:ln>
        </p:spPr>
      </p:pic>
      <p:sp>
        <p:nvSpPr>
          <p:cNvPr id="3" name="Content Placeholder 2"/>
          <p:cNvSpPr>
            <a:spLocks noGrp="1"/>
          </p:cNvSpPr>
          <p:nvPr>
            <p:ph idx="1"/>
          </p:nvPr>
        </p:nvSpPr>
        <p:spPr>
          <a:xfrm>
            <a:off x="304800" y="1676400"/>
            <a:ext cx="8382000" cy="4525963"/>
          </a:xfrm>
        </p:spPr>
        <p:txBody>
          <a:bodyPr>
            <a:noAutofit/>
          </a:bodyPr>
          <a:lstStyle/>
          <a:p>
            <a:pPr>
              <a:buNone/>
            </a:pPr>
            <a:r>
              <a:rPr lang="en-US" sz="2400" dirty="0" smtClean="0">
                <a:solidFill>
                  <a:schemeClr val="tx2"/>
                </a:solidFill>
                <a:latin typeface="Comic Sans MS" pitchFamily="66" charset="0"/>
              </a:rPr>
              <a:t>When one object is vibrating and it is put in </a:t>
            </a:r>
          </a:p>
          <a:p>
            <a:pPr>
              <a:buNone/>
            </a:pPr>
            <a:r>
              <a:rPr lang="en-US" sz="2400" dirty="0" smtClean="0">
                <a:solidFill>
                  <a:schemeClr val="tx2"/>
                </a:solidFill>
                <a:latin typeface="Comic Sans MS" pitchFamily="66" charset="0"/>
              </a:rPr>
              <a:t>contact with another object… </a:t>
            </a:r>
          </a:p>
          <a:p>
            <a:pPr marL="0" indent="0">
              <a:buNone/>
            </a:pPr>
            <a:r>
              <a:rPr lang="en-US" sz="2800" dirty="0" smtClean="0"/>
              <a:t>If the vibrating tuning fork #1 is held near but </a:t>
            </a:r>
            <a:r>
              <a:rPr lang="en-US" sz="2800" b="1" dirty="0" smtClean="0"/>
              <a:t>not </a:t>
            </a:r>
            <a:r>
              <a:rPr lang="en-US" sz="2800" dirty="0" smtClean="0"/>
              <a:t>touching the quiet fork #2 and causes fork #2 to begin vibrating,</a:t>
            </a:r>
          </a:p>
          <a:p>
            <a:pPr>
              <a:buNone/>
            </a:pPr>
            <a:endParaRPr lang="en-US" sz="800" dirty="0" smtClean="0"/>
          </a:p>
          <a:p>
            <a:pPr marL="514350" indent="-514350">
              <a:buFont typeface="Arial" pitchFamily="34" charset="0"/>
              <a:buAutoNum type="alphaUcPeriod"/>
            </a:pPr>
            <a:r>
              <a:rPr lang="en-US" sz="2800" dirty="0" smtClean="0"/>
              <a:t>Fork #1 is resonating with Fork #2</a:t>
            </a:r>
          </a:p>
          <a:p>
            <a:pPr marL="514350" indent="-514350">
              <a:buAutoNum type="alphaUcPeriod"/>
            </a:pPr>
            <a:r>
              <a:rPr lang="en-US" sz="2800" dirty="0" smtClean="0"/>
              <a:t>Technically #1 resonates with the </a:t>
            </a:r>
            <a:r>
              <a:rPr lang="en-US" sz="2800" i="1" dirty="0" smtClean="0"/>
              <a:t>air </a:t>
            </a:r>
            <a:r>
              <a:rPr lang="en-US" sz="2800" dirty="0" smtClean="0"/>
              <a:t>which in turn resonates with tuning fork #2.</a:t>
            </a:r>
          </a:p>
          <a:p>
            <a:pPr marL="514350" indent="-514350">
              <a:buFont typeface="+mj-lt"/>
              <a:buAutoNum type="alphaUcPeriod"/>
            </a:pPr>
            <a:r>
              <a:rPr lang="en-US" sz="2800" dirty="0" smtClean="0"/>
              <a:t>The tuning forks must be in contact for one to cause the other to vibrate. </a:t>
            </a:r>
          </a:p>
          <a:p>
            <a:pPr marL="514350" indent="-514350">
              <a:buFont typeface="+mj-lt"/>
              <a:buAutoNum type="alphaUcPeriod"/>
            </a:pPr>
            <a:r>
              <a:rPr lang="en-US" sz="2800" dirty="0" smtClean="0"/>
              <a:t>Other</a:t>
            </a:r>
          </a:p>
          <a:p>
            <a:pPr>
              <a:buNone/>
            </a:pPr>
            <a:endParaRPr lang="en-US" dirty="0"/>
          </a:p>
        </p:txBody>
      </p:sp>
      <p:sp>
        <p:nvSpPr>
          <p:cNvPr id="2" name="Title 1"/>
          <p:cNvSpPr>
            <a:spLocks noGrp="1"/>
          </p:cNvSpPr>
          <p:nvPr>
            <p:ph type="title"/>
          </p:nvPr>
        </p:nvSpPr>
        <p:spPr>
          <a:xfrm>
            <a:off x="457200" y="228600"/>
            <a:ext cx="7391400" cy="1143000"/>
          </a:xfrm>
        </p:spPr>
        <p:txBody>
          <a:bodyPr>
            <a:normAutofit/>
          </a:bodyPr>
          <a:lstStyle/>
          <a:p>
            <a:r>
              <a:rPr lang="en-US" sz="3600" b="1" dirty="0" smtClean="0">
                <a:latin typeface="Tahoma" pitchFamily="34" charset="0"/>
                <a:ea typeface="Tahoma" pitchFamily="34" charset="0"/>
                <a:cs typeface="Tahoma" pitchFamily="34" charset="0"/>
              </a:rPr>
              <a:t>Tuning Fork example</a:t>
            </a:r>
            <a:endParaRPr lang="en-US" sz="3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ning fork ball.jpg"/>
          <p:cNvPicPr>
            <a:picLocks noChangeAspect="1"/>
          </p:cNvPicPr>
          <p:nvPr/>
        </p:nvPicPr>
        <p:blipFill>
          <a:blip r:embed="rId2" cstate="print"/>
          <a:srcRect t="17442" b="19767"/>
          <a:stretch>
            <a:fillRect/>
          </a:stretch>
        </p:blipFill>
        <p:spPr bwMode="auto">
          <a:xfrm rot="17801560">
            <a:off x="7631135" y="826668"/>
            <a:ext cx="2184400" cy="1371600"/>
          </a:xfrm>
          <a:prstGeom prst="rect">
            <a:avLst/>
          </a:prstGeom>
          <a:noFill/>
          <a:ln w="9525">
            <a:noFill/>
            <a:miter lim="800000"/>
            <a:headEnd/>
            <a:tailEnd/>
          </a:ln>
        </p:spPr>
      </p:pic>
      <p:pic>
        <p:nvPicPr>
          <p:cNvPr id="5" name="Content Placeholder 3" descr="tuning fork ball.jpg"/>
          <p:cNvPicPr>
            <a:picLocks noChangeAspect="1"/>
          </p:cNvPicPr>
          <p:nvPr/>
        </p:nvPicPr>
        <p:blipFill>
          <a:blip r:embed="rId2" cstate="print"/>
          <a:srcRect t="17442" r="1236" b="22890"/>
          <a:stretch>
            <a:fillRect/>
          </a:stretch>
        </p:blipFill>
        <p:spPr bwMode="auto">
          <a:xfrm rot="17801560">
            <a:off x="6541296" y="833397"/>
            <a:ext cx="2157409" cy="1303384"/>
          </a:xfrm>
          <a:prstGeom prst="rect">
            <a:avLst/>
          </a:prstGeom>
          <a:noFill/>
          <a:ln w="9525">
            <a:noFill/>
            <a:miter lim="800000"/>
            <a:headEnd/>
            <a:tailEnd/>
          </a:ln>
        </p:spPr>
      </p:pic>
      <p:sp>
        <p:nvSpPr>
          <p:cNvPr id="3" name="Content Placeholder 2"/>
          <p:cNvSpPr>
            <a:spLocks noGrp="1"/>
          </p:cNvSpPr>
          <p:nvPr>
            <p:ph idx="1"/>
          </p:nvPr>
        </p:nvSpPr>
        <p:spPr>
          <a:xfrm>
            <a:off x="304800" y="1676400"/>
            <a:ext cx="8382000" cy="4525963"/>
          </a:xfrm>
        </p:spPr>
        <p:txBody>
          <a:bodyPr>
            <a:noAutofit/>
          </a:bodyPr>
          <a:lstStyle/>
          <a:p>
            <a:pPr>
              <a:buNone/>
            </a:pPr>
            <a:r>
              <a:rPr lang="en-US" sz="2400" dirty="0" smtClean="0">
                <a:solidFill>
                  <a:schemeClr val="tx2"/>
                </a:solidFill>
                <a:latin typeface="Comic Sans MS" pitchFamily="66" charset="0"/>
              </a:rPr>
              <a:t>When one object is vibrating and it is put in </a:t>
            </a:r>
          </a:p>
          <a:p>
            <a:pPr>
              <a:buNone/>
            </a:pPr>
            <a:r>
              <a:rPr lang="en-US" sz="2400" dirty="0" smtClean="0">
                <a:solidFill>
                  <a:schemeClr val="tx2"/>
                </a:solidFill>
                <a:latin typeface="Comic Sans MS" pitchFamily="66" charset="0"/>
              </a:rPr>
              <a:t>contact with another object… </a:t>
            </a:r>
          </a:p>
          <a:p>
            <a:pPr marL="0" indent="0">
              <a:buNone/>
            </a:pPr>
            <a:r>
              <a:rPr lang="en-US" sz="2800" dirty="0" smtClean="0"/>
              <a:t>If the vibrating tuning fork #1 is held near but </a:t>
            </a:r>
            <a:r>
              <a:rPr lang="en-US" sz="2800" b="1" dirty="0" smtClean="0"/>
              <a:t>not</a:t>
            </a:r>
            <a:r>
              <a:rPr lang="en-US" sz="2800" dirty="0" smtClean="0"/>
              <a:t> touching the quiet fork #2 and causes fork #2 to begin vibrating,</a:t>
            </a:r>
          </a:p>
          <a:p>
            <a:pPr>
              <a:buNone/>
            </a:pPr>
            <a:endParaRPr lang="en-US" sz="800" dirty="0" smtClean="0"/>
          </a:p>
          <a:p>
            <a:pPr marL="514350" indent="-514350">
              <a:buFont typeface="Arial" pitchFamily="34" charset="0"/>
              <a:buAutoNum type="alphaUcPeriod"/>
            </a:pPr>
            <a:r>
              <a:rPr lang="en-US" sz="2800" dirty="0" smtClean="0"/>
              <a:t>Fork #1 is resonating with Fork #2</a:t>
            </a:r>
          </a:p>
          <a:p>
            <a:pPr marL="514350" indent="-514350">
              <a:buAutoNum type="alphaUcPeriod"/>
            </a:pPr>
            <a:r>
              <a:rPr lang="en-US" sz="2800" b="1" dirty="0" smtClean="0"/>
              <a:t>Technically #1 resonates with the </a:t>
            </a:r>
            <a:r>
              <a:rPr lang="en-US" sz="2800" b="1" i="1" dirty="0" smtClean="0"/>
              <a:t>air </a:t>
            </a:r>
            <a:r>
              <a:rPr lang="en-US" sz="2800" b="1" dirty="0" smtClean="0"/>
              <a:t>which in turn resonates with tuning fork #2.</a:t>
            </a:r>
          </a:p>
          <a:p>
            <a:pPr marL="514350" indent="-514350">
              <a:buFont typeface="+mj-lt"/>
              <a:buAutoNum type="alphaUcPeriod"/>
            </a:pPr>
            <a:r>
              <a:rPr lang="en-US" sz="2800" dirty="0" smtClean="0"/>
              <a:t>The tuning forks must be in contact for one to cause the other to vibrate. </a:t>
            </a:r>
          </a:p>
          <a:p>
            <a:pPr marL="514350" indent="-514350">
              <a:buFont typeface="+mj-lt"/>
              <a:buAutoNum type="alphaUcPeriod"/>
            </a:pPr>
            <a:r>
              <a:rPr lang="en-US" sz="2800" dirty="0" smtClean="0"/>
              <a:t>Other</a:t>
            </a:r>
          </a:p>
          <a:p>
            <a:pPr>
              <a:buNone/>
            </a:pPr>
            <a:endParaRPr lang="en-US" dirty="0"/>
          </a:p>
        </p:txBody>
      </p:sp>
      <p:sp>
        <p:nvSpPr>
          <p:cNvPr id="2" name="Title 1"/>
          <p:cNvSpPr>
            <a:spLocks noGrp="1"/>
          </p:cNvSpPr>
          <p:nvPr>
            <p:ph type="title"/>
          </p:nvPr>
        </p:nvSpPr>
        <p:spPr>
          <a:xfrm>
            <a:off x="457200" y="228600"/>
            <a:ext cx="7391400" cy="1143000"/>
          </a:xfrm>
        </p:spPr>
        <p:txBody>
          <a:bodyPr>
            <a:normAutofit/>
          </a:bodyPr>
          <a:lstStyle/>
          <a:p>
            <a:r>
              <a:rPr lang="en-US" sz="3600" b="1" dirty="0" smtClean="0">
                <a:latin typeface="Tahoma" pitchFamily="34" charset="0"/>
                <a:ea typeface="Tahoma" pitchFamily="34" charset="0"/>
                <a:cs typeface="Tahoma" pitchFamily="34" charset="0"/>
              </a:rPr>
              <a:t>Tuning Fork example</a:t>
            </a:r>
            <a:endParaRPr lang="en-US" sz="3600"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06913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90950" y="1595250"/>
            <a:ext cx="4191000" cy="4525963"/>
          </a:xfrm>
        </p:spPr>
        <p:txBody>
          <a:bodyPr>
            <a:noAutofit/>
          </a:bodyPr>
          <a:lstStyle/>
          <a:p>
            <a:pPr marL="0" indent="0"/>
            <a:endParaRPr lang="en-US" sz="2400" dirty="0" smtClean="0"/>
          </a:p>
          <a:p>
            <a:pPr marL="0" indent="0"/>
            <a:r>
              <a:rPr lang="en-US" sz="2400" dirty="0" smtClean="0"/>
              <a:t>Swinging</a:t>
            </a:r>
          </a:p>
          <a:p>
            <a:pPr marL="0" indent="0">
              <a:buNone/>
            </a:pPr>
            <a:r>
              <a:rPr lang="en-US" sz="1200" dirty="0" smtClean="0">
                <a:hlinkClick r:id="rId3"/>
              </a:rPr>
              <a:t>http://www.youtube.com/watch?v=I4FPK1oKddQ</a:t>
            </a:r>
            <a:r>
              <a:rPr lang="en-US" sz="1200" dirty="0" smtClean="0"/>
              <a:t> </a:t>
            </a:r>
          </a:p>
          <a:p>
            <a:pPr marL="0" indent="0"/>
            <a:endParaRPr lang="en-US" sz="1200" dirty="0" smtClean="0"/>
          </a:p>
          <a:p>
            <a:pPr marL="0" indent="0">
              <a:buNone/>
            </a:pPr>
            <a:r>
              <a:rPr lang="en-US" sz="2400" dirty="0" smtClean="0">
                <a:solidFill>
                  <a:schemeClr val="tx2"/>
                </a:solidFill>
              </a:rPr>
              <a:t>In terms of energy, generate an explanation of why Dad’s timing has to be just right for the Amplitude to increase.</a:t>
            </a:r>
          </a:p>
        </p:txBody>
      </p:sp>
      <p:pic>
        <p:nvPicPr>
          <p:cNvPr id="48129" name="Picture 1">
            <a:hlinkClick r:id="rId3"/>
          </p:cNvPr>
          <p:cNvPicPr>
            <a:picLocks noChangeAspect="1" noChangeArrowheads="1"/>
          </p:cNvPicPr>
          <p:nvPr/>
        </p:nvPicPr>
        <p:blipFill>
          <a:blip r:embed="rId4" cstate="print"/>
          <a:srcRect l="9167" t="22667" r="65833" b="53999"/>
          <a:stretch>
            <a:fillRect/>
          </a:stretch>
        </p:blipFill>
        <p:spPr bwMode="auto">
          <a:xfrm>
            <a:off x="4572000" y="1295400"/>
            <a:ext cx="4572000" cy="2667000"/>
          </a:xfrm>
          <a:prstGeom prst="rect">
            <a:avLst/>
          </a:prstGeom>
          <a:noFill/>
          <a:ln w="9525">
            <a:noFill/>
            <a:miter lim="800000"/>
            <a:headEnd/>
            <a:tailEnd/>
          </a:ln>
        </p:spPr>
      </p:pic>
      <p:sp>
        <p:nvSpPr>
          <p:cNvPr id="5" name="Content Placeholder 2"/>
          <p:cNvSpPr txBox="1">
            <a:spLocks/>
          </p:cNvSpPr>
          <p:nvPr/>
        </p:nvSpPr>
        <p:spPr>
          <a:xfrm>
            <a:off x="276100" y="4343400"/>
            <a:ext cx="8867900" cy="30781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90950" y="1595250"/>
            <a:ext cx="4191000" cy="4525963"/>
          </a:xfrm>
        </p:spPr>
        <p:txBody>
          <a:bodyPr>
            <a:noAutofit/>
          </a:bodyPr>
          <a:lstStyle/>
          <a:p>
            <a:pPr marL="0" indent="0"/>
            <a:endParaRPr lang="en-US" sz="2400" dirty="0" smtClean="0"/>
          </a:p>
          <a:p>
            <a:pPr marL="0" indent="0"/>
            <a:r>
              <a:rPr lang="en-US" sz="2400" dirty="0" smtClean="0"/>
              <a:t>Swinging</a:t>
            </a:r>
          </a:p>
          <a:p>
            <a:pPr marL="0" indent="0">
              <a:buNone/>
            </a:pPr>
            <a:r>
              <a:rPr lang="en-US" sz="1200" dirty="0" smtClean="0">
                <a:hlinkClick r:id="rId3"/>
              </a:rPr>
              <a:t>http://www.youtube.com/watch?v=I4FPK1oKddQ</a:t>
            </a:r>
            <a:r>
              <a:rPr lang="en-US" sz="1200" dirty="0" smtClean="0"/>
              <a:t> </a:t>
            </a:r>
          </a:p>
          <a:p>
            <a:pPr marL="0" indent="0"/>
            <a:endParaRPr lang="en-US" sz="1200" dirty="0" smtClean="0"/>
          </a:p>
          <a:p>
            <a:pPr marL="0" indent="0">
              <a:buNone/>
            </a:pPr>
            <a:r>
              <a:rPr lang="en-US" sz="2400" dirty="0" smtClean="0">
                <a:solidFill>
                  <a:schemeClr val="tx2"/>
                </a:solidFill>
              </a:rPr>
              <a:t>The swing has a natural frequency that is determined by its length.  If the swing is given a small push at the right time in</a:t>
            </a:r>
          </a:p>
        </p:txBody>
      </p:sp>
      <p:pic>
        <p:nvPicPr>
          <p:cNvPr id="48129" name="Picture 1">
            <a:hlinkClick r:id="rId3"/>
          </p:cNvPr>
          <p:cNvPicPr>
            <a:picLocks noChangeAspect="1" noChangeArrowheads="1"/>
          </p:cNvPicPr>
          <p:nvPr/>
        </p:nvPicPr>
        <p:blipFill>
          <a:blip r:embed="rId4" cstate="print"/>
          <a:srcRect l="9167" t="22667" r="65833" b="53999"/>
          <a:stretch>
            <a:fillRect/>
          </a:stretch>
        </p:blipFill>
        <p:spPr bwMode="auto">
          <a:xfrm>
            <a:off x="4572000" y="1295400"/>
            <a:ext cx="4572000" cy="2667000"/>
          </a:xfrm>
          <a:prstGeom prst="rect">
            <a:avLst/>
          </a:prstGeom>
          <a:noFill/>
          <a:ln w="9525">
            <a:noFill/>
            <a:miter lim="800000"/>
            <a:headEnd/>
            <a:tailEnd/>
          </a:ln>
        </p:spPr>
      </p:pic>
      <p:sp>
        <p:nvSpPr>
          <p:cNvPr id="5" name="Content Placeholder 2"/>
          <p:cNvSpPr txBox="1">
            <a:spLocks/>
          </p:cNvSpPr>
          <p:nvPr/>
        </p:nvSpPr>
        <p:spPr>
          <a:xfrm>
            <a:off x="276100" y="4343400"/>
            <a:ext cx="8867900" cy="30781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each cycle, its amplitude gradually increases.  This is an example of </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resonance.  </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The swing receives a small amount of energy during each push, but provided this amount is larger than the energy lost during each cycle (due to friction and air drag), the </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amplitude</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of swing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4953000" cy="4525963"/>
          </a:xfrm>
        </p:spPr>
        <p:txBody>
          <a:bodyPr>
            <a:normAutofit/>
          </a:bodyPr>
          <a:lstStyle/>
          <a:p>
            <a:endParaRPr lang="en-US" sz="2400" dirty="0" smtClean="0"/>
          </a:p>
          <a:p>
            <a:r>
              <a:rPr lang="en-US" sz="2400" dirty="0" smtClean="0"/>
              <a:t>Pasta/raisin demonstration</a:t>
            </a:r>
          </a:p>
          <a:p>
            <a:pPr marL="0" algn="ctr">
              <a:buNone/>
            </a:pPr>
            <a:endParaRPr lang="en-US" sz="2400" dirty="0" smtClean="0"/>
          </a:p>
          <a:p>
            <a:pPr algn="ctr">
              <a:buNone/>
            </a:pPr>
            <a:r>
              <a:rPr lang="en-US" sz="2400" dirty="0" smtClean="0">
                <a:solidFill>
                  <a:schemeClr val="tx2"/>
                </a:solidFill>
                <a:latin typeface="Comic Sans MS" pitchFamily="66" charset="0"/>
              </a:rPr>
              <a:t>When a driving frequency causes an object to vibrate at its </a:t>
            </a:r>
            <a:r>
              <a:rPr lang="en-US" sz="2400" i="1" dirty="0" smtClean="0">
                <a:solidFill>
                  <a:schemeClr val="tx2"/>
                </a:solidFill>
                <a:latin typeface="Comic Sans MS" pitchFamily="66" charset="0"/>
              </a:rPr>
              <a:t>natural frequency</a:t>
            </a:r>
            <a:r>
              <a:rPr lang="en-US" sz="2400" dirty="0" smtClean="0">
                <a:solidFill>
                  <a:schemeClr val="tx2"/>
                </a:solidFill>
                <a:latin typeface="Comic Sans MS" pitchFamily="66" charset="0"/>
              </a:rPr>
              <a:t>.</a:t>
            </a:r>
          </a:p>
        </p:txBody>
      </p:sp>
      <p:pic>
        <p:nvPicPr>
          <p:cNvPr id="6" name="Picture 5" descr="IMG_0542.JPG"/>
          <p:cNvPicPr>
            <a:picLocks noChangeAspect="1"/>
          </p:cNvPicPr>
          <p:nvPr/>
        </p:nvPicPr>
        <p:blipFill>
          <a:blip r:embed="rId3" cstate="print"/>
          <a:srcRect l="12500" t="25455" b="2024"/>
          <a:stretch>
            <a:fillRect/>
          </a:stretch>
        </p:blipFill>
        <p:spPr>
          <a:xfrm rot="5400000">
            <a:off x="4887685" y="2601687"/>
            <a:ext cx="5257799" cy="325482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endParaRPr lang="en-US" dirty="0" smtClean="0"/>
          </a:p>
          <a:p>
            <a:pPr algn="ctr">
              <a:buNone/>
            </a:pPr>
            <a:r>
              <a:rPr lang="en-US" sz="2400" dirty="0" smtClean="0">
                <a:solidFill>
                  <a:schemeClr val="tx2"/>
                </a:solidFill>
                <a:latin typeface="Comic Sans MS" pitchFamily="66" charset="0"/>
              </a:rPr>
              <a:t>When a driving frequency causes an object to vibrate at its </a:t>
            </a:r>
            <a:r>
              <a:rPr lang="en-US" sz="2400" i="1" dirty="0" smtClean="0">
                <a:solidFill>
                  <a:schemeClr val="tx2"/>
                </a:solidFill>
                <a:latin typeface="Comic Sans MS" pitchFamily="66" charset="0"/>
              </a:rPr>
              <a:t>natural frequency</a:t>
            </a:r>
            <a:r>
              <a:rPr lang="en-US" sz="2400" dirty="0" smtClean="0">
                <a:solidFill>
                  <a:schemeClr val="tx2"/>
                </a:solidFill>
                <a:latin typeface="Comic Sans MS" pitchFamily="66" charset="0"/>
              </a:rPr>
              <a:t>.</a:t>
            </a:r>
          </a:p>
          <a:p>
            <a:endParaRPr lang="en-US" sz="2400" dirty="0" smtClean="0"/>
          </a:p>
          <a:p>
            <a:r>
              <a:rPr lang="en-US" sz="2400" dirty="0" smtClean="0">
                <a:hlinkClick r:id="rId3"/>
              </a:rPr>
              <a:t>Wave on a String </a:t>
            </a:r>
            <a:r>
              <a:rPr lang="en-US" sz="2400" dirty="0" smtClean="0"/>
              <a:t>(A=3, f=50, Damp = 0, Tension = high)</a:t>
            </a:r>
          </a:p>
          <a:p>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endParaRPr lang="en-US" dirty="0" smtClean="0"/>
          </a:p>
          <a:p>
            <a:pPr algn="ctr">
              <a:buNone/>
            </a:pPr>
            <a:r>
              <a:rPr lang="en-US" sz="2400" dirty="0" smtClean="0">
                <a:solidFill>
                  <a:schemeClr val="tx2"/>
                </a:solidFill>
                <a:latin typeface="Comic Sans MS" pitchFamily="66" charset="0"/>
              </a:rPr>
              <a:t>When a driving frequency causes an object to vibrate at its </a:t>
            </a:r>
            <a:r>
              <a:rPr lang="en-US" sz="2400" i="1" dirty="0" smtClean="0">
                <a:solidFill>
                  <a:schemeClr val="tx2"/>
                </a:solidFill>
                <a:latin typeface="Comic Sans MS" pitchFamily="66" charset="0"/>
              </a:rPr>
              <a:t>natural frequency</a:t>
            </a:r>
            <a:r>
              <a:rPr lang="en-US" sz="2400" dirty="0" smtClean="0">
                <a:solidFill>
                  <a:schemeClr val="tx2"/>
                </a:solidFill>
                <a:latin typeface="Comic Sans MS" pitchFamily="66" charset="0"/>
              </a:rPr>
              <a:t>.</a:t>
            </a:r>
          </a:p>
          <a:p>
            <a:endParaRPr lang="en-US" sz="2400" dirty="0" smtClean="0"/>
          </a:p>
          <a:p>
            <a:endParaRPr lang="en-US" sz="2400" dirty="0" smtClean="0"/>
          </a:p>
          <a:p>
            <a:r>
              <a:rPr lang="en-US" sz="2400" dirty="0" smtClean="0">
                <a:hlinkClick r:id="rId3"/>
              </a:rPr>
              <a:t>Tall vs. Short Building damage</a:t>
            </a:r>
            <a:endParaRPr lang="en-US" sz="2400" dirty="0" smtClean="0"/>
          </a:p>
        </p:txBody>
      </p:sp>
      <p:pic>
        <p:nvPicPr>
          <p:cNvPr id="52226" name="Picture 2">
            <a:hlinkClick r:id="rId4"/>
          </p:cNvPr>
          <p:cNvPicPr>
            <a:picLocks noChangeAspect="1" noChangeArrowheads="1"/>
          </p:cNvPicPr>
          <p:nvPr/>
        </p:nvPicPr>
        <p:blipFill>
          <a:blip r:embed="rId5" cstate="print"/>
          <a:srcRect l="18750" t="56667" r="65000" b="25333"/>
          <a:stretch>
            <a:fillRect/>
          </a:stretch>
        </p:blipFill>
        <p:spPr bwMode="auto">
          <a:xfrm>
            <a:off x="5562600" y="3505200"/>
            <a:ext cx="2971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38743" r="12854" b="17424"/>
          <a:stretch>
            <a:fillRect/>
          </a:stretch>
        </p:blipFill>
        <p:spPr bwMode="auto">
          <a:xfrm>
            <a:off x="272901" y="1371600"/>
            <a:ext cx="8437418" cy="4495800"/>
          </a:xfrm>
          <a:prstGeom prst="rect">
            <a:avLst/>
          </a:prstGeom>
          <a:noFill/>
          <a:ln w="9525">
            <a:noFill/>
            <a:miter lim="800000"/>
            <a:headEnd/>
            <a:tailEnd/>
          </a:ln>
        </p:spPr>
      </p:pic>
      <p:cxnSp>
        <p:nvCxnSpPr>
          <p:cNvPr id="17" name="Straight Arrow Connector 16"/>
          <p:cNvCxnSpPr/>
          <p:nvPr/>
        </p:nvCxnSpPr>
        <p:spPr>
          <a:xfrm>
            <a:off x="3505200" y="38862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8674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9718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228600"/>
            <a:ext cx="6400800" cy="461665"/>
          </a:xfrm>
          <a:prstGeom prst="rect">
            <a:avLst/>
          </a:prstGeom>
          <a:solidFill>
            <a:schemeClr val="bg1"/>
          </a:solidFill>
        </p:spPr>
        <p:txBody>
          <a:bodyPr wrap="square" rtlCol="0">
            <a:spAutoFit/>
          </a:bodyPr>
          <a:lstStyle/>
          <a:p>
            <a:pPr algn="ctr"/>
            <a:r>
              <a:rPr lang="en-US" sz="2400" dirty="0" smtClean="0"/>
              <a:t>Is this a wavelength (</a:t>
            </a:r>
            <a:r>
              <a:rPr lang="en-US" sz="2400" dirty="0" smtClean="0">
                <a:latin typeface="Symbol" pitchFamily="18" charset="2"/>
              </a:rPr>
              <a:t>l</a:t>
            </a:r>
            <a:r>
              <a:rPr lang="en-US" sz="2400" dirty="0" smtClean="0"/>
              <a:t>)</a:t>
            </a:r>
            <a:r>
              <a:rPr lang="en-US" dirty="0" smtClean="0"/>
              <a:t>?</a:t>
            </a:r>
            <a:endParaRPr lang="en-US" dirty="0"/>
          </a:p>
        </p:txBody>
      </p:sp>
      <p:sp>
        <p:nvSpPr>
          <p:cNvPr id="8" name="TextBox 7"/>
          <p:cNvSpPr txBox="1"/>
          <p:nvPr/>
        </p:nvSpPr>
        <p:spPr>
          <a:xfrm>
            <a:off x="1295400" y="685800"/>
            <a:ext cx="6400800" cy="461665"/>
          </a:xfrm>
          <a:prstGeom prst="rect">
            <a:avLst/>
          </a:prstGeom>
          <a:solidFill>
            <a:schemeClr val="bg1"/>
          </a:solidFill>
        </p:spPr>
        <p:txBody>
          <a:bodyPr wrap="square" rtlCol="0">
            <a:spAutoFit/>
          </a:bodyPr>
          <a:lstStyle/>
          <a:p>
            <a:pPr algn="ctr"/>
            <a:r>
              <a:rPr lang="en-US" sz="2400" dirty="0" smtClean="0"/>
              <a:t>A: Yes	B: No</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38742" r="12854" b="16681"/>
          <a:stretch>
            <a:fillRect/>
          </a:stretch>
        </p:blipFill>
        <p:spPr bwMode="auto">
          <a:xfrm>
            <a:off x="272901" y="1371600"/>
            <a:ext cx="8437418" cy="4572000"/>
          </a:xfrm>
          <a:prstGeom prst="rect">
            <a:avLst/>
          </a:prstGeom>
          <a:noFill/>
          <a:ln w="9525">
            <a:noFill/>
            <a:miter lim="800000"/>
            <a:headEnd/>
            <a:tailEnd/>
          </a:ln>
        </p:spPr>
      </p:pic>
      <p:cxnSp>
        <p:nvCxnSpPr>
          <p:cNvPr id="17" name="Straight Arrow Connector 16"/>
          <p:cNvCxnSpPr/>
          <p:nvPr/>
        </p:nvCxnSpPr>
        <p:spPr>
          <a:xfrm>
            <a:off x="1371600" y="1828800"/>
            <a:ext cx="54864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6294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8382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609600"/>
            <a:ext cx="6400800" cy="461665"/>
          </a:xfrm>
          <a:prstGeom prst="rect">
            <a:avLst/>
          </a:prstGeom>
          <a:solidFill>
            <a:schemeClr val="bg1"/>
          </a:solidFill>
        </p:spPr>
        <p:txBody>
          <a:bodyPr wrap="square" rtlCol="0">
            <a:spAutoFit/>
          </a:bodyPr>
          <a:lstStyle/>
          <a:p>
            <a:pPr algn="ctr"/>
            <a:r>
              <a:rPr lang="en-US" sz="2400" dirty="0" smtClean="0"/>
              <a:t>A: Yes	B: No</a:t>
            </a:r>
            <a:endParaRPr lang="en-US" sz="2400" dirty="0"/>
          </a:p>
        </p:txBody>
      </p:sp>
      <p:sp>
        <p:nvSpPr>
          <p:cNvPr id="7" name="TextBox 6"/>
          <p:cNvSpPr txBox="1"/>
          <p:nvPr/>
        </p:nvSpPr>
        <p:spPr>
          <a:xfrm>
            <a:off x="1295400" y="228600"/>
            <a:ext cx="6400800" cy="461665"/>
          </a:xfrm>
          <a:prstGeom prst="rect">
            <a:avLst/>
          </a:prstGeom>
          <a:solidFill>
            <a:schemeClr val="bg1"/>
          </a:solidFill>
        </p:spPr>
        <p:txBody>
          <a:bodyPr wrap="square" rtlCol="0">
            <a:spAutoFit/>
          </a:bodyPr>
          <a:lstStyle/>
          <a:p>
            <a:pPr algn="ctr"/>
            <a:r>
              <a:rPr lang="en-US" sz="2400" dirty="0" smtClean="0"/>
              <a:t>Is this a wavelength (</a:t>
            </a:r>
            <a:r>
              <a:rPr lang="en-US" sz="2400" dirty="0" smtClean="0">
                <a:latin typeface="Symbol" pitchFamily="18" charset="2"/>
              </a:rPr>
              <a:t>l</a:t>
            </a:r>
            <a:r>
              <a:rPr lang="en-US" sz="2400" dirty="0" smtClean="0"/>
              <a:t>)</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Tahoma" pitchFamily="34" charset="0"/>
                <a:ea typeface="Tahoma" pitchFamily="34" charset="0"/>
                <a:cs typeface="Tahoma" pitchFamily="34" charset="0"/>
              </a:rPr>
              <a:t>Amplitude (</a:t>
            </a:r>
            <a:r>
              <a:rPr lang="en-US" b="1" dirty="0" smtClean="0">
                <a:ea typeface="Tahoma" pitchFamily="34" charset="0"/>
                <a:cs typeface="Tahoma" pitchFamily="34" charset="0"/>
              </a:rPr>
              <a:t>A</a:t>
            </a:r>
            <a:r>
              <a:rPr lang="en-US" b="1" dirty="0" smtClean="0">
                <a:latin typeface="Tahoma" pitchFamily="34" charset="0"/>
                <a:ea typeface="Tahoma" pitchFamily="34" charset="0"/>
                <a:cs typeface="Tahoma" pitchFamily="34" charset="0"/>
              </a:rPr>
              <a:t>)</a:t>
            </a:r>
          </a:p>
          <a:p>
            <a:pPr lvl="1"/>
            <a:r>
              <a:rPr lang="en-US" dirty="0" smtClean="0"/>
              <a:t>Height/depth of crests/troughs</a:t>
            </a:r>
            <a:endParaRPr lang="en-US" dirty="0"/>
          </a:p>
          <a:p>
            <a:endParaRPr lang="en-US" dirty="0" smtClean="0"/>
          </a:p>
          <a:p>
            <a:endParaRPr lang="en-US" dirty="0"/>
          </a:p>
          <a:p>
            <a:r>
              <a:rPr lang="en-US" b="1" dirty="0" smtClean="0">
                <a:latin typeface="Tahoma" pitchFamily="34" charset="0"/>
                <a:ea typeface="Tahoma" pitchFamily="34" charset="0"/>
                <a:cs typeface="Tahoma" pitchFamily="34" charset="0"/>
              </a:rPr>
              <a:t>Frequency (</a:t>
            </a:r>
            <a:r>
              <a:rPr lang="en-US" b="1" i="1" dirty="0" smtClean="0">
                <a:ea typeface="Tahoma" pitchFamily="34" charset="0"/>
                <a:cs typeface="Tahoma" pitchFamily="34" charset="0"/>
              </a:rPr>
              <a:t>f</a:t>
            </a:r>
            <a:r>
              <a:rPr lang="en-US" b="1" dirty="0" smtClean="0">
                <a:latin typeface="Tahoma" pitchFamily="34" charset="0"/>
                <a:ea typeface="Tahoma" pitchFamily="34" charset="0"/>
                <a:cs typeface="Tahoma" pitchFamily="34" charset="0"/>
              </a:rPr>
              <a:t>)</a:t>
            </a:r>
          </a:p>
          <a:p>
            <a:pPr lvl="1"/>
            <a:r>
              <a:rPr lang="en-US" dirty="0" smtClean="0"/>
              <a:t>Rate of the oscillation</a:t>
            </a:r>
            <a:endParaRPr lang="en-US" dirty="0"/>
          </a:p>
        </p:txBody>
      </p:sp>
      <p:pic>
        <p:nvPicPr>
          <p:cNvPr id="5" name="Picture 4" descr="http://www.mathematical.com/sinxpi2.gif"/>
          <p:cNvPicPr/>
          <p:nvPr/>
        </p:nvPicPr>
        <p:blipFill>
          <a:blip r:embed="rId3" cstate="print"/>
          <a:srcRect l="7027" t="3928" b="3323"/>
          <a:stretch>
            <a:fillRect/>
          </a:stretch>
        </p:blipFill>
        <p:spPr bwMode="auto">
          <a:xfrm>
            <a:off x="1676400" y="4953000"/>
            <a:ext cx="39624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2819400"/>
            <a:ext cx="3981450" cy="685800"/>
          </a:xfrm>
          <a:prstGeom prst="rect">
            <a:avLst/>
          </a:prstGeom>
          <a:noFill/>
          <a:ln w="9525">
            <a:noFill/>
            <a:miter lim="800000"/>
            <a:headEnd/>
            <a:tailEnd/>
          </a:ln>
        </p:spPr>
      </p:pic>
      <p:grpSp>
        <p:nvGrpSpPr>
          <p:cNvPr id="18" name="Group 17"/>
          <p:cNvGrpSpPr/>
          <p:nvPr/>
        </p:nvGrpSpPr>
        <p:grpSpPr>
          <a:xfrm>
            <a:off x="6553200" y="1143000"/>
            <a:ext cx="2590800" cy="1371600"/>
            <a:chOff x="6553200" y="1143000"/>
            <a:chExt cx="2590800" cy="1371600"/>
          </a:xfrm>
        </p:grpSpPr>
        <p:sp>
          <p:nvSpPr>
            <p:cNvPr id="11" name="Oval 10"/>
            <p:cNvSpPr/>
            <p:nvPr/>
          </p:nvSpPr>
          <p:spPr>
            <a:xfrm>
              <a:off x="6553200" y="1143000"/>
              <a:ext cx="2590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1371600"/>
              <a:ext cx="1981200" cy="923330"/>
            </a:xfrm>
            <a:prstGeom prst="rect">
              <a:avLst/>
            </a:prstGeom>
            <a:noFill/>
          </p:spPr>
          <p:txBody>
            <a:bodyPr wrap="square" rtlCol="0">
              <a:spAutoFit/>
            </a:bodyPr>
            <a:lstStyle/>
            <a:p>
              <a:r>
                <a:rPr lang="en-US" dirty="0" smtClean="0">
                  <a:solidFill>
                    <a:schemeClr val="bg1"/>
                  </a:solidFill>
                </a:rPr>
                <a:t>Sailors care about wave height – not amplitude!</a:t>
              </a:r>
              <a:endParaRPr lang="en-US" dirty="0">
                <a:solidFill>
                  <a:schemeClr val="bg1"/>
                </a:solidFill>
              </a:endParaRPr>
            </a:p>
          </p:txBody>
        </p:sp>
      </p:grpSp>
      <p:cxnSp>
        <p:nvCxnSpPr>
          <p:cNvPr id="14" name="Straight Arrow Connector 13"/>
          <p:cNvCxnSpPr/>
          <p:nvPr/>
        </p:nvCxnSpPr>
        <p:spPr>
          <a:xfrm>
            <a:off x="3077700" y="2819400"/>
            <a:ext cx="0" cy="347472"/>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2819400"/>
            <a:ext cx="0" cy="6976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0800000" flipV="1">
            <a:off x="4724400" y="2133600"/>
            <a:ext cx="1905000" cy="1143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noAutofit/>
          </a:bodyPr>
          <a:lstStyle/>
          <a:p>
            <a:pPr marL="0" lvl="1" indent="0">
              <a:buNone/>
            </a:pPr>
            <a:r>
              <a:rPr lang="en-US" dirty="0" smtClean="0"/>
              <a:t>Which wave represents a smaller amplitude than the wave shown?</a:t>
            </a:r>
            <a:endParaRPr lang="en-US" dirty="0"/>
          </a:p>
          <a:p>
            <a:pPr>
              <a:buNone/>
            </a:pPr>
            <a:endParaRPr lang="en-US" dirty="0" smtClean="0"/>
          </a:p>
          <a:p>
            <a:pPr>
              <a:buNone/>
            </a:pPr>
            <a:endParaRPr lang="en-US" dirty="0" smtClean="0"/>
          </a:p>
          <a:p>
            <a:pPr>
              <a:spcAft>
                <a:spcPts val="2400"/>
              </a:spcAft>
              <a:buNone/>
            </a:pPr>
            <a:r>
              <a:rPr lang="en-US" dirty="0" smtClean="0"/>
              <a:t>A</a:t>
            </a:r>
          </a:p>
          <a:p>
            <a:pPr>
              <a:spcAft>
                <a:spcPts val="2400"/>
              </a:spcAft>
              <a:buNone/>
            </a:pPr>
            <a:r>
              <a:rPr lang="en-US" dirty="0" smtClean="0"/>
              <a:t>B </a:t>
            </a:r>
          </a:p>
          <a:p>
            <a:pPr>
              <a:spcAft>
                <a:spcPts val="2400"/>
              </a:spcAft>
              <a:buNone/>
            </a:pPr>
            <a:r>
              <a:rPr lang="en-US" dirty="0" smtClean="0"/>
              <a:t>C</a:t>
            </a:r>
          </a:p>
          <a:p>
            <a:pPr>
              <a:spcAft>
                <a:spcPts val="2400"/>
              </a:spcAft>
              <a:buNone/>
            </a:pPr>
            <a:r>
              <a:rPr lang="en-US" dirty="0" smtClean="0"/>
              <a:t>D</a:t>
            </a:r>
          </a:p>
          <a:p>
            <a:endParaRPr lang="en-US" dirty="0"/>
          </a:p>
        </p:txBody>
      </p:sp>
      <p:pic>
        <p:nvPicPr>
          <p:cNvPr id="4" name="Picture 3" descr="http://www.mathematical.com/sinxpi2.gif"/>
          <p:cNvPicPr/>
          <p:nvPr/>
        </p:nvPicPr>
        <p:blipFill>
          <a:blip r:embed="rId3" cstate="print"/>
          <a:srcRect l="7027" t="3928" b="3323"/>
          <a:stretch>
            <a:fillRect/>
          </a:stretch>
        </p:blipFill>
        <p:spPr bwMode="auto">
          <a:xfrm>
            <a:off x="1447800" y="32004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r="26913" b="3323"/>
          <a:stretch>
            <a:fillRect/>
          </a:stretch>
        </p:blipFill>
        <p:spPr bwMode="auto">
          <a:xfrm>
            <a:off x="1447800" y="3810000"/>
            <a:ext cx="41148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524000" y="549481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581400" y="548640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1981200"/>
            <a:ext cx="3981450" cy="685800"/>
          </a:xfrm>
          <a:prstGeom prst="rect">
            <a:avLst/>
          </a:prstGeom>
          <a:noFill/>
          <a:ln w="9525">
            <a:noFill/>
            <a:miter lim="800000"/>
            <a:headEnd/>
            <a:tailEnd/>
          </a:ln>
        </p:spPr>
      </p:pic>
      <p:pic>
        <p:nvPicPr>
          <p:cNvPr id="18" name="Picture 17" descr="http://www.mathematical.com/sinxpi2.gif"/>
          <p:cNvPicPr/>
          <p:nvPr/>
        </p:nvPicPr>
        <p:blipFill>
          <a:blip r:embed="rId3" cstate="print"/>
          <a:srcRect l="7027" t="3928" b="3323"/>
          <a:stretch>
            <a:fillRect/>
          </a:stretch>
        </p:blipFill>
        <p:spPr bwMode="auto">
          <a:xfrm>
            <a:off x="1524000" y="4648200"/>
            <a:ext cx="396240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noAutofit/>
          </a:bodyPr>
          <a:lstStyle/>
          <a:p>
            <a:pPr marL="0" lvl="1" indent="0">
              <a:buNone/>
            </a:pPr>
            <a:r>
              <a:rPr lang="en-US" dirty="0" smtClean="0"/>
              <a:t>Which wave represents a smaller amplitude than the wave shown?</a:t>
            </a:r>
            <a:endParaRPr lang="en-US" dirty="0"/>
          </a:p>
          <a:p>
            <a:pPr>
              <a:buNone/>
            </a:pPr>
            <a:endParaRPr lang="en-US" dirty="0" smtClean="0"/>
          </a:p>
          <a:p>
            <a:pPr>
              <a:buNone/>
            </a:pPr>
            <a:endParaRPr lang="en-US" dirty="0" smtClean="0"/>
          </a:p>
          <a:p>
            <a:pPr>
              <a:spcAft>
                <a:spcPts val="2400"/>
              </a:spcAft>
              <a:buNone/>
            </a:pPr>
            <a:r>
              <a:rPr lang="en-US" b="1" dirty="0" smtClean="0">
                <a:solidFill>
                  <a:srgbClr val="FF0000"/>
                </a:solidFill>
              </a:rPr>
              <a:t>A</a:t>
            </a:r>
          </a:p>
          <a:p>
            <a:pPr>
              <a:spcAft>
                <a:spcPts val="2400"/>
              </a:spcAft>
              <a:buNone/>
            </a:pPr>
            <a:r>
              <a:rPr lang="en-US" dirty="0" smtClean="0"/>
              <a:t>B </a:t>
            </a:r>
          </a:p>
          <a:p>
            <a:pPr>
              <a:spcAft>
                <a:spcPts val="2400"/>
              </a:spcAft>
              <a:buNone/>
            </a:pPr>
            <a:r>
              <a:rPr lang="en-US" dirty="0" smtClean="0"/>
              <a:t>C</a:t>
            </a:r>
          </a:p>
          <a:p>
            <a:pPr>
              <a:spcAft>
                <a:spcPts val="2400"/>
              </a:spcAft>
              <a:buNone/>
            </a:pPr>
            <a:r>
              <a:rPr lang="en-US" dirty="0" smtClean="0"/>
              <a:t>D</a:t>
            </a:r>
          </a:p>
          <a:p>
            <a:endParaRPr lang="en-US" dirty="0"/>
          </a:p>
        </p:txBody>
      </p:sp>
      <p:pic>
        <p:nvPicPr>
          <p:cNvPr id="4" name="Picture 3" descr="http://www.mathematical.com/sinxpi2.gif"/>
          <p:cNvPicPr/>
          <p:nvPr/>
        </p:nvPicPr>
        <p:blipFill>
          <a:blip r:embed="rId3" cstate="print"/>
          <a:srcRect l="7027" t="3928" b="3323"/>
          <a:stretch>
            <a:fillRect/>
          </a:stretch>
        </p:blipFill>
        <p:spPr bwMode="auto">
          <a:xfrm>
            <a:off x="1447800" y="32004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r="26913" b="3323"/>
          <a:stretch>
            <a:fillRect/>
          </a:stretch>
        </p:blipFill>
        <p:spPr bwMode="auto">
          <a:xfrm>
            <a:off x="1447800" y="3810000"/>
            <a:ext cx="41148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524000" y="549481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581400" y="548640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1981200"/>
            <a:ext cx="3981450" cy="685800"/>
          </a:xfrm>
          <a:prstGeom prst="rect">
            <a:avLst/>
          </a:prstGeom>
          <a:noFill/>
          <a:ln w="9525">
            <a:noFill/>
            <a:miter lim="800000"/>
            <a:headEnd/>
            <a:tailEnd/>
          </a:ln>
        </p:spPr>
      </p:pic>
      <p:pic>
        <p:nvPicPr>
          <p:cNvPr id="18" name="Picture 17" descr="http://www.mathematical.com/sinxpi2.gif"/>
          <p:cNvPicPr/>
          <p:nvPr/>
        </p:nvPicPr>
        <p:blipFill>
          <a:blip r:embed="rId3" cstate="print"/>
          <a:srcRect l="7027" t="3928" b="3323"/>
          <a:stretch>
            <a:fillRect/>
          </a:stretch>
        </p:blipFill>
        <p:spPr bwMode="auto">
          <a:xfrm>
            <a:off x="1524000" y="4648200"/>
            <a:ext cx="396240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noAutofit/>
          </a:bodyPr>
          <a:lstStyle/>
          <a:p>
            <a:pPr marL="0" lvl="1" indent="0">
              <a:buNone/>
            </a:pPr>
            <a:r>
              <a:rPr lang="en-US" dirty="0" smtClean="0"/>
              <a:t>Which wave represents a smaller frequency than the wave shown?</a:t>
            </a:r>
            <a:endParaRPr lang="en-US" dirty="0"/>
          </a:p>
          <a:p>
            <a:pPr>
              <a:buNone/>
            </a:pPr>
            <a:endParaRPr lang="en-US" dirty="0" smtClean="0"/>
          </a:p>
          <a:p>
            <a:pPr>
              <a:buNone/>
            </a:pPr>
            <a:endParaRPr lang="en-US" dirty="0" smtClean="0"/>
          </a:p>
          <a:p>
            <a:pPr>
              <a:spcAft>
                <a:spcPts val="2400"/>
              </a:spcAft>
              <a:buNone/>
            </a:pPr>
            <a:r>
              <a:rPr lang="en-US" dirty="0" smtClean="0"/>
              <a:t>A</a:t>
            </a:r>
          </a:p>
          <a:p>
            <a:pPr>
              <a:spcAft>
                <a:spcPts val="2400"/>
              </a:spcAft>
              <a:buNone/>
            </a:pPr>
            <a:r>
              <a:rPr lang="en-US" dirty="0" smtClean="0"/>
              <a:t>B </a:t>
            </a:r>
          </a:p>
          <a:p>
            <a:pPr>
              <a:spcAft>
                <a:spcPts val="2400"/>
              </a:spcAft>
              <a:buNone/>
            </a:pPr>
            <a:r>
              <a:rPr lang="en-US" dirty="0" smtClean="0"/>
              <a:t>C</a:t>
            </a:r>
          </a:p>
          <a:p>
            <a:pPr>
              <a:spcAft>
                <a:spcPts val="2400"/>
              </a:spcAft>
              <a:buNone/>
            </a:pPr>
            <a:r>
              <a:rPr lang="en-US" dirty="0" smtClean="0"/>
              <a:t>D</a:t>
            </a:r>
          </a:p>
          <a:p>
            <a:endParaRPr lang="en-US" dirty="0"/>
          </a:p>
        </p:txBody>
      </p:sp>
      <p:pic>
        <p:nvPicPr>
          <p:cNvPr id="4" name="Picture 3" descr="http://www.mathematical.com/sinxpi2.gif"/>
          <p:cNvPicPr/>
          <p:nvPr/>
        </p:nvPicPr>
        <p:blipFill>
          <a:blip r:embed="rId3" cstate="print"/>
          <a:srcRect l="7027" t="3928" b="3323"/>
          <a:stretch>
            <a:fillRect/>
          </a:stretch>
        </p:blipFill>
        <p:spPr bwMode="auto">
          <a:xfrm>
            <a:off x="1447800" y="32004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r="26913" b="3323"/>
          <a:stretch>
            <a:fillRect/>
          </a:stretch>
        </p:blipFill>
        <p:spPr bwMode="auto">
          <a:xfrm>
            <a:off x="1447800" y="3810000"/>
            <a:ext cx="41148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524000" y="549481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581400" y="548640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1981200"/>
            <a:ext cx="3981450" cy="685800"/>
          </a:xfrm>
          <a:prstGeom prst="rect">
            <a:avLst/>
          </a:prstGeom>
          <a:noFill/>
          <a:ln w="9525">
            <a:noFill/>
            <a:miter lim="800000"/>
            <a:headEnd/>
            <a:tailEnd/>
          </a:ln>
        </p:spPr>
      </p:pic>
      <p:pic>
        <p:nvPicPr>
          <p:cNvPr id="18" name="Picture 17" descr="http://www.mathematical.com/sinxpi2.gif"/>
          <p:cNvPicPr/>
          <p:nvPr/>
        </p:nvPicPr>
        <p:blipFill>
          <a:blip r:embed="rId3" cstate="print"/>
          <a:srcRect l="7027" t="3928" b="3323"/>
          <a:stretch>
            <a:fillRect/>
          </a:stretch>
        </p:blipFill>
        <p:spPr bwMode="auto">
          <a:xfrm>
            <a:off x="1524000" y="4648200"/>
            <a:ext cx="396240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1923</Words>
  <Application>Microsoft Office PowerPoint</Application>
  <PresentationFormat>On-screen Show (4:3)</PresentationFormat>
  <Paragraphs>307</Paragraphs>
  <Slides>37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Bitmap Image</vt:lpstr>
      <vt:lpstr>Waves</vt:lpstr>
      <vt:lpstr>Anatomy of a wave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Wave Speed</vt:lpstr>
      <vt:lpstr>Imagine a concert</vt:lpstr>
      <vt:lpstr>Wave Speed</vt:lpstr>
      <vt:lpstr>Types of Waves</vt:lpstr>
      <vt:lpstr>Source, Receiver &amp; Medium</vt:lpstr>
      <vt:lpstr>Source, Receiver &amp; Medium</vt:lpstr>
      <vt:lpstr>Source, Receiver &amp; Medium</vt:lpstr>
      <vt:lpstr>How do waves add?</vt:lpstr>
      <vt:lpstr>Interference of Waves</vt:lpstr>
      <vt:lpstr>Sketch what you think the pattern will look like</vt:lpstr>
      <vt:lpstr>Slide 25</vt:lpstr>
      <vt:lpstr>Natural Frequency</vt:lpstr>
      <vt:lpstr>Resonance</vt:lpstr>
      <vt:lpstr>Tuning Fork example</vt:lpstr>
      <vt:lpstr>Tuning Fork example</vt:lpstr>
      <vt:lpstr>Resonance</vt:lpstr>
      <vt:lpstr>Tuning Fork example</vt:lpstr>
      <vt:lpstr>Tuning Fork example</vt:lpstr>
      <vt:lpstr>Resonance</vt:lpstr>
      <vt:lpstr>Resonance</vt:lpstr>
      <vt:lpstr>Resonance</vt:lpstr>
      <vt:lpstr>Resonance</vt:lpstr>
      <vt:lpstr>Resonance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Wendy</dc:creator>
  <cp:lastModifiedBy>Wendy</cp:lastModifiedBy>
  <cp:revision>195</cp:revision>
  <dcterms:created xsi:type="dcterms:W3CDTF">2011-09-08T03:09:39Z</dcterms:created>
  <dcterms:modified xsi:type="dcterms:W3CDTF">2013-02-04T16:23:42Z</dcterms:modified>
</cp:coreProperties>
</file>