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5" r:id="rId2"/>
    <p:sldId id="282" r:id="rId3"/>
    <p:sldId id="302" r:id="rId4"/>
    <p:sldId id="313" r:id="rId5"/>
    <p:sldId id="301" r:id="rId6"/>
    <p:sldId id="311" r:id="rId7"/>
    <p:sldId id="314" r:id="rId8"/>
    <p:sldId id="293" r:id="rId9"/>
    <p:sldId id="306" r:id="rId10"/>
    <p:sldId id="292" r:id="rId11"/>
    <p:sldId id="275" r:id="rId12"/>
    <p:sldId id="315" r:id="rId13"/>
    <p:sldId id="288" r:id="rId14"/>
    <p:sldId id="312" r:id="rId15"/>
    <p:sldId id="289" r:id="rId16"/>
    <p:sldId id="290" r:id="rId17"/>
    <p:sldId id="310" r:id="rId18"/>
    <p:sldId id="291" r:id="rId19"/>
    <p:sldId id="317" r:id="rId20"/>
    <p:sldId id="31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B8"/>
    <a:srgbClr val="FFE3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6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D2901-6F55-4C67-8324-B8284294E44F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7596B-28E5-4E54-A066-74B8E1121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42FF2-A0F7-49CD-AD76-6C5A52D62471}" type="slidenum">
              <a:rPr lang="en-US"/>
              <a:pPr/>
              <a:t>8</a:t>
            </a:fld>
            <a:endParaRPr lang="en-US"/>
          </a:p>
        </p:txBody>
      </p:sp>
      <p:sp>
        <p:nvSpPr>
          <p:cNvPr id="74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652463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4286"/>
            <a:ext cx="5000625" cy="41365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42FF2-A0F7-49CD-AD76-6C5A52D62471}" type="slidenum">
              <a:rPr lang="en-US"/>
              <a:pPr/>
              <a:t>9</a:t>
            </a:fld>
            <a:endParaRPr lang="en-US"/>
          </a:p>
        </p:txBody>
      </p:sp>
      <p:sp>
        <p:nvSpPr>
          <p:cNvPr id="74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652463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4286"/>
            <a:ext cx="5000625" cy="41365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562AC-13A4-4C3D-9E7A-4D381383F438}" type="slidenum">
              <a:rPr lang="en-US"/>
              <a:pPr/>
              <a:t>10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652463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4286"/>
            <a:ext cx="5000625" cy="41365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D6858-EDCC-4C54-A941-5AF5D3908C1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B813A-8B59-4E75-A912-6150BBE97139}" type="slidenum">
              <a:rPr lang="en-US"/>
              <a:pPr/>
              <a:t>13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652463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4286"/>
            <a:ext cx="5000625" cy="41365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4AAA1-9206-431F-BB62-3F0B0A8A8B6C}" type="slidenum">
              <a:rPr lang="en-US"/>
              <a:pPr/>
              <a:t>15</a:t>
            </a:fld>
            <a:endParaRPr lang="en-US"/>
          </a:p>
        </p:txBody>
      </p:sp>
      <p:sp>
        <p:nvSpPr>
          <p:cNvPr id="1011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652463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4286"/>
            <a:ext cx="5000625" cy="41365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C79DA-3567-4851-A6C0-08E1B580502A}" type="slidenum">
              <a:rPr lang="en-US"/>
              <a:pPr/>
              <a:t>16</a:t>
            </a:fld>
            <a:endParaRPr lang="en-US"/>
          </a:p>
        </p:txBody>
      </p:sp>
      <p:sp>
        <p:nvSpPr>
          <p:cNvPr id="826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652463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4286"/>
            <a:ext cx="5000625" cy="41365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BA885-DD6A-4E57-824D-739CF314B552}" type="slidenum">
              <a:rPr lang="en-US"/>
              <a:pPr/>
              <a:t>18</a:t>
            </a:fld>
            <a:endParaRPr lang="en-US"/>
          </a:p>
        </p:txBody>
      </p:sp>
      <p:sp>
        <p:nvSpPr>
          <p:cNvPr id="820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652463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4286"/>
            <a:ext cx="5000625" cy="41365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42FF2-A0F7-49CD-AD76-6C5A52D62471}" type="slidenum">
              <a:rPr lang="en-US"/>
              <a:pPr/>
              <a:t>19</a:t>
            </a:fld>
            <a:endParaRPr lang="en-US"/>
          </a:p>
        </p:txBody>
      </p:sp>
      <p:sp>
        <p:nvSpPr>
          <p:cNvPr id="74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652463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4286"/>
            <a:ext cx="5000625" cy="41365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CB9-BF45-464A-819F-6C0F86756ED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CBD2-8B7F-44E7-8B3B-57D41E212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CB9-BF45-464A-819F-6C0F86756ED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CBD2-8B7F-44E7-8B3B-57D41E212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CB9-BF45-464A-819F-6C0F86756ED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CBD2-8B7F-44E7-8B3B-57D41E212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CB9-BF45-464A-819F-6C0F86756ED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CBD2-8B7F-44E7-8B3B-57D41E212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CB9-BF45-464A-819F-6C0F86756ED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CBD2-8B7F-44E7-8B3B-57D41E212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CB9-BF45-464A-819F-6C0F86756ED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CBD2-8B7F-44E7-8B3B-57D41E212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CB9-BF45-464A-819F-6C0F86756ED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CBD2-8B7F-44E7-8B3B-57D41E212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CB9-BF45-464A-819F-6C0F86756ED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CBD2-8B7F-44E7-8B3B-57D41E212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CB9-BF45-464A-819F-6C0F86756ED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CBD2-8B7F-44E7-8B3B-57D41E212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CB9-BF45-464A-819F-6C0F86756ED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CBD2-8B7F-44E7-8B3B-57D41E212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CB9-BF45-464A-819F-6C0F86756ED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CBD2-8B7F-44E7-8B3B-57D41E212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6ECB9-BF45-464A-819F-6C0F86756ED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7CBD2-8B7F-44E7-8B3B-57D41E212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Electromagnets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676400"/>
            <a:ext cx="79248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What is happening?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What is similar and different between the bar magnet and an electro-magnet?</a:t>
            </a:r>
          </a:p>
          <a:p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131763"/>
            <a:ext cx="8229600" cy="227012"/>
          </a:xfrm>
        </p:spPr>
        <p:txBody>
          <a:bodyPr>
            <a:normAutofit fontScale="90000"/>
          </a:bodyPr>
          <a:lstStyle/>
          <a:p>
            <a:r>
              <a:rPr lang="en-US" sz="1400">
                <a:solidFill>
                  <a:schemeClr val="bg1"/>
                </a:solidFill>
              </a:rPr>
              <a:t>CT 32.10</a:t>
            </a:r>
          </a:p>
        </p:txBody>
      </p:sp>
      <p:sp>
        <p:nvSpPr>
          <p:cNvPr id="982019" name="Rectangle 3"/>
          <p:cNvSpPr>
            <a:spLocks noChangeArrowheads="1"/>
          </p:cNvSpPr>
          <p:nvPr/>
        </p:nvSpPr>
        <p:spPr bwMode="auto">
          <a:xfrm>
            <a:off x="4265613" y="-69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sp>
        <p:nvSpPr>
          <p:cNvPr id="982020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6599238" cy="900113"/>
          </a:xfrm>
          <a:noFill/>
          <a:ln/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i="1" u="sng" dirty="0">
                <a:latin typeface="Arial" pitchFamily="34" charset="0"/>
                <a:cs typeface="Arial" pitchFamily="34" charset="0"/>
              </a:rPr>
              <a:t>long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wire has a current. </a:t>
            </a:r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is the direction of the B-field created by the wire,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just below the wire?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</a:pPr>
            <a:endParaRPr lang="en-US" sz="400" dirty="0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en-US" sz="500" dirty="0">
              <a:latin typeface="Times New Roman" pitchFamily="1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</a:pPr>
            <a:endParaRPr lang="en-US" sz="400" dirty="0"/>
          </a:p>
        </p:txBody>
      </p:sp>
      <p:sp>
        <p:nvSpPr>
          <p:cNvPr id="982021" name="Rectangle 5"/>
          <p:cNvSpPr>
            <a:spLocks noChangeArrowheads="1"/>
          </p:cNvSpPr>
          <p:nvPr/>
        </p:nvSpPr>
        <p:spPr bwMode="auto">
          <a:xfrm>
            <a:off x="2087563" y="2116138"/>
            <a:ext cx="4305300" cy="11747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2022" name="Line 6"/>
          <p:cNvSpPr>
            <a:spLocks noChangeShapeType="1"/>
          </p:cNvSpPr>
          <p:nvPr/>
        </p:nvSpPr>
        <p:spPr bwMode="auto">
          <a:xfrm>
            <a:off x="6597650" y="2173288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2023" name="Text Box 7"/>
          <p:cNvSpPr txBox="1">
            <a:spLocks noChangeArrowheads="1"/>
          </p:cNvSpPr>
          <p:nvPr/>
        </p:nvSpPr>
        <p:spPr bwMode="auto">
          <a:xfrm>
            <a:off x="6572250" y="1714500"/>
            <a:ext cx="2524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>
                <a:cs typeface="Arial" charset="0"/>
              </a:rPr>
              <a:t>i</a:t>
            </a:r>
          </a:p>
        </p:txBody>
      </p:sp>
      <p:sp>
        <p:nvSpPr>
          <p:cNvPr id="982024" name="Oval 8"/>
          <p:cNvSpPr>
            <a:spLocks noChangeArrowheads="1"/>
          </p:cNvSpPr>
          <p:nvPr/>
        </p:nvSpPr>
        <p:spPr bwMode="auto">
          <a:xfrm>
            <a:off x="4973638" y="2776538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205413" y="2760663"/>
            <a:ext cx="735012" cy="457200"/>
            <a:chOff x="3279" y="1739"/>
            <a:chExt cx="463" cy="288"/>
          </a:xfrm>
        </p:grpSpPr>
        <p:sp>
          <p:nvSpPr>
            <p:cNvPr id="982026" name="Text Box 10"/>
            <p:cNvSpPr txBox="1">
              <a:spLocks noChangeArrowheads="1"/>
            </p:cNvSpPr>
            <p:nvPr/>
          </p:nvSpPr>
          <p:spPr bwMode="auto">
            <a:xfrm>
              <a:off x="3279" y="1739"/>
              <a:ext cx="46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0" dirty="0">
                  <a:cs typeface="Arial" charset="0"/>
                </a:rPr>
                <a:t>B=?</a:t>
              </a:r>
            </a:p>
          </p:txBody>
        </p:sp>
        <p:sp>
          <p:nvSpPr>
            <p:cNvPr id="982027" name="Line 11"/>
            <p:cNvSpPr>
              <a:spLocks noChangeShapeType="1"/>
            </p:cNvSpPr>
            <p:nvPr/>
          </p:nvSpPr>
          <p:spPr bwMode="auto">
            <a:xfrm>
              <a:off x="3358" y="1773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82028" name="Picture 12"/>
          <p:cNvPicPr>
            <a:picLocks noChangeAspect="1" noChangeArrowheads="1"/>
          </p:cNvPicPr>
          <p:nvPr/>
        </p:nvPicPr>
        <p:blipFill>
          <a:blip r:embed="rId3" cstate="print"/>
          <a:srcRect l="20000" t="28889" r="14815" b="26666"/>
          <a:stretch>
            <a:fillRect/>
          </a:stretch>
        </p:blipFill>
        <p:spPr bwMode="auto">
          <a:xfrm>
            <a:off x="2949575" y="1487488"/>
            <a:ext cx="1676400" cy="15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82038" name="Text Box 22"/>
          <p:cNvSpPr txBox="1">
            <a:spLocks noChangeArrowheads="1"/>
          </p:cNvSpPr>
          <p:nvPr/>
        </p:nvSpPr>
        <p:spPr bwMode="auto">
          <a:xfrm>
            <a:off x="381000" y="4191000"/>
            <a:ext cx="48006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charset="0"/>
              <a:buNone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    Into the page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charset="0"/>
              <a:buNone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)      Out of the page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charset="0"/>
              <a:buNone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C) </a:t>
            </a:r>
            <a:r>
              <a:rPr lang="en-US" sz="2400" b="0" dirty="0">
                <a:latin typeface="Arial" pitchFamily="34" charset="0"/>
                <a:cs typeface="Arial" pitchFamily="34" charset="0"/>
                <a:sym typeface="Symbol" pitchFamily="1" charset="2"/>
              </a:rPr>
              <a:t>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charset="0"/>
              <a:buNone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D)</a:t>
            </a:r>
            <a:r>
              <a:rPr lang="en-US" sz="2400" b="0" dirty="0">
                <a:latin typeface="Arial" pitchFamily="34" charset="0"/>
                <a:cs typeface="Arial" pitchFamily="34" charset="0"/>
                <a:sym typeface="Symbol" pitchFamily="1" charset="2"/>
              </a:rPr>
              <a:t>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charset="0"/>
              <a:buNone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E) other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11226" y="4340225"/>
            <a:ext cx="252413" cy="536575"/>
            <a:chOff x="1439" y="1545"/>
            <a:chExt cx="159" cy="338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1442" y="1545"/>
              <a:ext cx="156" cy="156"/>
              <a:chOff x="2780" y="3178"/>
              <a:chExt cx="200" cy="200"/>
            </a:xfrm>
          </p:grpSpPr>
          <p:sp>
            <p:nvSpPr>
              <p:cNvPr id="982041" name="Oval 25"/>
              <p:cNvSpPr>
                <a:spLocks noChangeArrowheads="1"/>
              </p:cNvSpPr>
              <p:nvPr/>
            </p:nvSpPr>
            <p:spPr bwMode="auto">
              <a:xfrm>
                <a:off x="2780" y="3178"/>
                <a:ext cx="200" cy="2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042" name="Oval 26"/>
              <p:cNvSpPr>
                <a:spLocks noChangeArrowheads="1"/>
              </p:cNvSpPr>
              <p:nvPr/>
            </p:nvSpPr>
            <p:spPr bwMode="auto">
              <a:xfrm>
                <a:off x="2847" y="3245"/>
                <a:ext cx="66" cy="6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1439" y="1727"/>
              <a:ext cx="156" cy="156"/>
              <a:chOff x="10080" y="4760"/>
              <a:chExt cx="620" cy="620"/>
            </a:xfrm>
          </p:grpSpPr>
          <p:sp>
            <p:nvSpPr>
              <p:cNvPr id="982044" name="Oval 28"/>
              <p:cNvSpPr>
                <a:spLocks noChangeArrowheads="1"/>
              </p:cNvSpPr>
              <p:nvPr/>
            </p:nvSpPr>
            <p:spPr bwMode="auto">
              <a:xfrm>
                <a:off x="10080" y="4760"/>
                <a:ext cx="620" cy="62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045" name="Line 29"/>
              <p:cNvSpPr>
                <a:spLocks noChangeShapeType="1"/>
              </p:cNvSpPr>
              <p:nvPr/>
            </p:nvSpPr>
            <p:spPr bwMode="auto">
              <a:xfrm flipH="1">
                <a:off x="10160" y="4880"/>
                <a:ext cx="420" cy="40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046" name="Line 30"/>
              <p:cNvSpPr>
                <a:spLocks noChangeShapeType="1"/>
              </p:cNvSpPr>
              <p:nvPr/>
            </p:nvSpPr>
            <p:spPr bwMode="auto">
              <a:xfrm>
                <a:off x="10180" y="4860"/>
                <a:ext cx="420" cy="40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" name="Oval 25"/>
          <p:cNvSpPr/>
          <p:nvPr/>
        </p:nvSpPr>
        <p:spPr>
          <a:xfrm>
            <a:off x="228600" y="4191000"/>
            <a:ext cx="3124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40176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Which compass shows the correct direction of the magnetic field at point A?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1143000" cy="5181600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US" b="1" dirty="0" smtClean="0"/>
              <a:t> </a:t>
            </a:r>
            <a:endParaRPr lang="en-US" sz="48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4800" b="1" dirty="0" smtClean="0"/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4800" b="1" dirty="0"/>
              <a:t> </a:t>
            </a:r>
            <a:endParaRPr lang="en-US" sz="48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4800" b="1" dirty="0" smtClean="0"/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4800" b="1" dirty="0" smtClean="0"/>
              <a:t> </a:t>
            </a:r>
          </a:p>
          <a:p>
            <a:pPr marL="514350" indent="-514350">
              <a:buFont typeface="+mj-lt"/>
              <a:buAutoNum type="alphaUcPeriod"/>
            </a:pPr>
            <a:endParaRPr lang="en-US" sz="4800" b="1" dirty="0" smtClean="0"/>
          </a:p>
          <a:p>
            <a:pPr marL="514350" indent="-514350">
              <a:buFont typeface="+mj-lt"/>
              <a:buAutoNum type="alphaUcPeriod"/>
            </a:pPr>
            <a:endParaRPr lang="en-US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001000" y="44196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</a:t>
            </a:r>
            <a:endParaRPr lang="en-US" sz="4800" b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86200"/>
            <a:ext cx="923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667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676400"/>
            <a:ext cx="3429000" cy="409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1524000"/>
            <a:ext cx="857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8534400" y="4953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295400" y="5029200"/>
            <a:ext cx="857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609600" y="1295400"/>
            <a:ext cx="2133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Magnetic field produced by a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3124200"/>
            <a:ext cx="5791200" cy="3001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i="1" dirty="0" smtClean="0">
                <a:latin typeface="Symbol" pitchFamily="18" charset="2"/>
              </a:rPr>
              <a:t>m</a:t>
            </a:r>
            <a:r>
              <a:rPr lang="en-US" sz="2400" b="1" i="1" baseline="-25000" dirty="0" smtClean="0"/>
              <a:t>o</a:t>
            </a:r>
            <a:r>
              <a:rPr lang="en-US" sz="2400" dirty="0" smtClean="0"/>
              <a:t> = 1.26 x 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 Tm/A</a:t>
            </a:r>
          </a:p>
          <a:p>
            <a:pPr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/>
              <a:t> is current</a:t>
            </a:r>
          </a:p>
          <a:p>
            <a:pPr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/>
              <a:t> is distance from current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505200" y="1676400"/>
            <a:ext cx="1819983" cy="830997"/>
            <a:chOff x="5800017" y="4572000"/>
            <a:chExt cx="1819983" cy="830997"/>
          </a:xfrm>
        </p:grpSpPr>
        <p:sp>
          <p:nvSpPr>
            <p:cNvPr id="9" name="Rectangle 8"/>
            <p:cNvSpPr/>
            <p:nvPr/>
          </p:nvSpPr>
          <p:spPr>
            <a:xfrm>
              <a:off x="5800017" y="4793043"/>
              <a:ext cx="1066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|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| =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629400" y="5029200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553200" y="4572000"/>
              <a:ext cx="1066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i="1" dirty="0" err="1" smtClean="0"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sz="2400" b="1" i="1" baseline="-25000" dirty="0" err="1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b="1" i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i="1" dirty="0" smtClean="0">
                  <a:latin typeface="Symbol" pitchFamily="18" charset="2"/>
                  <a:cs typeface="Times New Roman" pitchFamily="18" charset="0"/>
                </a:rPr>
                <a:t>p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131763"/>
            <a:ext cx="8229600" cy="227012"/>
          </a:xfrm>
        </p:spPr>
        <p:txBody>
          <a:bodyPr>
            <a:normAutofit fontScale="90000"/>
          </a:bodyPr>
          <a:lstStyle/>
          <a:p>
            <a:r>
              <a:rPr lang="en-US" sz="1400">
                <a:solidFill>
                  <a:schemeClr val="bg1"/>
                </a:solidFill>
              </a:rPr>
              <a:t>CT 32.14</a:t>
            </a:r>
          </a:p>
        </p:txBody>
      </p:sp>
      <p:sp>
        <p:nvSpPr>
          <p:cNvPr id="807939" name="Rectangle 3"/>
          <p:cNvSpPr>
            <a:spLocks noChangeArrowheads="1"/>
          </p:cNvSpPr>
          <p:nvPr/>
        </p:nvSpPr>
        <p:spPr bwMode="auto">
          <a:xfrm>
            <a:off x="4265613" y="-69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sp>
        <p:nvSpPr>
          <p:cNvPr id="807940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8382000" cy="5562600"/>
          </a:xfrm>
          <a:noFill/>
          <a:ln/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Force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acting on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wire in a magnetic field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buFontTx/>
              <a:buAutoNum type="alphaUcParenR"/>
            </a:pPr>
            <a:endParaRPr lang="en-US" sz="2000" dirty="0">
              <a:latin typeface="Times New Roman" pitchFamily="1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</a:pPr>
            <a:endParaRPr lang="en-US" sz="800" dirty="0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800" dirty="0">
              <a:latin typeface="Times New Roman" pitchFamily="1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</a:pPr>
            <a:endParaRPr lang="en-US" sz="700" dirty="0"/>
          </a:p>
        </p:txBody>
      </p:sp>
      <p:sp>
        <p:nvSpPr>
          <p:cNvPr id="807943" name="Line 7"/>
          <p:cNvSpPr>
            <a:spLocks noChangeShapeType="1"/>
          </p:cNvSpPr>
          <p:nvPr/>
        </p:nvSpPr>
        <p:spPr bwMode="auto">
          <a:xfrm flipV="1">
            <a:off x="7985125" y="2357437"/>
            <a:ext cx="0" cy="28194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7944" name="Text Box 8"/>
          <p:cNvSpPr txBox="1">
            <a:spLocks noChangeArrowheads="1"/>
          </p:cNvSpPr>
          <p:nvPr/>
        </p:nvSpPr>
        <p:spPr bwMode="auto">
          <a:xfrm>
            <a:off x="6284913" y="1963737"/>
            <a:ext cx="3577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 err="1">
                <a:solidFill>
                  <a:srgbClr val="003DB8"/>
                </a:solidFill>
                <a:cs typeface="Arial" charset="0"/>
              </a:rPr>
              <a:t>B</a:t>
            </a:r>
            <a:endParaRPr lang="en-US" sz="2400" b="1" dirty="0">
              <a:solidFill>
                <a:srgbClr val="003DB8"/>
              </a:solidFill>
              <a:cs typeface="Arial" charset="0"/>
            </a:endParaRPr>
          </a:p>
        </p:txBody>
      </p:sp>
      <p:sp>
        <p:nvSpPr>
          <p:cNvPr id="807945" name="Text Box 9"/>
          <p:cNvSpPr txBox="1">
            <a:spLocks noChangeArrowheads="1"/>
          </p:cNvSpPr>
          <p:nvPr/>
        </p:nvSpPr>
        <p:spPr bwMode="auto">
          <a:xfrm>
            <a:off x="7885113" y="1963737"/>
            <a:ext cx="25519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 dirty="0" err="1">
                <a:solidFill>
                  <a:srgbClr val="00B050"/>
                </a:solidFill>
                <a:cs typeface="Arial" charset="0"/>
              </a:rPr>
              <a:t>i</a:t>
            </a:r>
            <a:endParaRPr lang="en-US" sz="2400" b="0" dirty="0">
              <a:solidFill>
                <a:srgbClr val="00B050"/>
              </a:solidFill>
              <a:cs typeface="Arial" charset="0"/>
            </a:endParaRPr>
          </a:p>
        </p:txBody>
      </p:sp>
      <p:graphicFrame>
        <p:nvGraphicFramePr>
          <p:cNvPr id="807946" name="Object 10"/>
          <p:cNvGraphicFramePr>
            <a:graphicFrameLocks noChangeAspect="1"/>
          </p:cNvGraphicFramePr>
          <p:nvPr/>
        </p:nvGraphicFramePr>
        <p:xfrm>
          <a:off x="2030413" y="2286000"/>
          <a:ext cx="2189162" cy="457200"/>
        </p:xfrm>
        <a:graphic>
          <a:graphicData uri="http://schemas.openxmlformats.org/presentationml/2006/ole">
            <p:oleObj spid="_x0000_s10242" name="Equation" r:id="rId4" imgW="850680" imgH="177480" progId="Equation.3">
              <p:embed/>
            </p:oleObj>
          </a:graphicData>
        </a:graphic>
      </p:graphicFrame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6400800" y="3124200"/>
            <a:ext cx="2422525" cy="4763"/>
          </a:xfrm>
          <a:prstGeom prst="line">
            <a:avLst/>
          </a:prstGeom>
          <a:noFill/>
          <a:ln w="57150">
            <a:solidFill>
              <a:srgbClr val="003D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6400800" y="3505200"/>
            <a:ext cx="2422525" cy="4763"/>
          </a:xfrm>
          <a:prstGeom prst="line">
            <a:avLst/>
          </a:prstGeom>
          <a:noFill/>
          <a:ln w="57150">
            <a:solidFill>
              <a:srgbClr val="003D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6400800" y="3886200"/>
            <a:ext cx="2422525" cy="4763"/>
          </a:xfrm>
          <a:prstGeom prst="line">
            <a:avLst/>
          </a:prstGeom>
          <a:noFill/>
          <a:ln w="57150">
            <a:solidFill>
              <a:srgbClr val="003D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6400800" y="4343400"/>
            <a:ext cx="2422525" cy="4763"/>
          </a:xfrm>
          <a:prstGeom prst="line">
            <a:avLst/>
          </a:prstGeom>
          <a:noFill/>
          <a:ln w="57150">
            <a:solidFill>
              <a:srgbClr val="003D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6400800" y="2743200"/>
            <a:ext cx="2422525" cy="4763"/>
          </a:xfrm>
          <a:prstGeom prst="line">
            <a:avLst/>
          </a:prstGeom>
          <a:noFill/>
          <a:ln w="57150">
            <a:solidFill>
              <a:srgbClr val="003D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14400" y="3352800"/>
            <a:ext cx="57912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current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length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wire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i="1" baseline="0" dirty="0" smtClean="0"/>
              <a:t>B</a:t>
            </a:r>
            <a:r>
              <a:rPr lang="en-US" sz="2400" dirty="0" smtClean="0"/>
              <a:t> : magnitude of the magnetic field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q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the angle between the field and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4" name="Picture 3" descr="speaker.jpeg"/>
          <p:cNvPicPr>
            <a:picLocks noChangeAspect="1"/>
          </p:cNvPicPr>
          <p:nvPr/>
        </p:nvPicPr>
        <p:blipFill>
          <a:blip r:embed="rId2" cstate="print"/>
          <a:srcRect l="6657" t="16667" r="11659" b="43333"/>
          <a:stretch>
            <a:fillRect/>
          </a:stretch>
        </p:blipFill>
        <p:spPr>
          <a:xfrm rot="10860000">
            <a:off x="-160240" y="611945"/>
            <a:ext cx="9265806" cy="6240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131763"/>
            <a:ext cx="8229600" cy="227012"/>
          </a:xfrm>
        </p:spPr>
        <p:txBody>
          <a:bodyPr>
            <a:normAutofit fontScale="90000"/>
          </a:bodyPr>
          <a:lstStyle/>
          <a:p>
            <a:r>
              <a:rPr lang="en-US" sz="1400">
                <a:solidFill>
                  <a:schemeClr val="bg1"/>
                </a:solidFill>
              </a:rPr>
              <a:t>CT 32.14</a:t>
            </a:r>
          </a:p>
        </p:txBody>
      </p:sp>
      <p:sp>
        <p:nvSpPr>
          <p:cNvPr id="1010691" name="Rectangle 3"/>
          <p:cNvSpPr>
            <a:spLocks noChangeArrowheads="1"/>
          </p:cNvSpPr>
          <p:nvPr/>
        </p:nvSpPr>
        <p:spPr bwMode="auto">
          <a:xfrm>
            <a:off x="4265613" y="-69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sp>
        <p:nvSpPr>
          <p:cNvPr id="1010692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528638"/>
            <a:ext cx="8534400" cy="900112"/>
          </a:xfrm>
          <a:noFill/>
          <a:ln/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What is the direction of the Force acting on the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Green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wire?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Tx/>
              <a:buAutoNum type="alphaUcParenR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</a:pPr>
            <a:endParaRPr lang="en-US" sz="400" dirty="0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en-US" sz="500" dirty="0">
              <a:latin typeface="Times New Roman" pitchFamily="1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</a:pPr>
            <a:endParaRPr lang="en-US" sz="400" dirty="0"/>
          </a:p>
        </p:txBody>
      </p:sp>
      <p:sp>
        <p:nvSpPr>
          <p:cNvPr id="1010693" name="Line 5"/>
          <p:cNvSpPr>
            <a:spLocks noChangeShapeType="1"/>
          </p:cNvSpPr>
          <p:nvPr/>
        </p:nvSpPr>
        <p:spPr bwMode="auto">
          <a:xfrm flipV="1">
            <a:off x="5067300" y="1155700"/>
            <a:ext cx="0" cy="281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0694" name="Line 6"/>
          <p:cNvSpPr>
            <a:spLocks noChangeShapeType="1"/>
          </p:cNvSpPr>
          <p:nvPr/>
        </p:nvSpPr>
        <p:spPr bwMode="auto">
          <a:xfrm flipV="1">
            <a:off x="6667500" y="1155700"/>
            <a:ext cx="0" cy="28194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0695" name="Text Box 7"/>
          <p:cNvSpPr txBox="1">
            <a:spLocks noChangeArrowheads="1"/>
          </p:cNvSpPr>
          <p:nvPr/>
        </p:nvSpPr>
        <p:spPr bwMode="auto">
          <a:xfrm>
            <a:off x="4967288" y="762000"/>
            <a:ext cx="2524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>
                <a:solidFill>
                  <a:srgbClr val="CC0000"/>
                </a:solidFill>
                <a:cs typeface="Arial" charset="0"/>
              </a:rPr>
              <a:t>i</a:t>
            </a:r>
          </a:p>
        </p:txBody>
      </p:sp>
      <p:sp>
        <p:nvSpPr>
          <p:cNvPr id="1010696" name="Text Box 8"/>
          <p:cNvSpPr txBox="1">
            <a:spLocks noChangeArrowheads="1"/>
          </p:cNvSpPr>
          <p:nvPr/>
        </p:nvSpPr>
        <p:spPr bwMode="auto">
          <a:xfrm>
            <a:off x="6567488" y="762000"/>
            <a:ext cx="2524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>
                <a:solidFill>
                  <a:schemeClr val="accent2"/>
                </a:solidFill>
                <a:cs typeface="Arial" charset="0"/>
              </a:rPr>
              <a:t>i</a:t>
            </a:r>
          </a:p>
        </p:txBody>
      </p:sp>
      <p:graphicFrame>
        <p:nvGraphicFramePr>
          <p:cNvPr id="1010697" name="Object 9"/>
          <p:cNvGraphicFramePr>
            <a:graphicFrameLocks noChangeAspect="1"/>
          </p:cNvGraphicFramePr>
          <p:nvPr/>
        </p:nvGraphicFramePr>
        <p:xfrm>
          <a:off x="2347913" y="1331913"/>
          <a:ext cx="1987550" cy="415925"/>
        </p:xfrm>
        <a:graphic>
          <a:graphicData uri="http://schemas.openxmlformats.org/presentationml/2006/ole">
            <p:oleObj spid="_x0000_s11266" name="Equation" r:id="rId4" imgW="850680" imgH="177480" progId="Equation.3">
              <p:embed/>
            </p:oleObj>
          </a:graphicData>
        </a:graphic>
      </p:graphicFrame>
      <p:sp>
        <p:nvSpPr>
          <p:cNvPr id="1010698" name="Oval 10"/>
          <p:cNvSpPr>
            <a:spLocks noChangeArrowheads="1"/>
          </p:cNvSpPr>
          <p:nvPr/>
        </p:nvSpPr>
        <p:spPr bwMode="auto">
          <a:xfrm>
            <a:off x="6246813" y="2286000"/>
            <a:ext cx="317500" cy="3175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DB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0699" name="Line 11"/>
          <p:cNvSpPr>
            <a:spLocks noChangeShapeType="1"/>
          </p:cNvSpPr>
          <p:nvPr/>
        </p:nvSpPr>
        <p:spPr bwMode="auto">
          <a:xfrm flipH="1">
            <a:off x="6288088" y="2347913"/>
            <a:ext cx="214312" cy="204787"/>
          </a:xfrm>
          <a:prstGeom prst="line">
            <a:avLst/>
          </a:prstGeom>
          <a:noFill/>
          <a:ln w="31750">
            <a:solidFill>
              <a:srgbClr val="003DB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0700" name="Line 12"/>
          <p:cNvSpPr>
            <a:spLocks noChangeShapeType="1"/>
          </p:cNvSpPr>
          <p:nvPr/>
        </p:nvSpPr>
        <p:spPr bwMode="auto">
          <a:xfrm>
            <a:off x="6297613" y="2336800"/>
            <a:ext cx="215900" cy="204788"/>
          </a:xfrm>
          <a:prstGeom prst="line">
            <a:avLst/>
          </a:prstGeom>
          <a:noFill/>
          <a:ln w="31750">
            <a:solidFill>
              <a:srgbClr val="003DB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0701" name="Text Box 13"/>
          <p:cNvSpPr txBox="1">
            <a:spLocks noChangeArrowheads="1"/>
          </p:cNvSpPr>
          <p:nvPr/>
        </p:nvSpPr>
        <p:spPr bwMode="auto">
          <a:xfrm>
            <a:off x="5911850" y="2200553"/>
            <a:ext cx="3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3DB8"/>
                </a:solidFill>
              </a:rPr>
              <a:t>B</a:t>
            </a:r>
          </a:p>
        </p:txBody>
      </p:sp>
      <p:sp>
        <p:nvSpPr>
          <p:cNvPr id="1010702" name="Text Box 14"/>
          <p:cNvSpPr txBox="1">
            <a:spLocks noChangeArrowheads="1"/>
          </p:cNvSpPr>
          <p:nvPr/>
        </p:nvSpPr>
        <p:spPr bwMode="auto">
          <a:xfrm>
            <a:off x="533400" y="2720876"/>
            <a:ext cx="285526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 algn="l"/>
            <a:endParaRPr lang="en-US" sz="2400" b="0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Tx/>
              <a:buAutoNum type="alphaUcParenR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 Up</a:t>
            </a:r>
          </a:p>
          <a:p>
            <a:pPr marL="342900" indent="-342900" algn="l">
              <a:buFontTx/>
              <a:buAutoNum type="alphaUcParenR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 Right</a:t>
            </a:r>
          </a:p>
          <a:p>
            <a:pPr marL="342900" indent="-342900" algn="l">
              <a:buFontTx/>
              <a:buAutoNum type="alphaUcParenR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 Left</a:t>
            </a:r>
          </a:p>
          <a:p>
            <a:pPr marL="342900" indent="-342900" algn="l">
              <a:buFontTx/>
              <a:buAutoNum type="alphaUcParenR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 Into the Page</a:t>
            </a:r>
          </a:p>
          <a:p>
            <a:pPr marL="342900" indent="-342900" algn="l">
              <a:buFontTx/>
              <a:buAutoNum type="alphaUcParenR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 Out of the Page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500688" y="2733676"/>
            <a:ext cx="1025525" cy="369887"/>
            <a:chOff x="3465" y="1722"/>
            <a:chExt cx="646" cy="233"/>
          </a:xfrm>
        </p:grpSpPr>
        <p:sp>
          <p:nvSpPr>
            <p:cNvPr id="1010704" name="Line 16"/>
            <p:cNvSpPr>
              <a:spLocks noChangeShapeType="1"/>
            </p:cNvSpPr>
            <p:nvPr/>
          </p:nvSpPr>
          <p:spPr bwMode="auto">
            <a:xfrm flipH="1">
              <a:off x="3656" y="1834"/>
              <a:ext cx="45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0705" name="Text Box 17"/>
            <p:cNvSpPr txBox="1">
              <a:spLocks noChangeArrowheads="1"/>
            </p:cNvSpPr>
            <p:nvPr/>
          </p:nvSpPr>
          <p:spPr bwMode="auto">
            <a:xfrm>
              <a:off x="3465" y="1722"/>
              <a:ext cx="1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495800" y="40386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Either visualize tiny magnets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or use Force right hand rule</a:t>
            </a:r>
            <a:endParaRPr lang="en-US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 l="54583" t="32000" r="25834" b="50000"/>
          <a:stretch>
            <a:fillRect/>
          </a:stretch>
        </p:blipFill>
        <p:spPr bwMode="auto">
          <a:xfrm>
            <a:off x="5562600" y="4800600"/>
            <a:ext cx="358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980802" y="5861104"/>
            <a:ext cx="166254" cy="276999"/>
          </a:xfrm>
          <a:prstGeom prst="rect">
            <a:avLst/>
          </a:prstGeom>
          <a:solidFill>
            <a:srgbClr val="FFE38B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q</a:t>
            </a:r>
            <a:endParaRPr lang="en-US" b="1" dirty="0">
              <a:latin typeface="Symbol" pitchFamily="18" charset="2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0501" y="3863529"/>
            <a:ext cx="1524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34200" y="5638800"/>
            <a:ext cx="22860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711944" y="6581001"/>
            <a:ext cx="15240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698" grpId="0" animBg="1"/>
      <p:bldP spid="1010699" grpId="0" animBg="1"/>
      <p:bldP spid="1010700" grpId="0" animBg="1"/>
      <p:bldP spid="1010701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131763"/>
            <a:ext cx="8229600" cy="227012"/>
          </a:xfrm>
        </p:spPr>
        <p:txBody>
          <a:bodyPr>
            <a:normAutofit fontScale="90000"/>
          </a:bodyPr>
          <a:lstStyle/>
          <a:p>
            <a:r>
              <a:rPr lang="en-US" sz="1400">
                <a:solidFill>
                  <a:schemeClr val="bg1"/>
                </a:solidFill>
              </a:rPr>
              <a:t>CT 32.14b</a:t>
            </a:r>
          </a:p>
        </p:txBody>
      </p:sp>
      <p:sp>
        <p:nvSpPr>
          <p:cNvPr id="825347" name="Rectangle 3"/>
          <p:cNvSpPr>
            <a:spLocks noChangeArrowheads="1"/>
          </p:cNvSpPr>
          <p:nvPr/>
        </p:nvSpPr>
        <p:spPr bwMode="auto">
          <a:xfrm>
            <a:off x="4265613" y="-69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sp>
        <p:nvSpPr>
          <p:cNvPr id="825348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534400" cy="4953000"/>
          </a:xfrm>
          <a:noFill/>
          <a:ln/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What is the direction of the Force acting on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Black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wire?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AutoNum type="alphaUcParenR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Up</a:t>
            </a:r>
          </a:p>
          <a:p>
            <a:pPr marL="0" indent="0">
              <a:spcBef>
                <a:spcPct val="0"/>
              </a:spcBef>
              <a:buFontTx/>
              <a:buAutoNum type="alphaUcParenR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Right</a:t>
            </a:r>
          </a:p>
          <a:p>
            <a:pPr marL="0" indent="0">
              <a:spcBef>
                <a:spcPct val="0"/>
              </a:spcBef>
              <a:buFontTx/>
              <a:buAutoNum type="alphaUcParenR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Left</a:t>
            </a:r>
          </a:p>
          <a:p>
            <a:pPr marL="0" indent="0">
              <a:spcBef>
                <a:spcPct val="0"/>
              </a:spcBef>
              <a:buFontTx/>
              <a:buAutoNum type="alphaUcParenR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Into the Page</a:t>
            </a:r>
          </a:p>
          <a:p>
            <a:pPr marL="0" indent="0">
              <a:spcBef>
                <a:spcPct val="0"/>
              </a:spcBef>
              <a:buFontTx/>
              <a:buAutoNum type="alphaUcParenR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Out of the Page </a:t>
            </a:r>
          </a:p>
          <a:p>
            <a:pPr marL="0" indent="0" algn="ctr">
              <a:spcBef>
                <a:spcPct val="0"/>
              </a:spcBef>
              <a:buFontTx/>
              <a:buAutoNum type="alphaUcParenR"/>
            </a:pPr>
            <a:endParaRPr lang="en-US" sz="2000" dirty="0">
              <a:latin typeface="Times New Roman" pitchFamily="1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</a:pPr>
            <a:endParaRPr lang="en-US" sz="800" dirty="0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en-US" sz="1000" b="1" dirty="0">
              <a:latin typeface="Times New Roman" pitchFamily="1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</a:pPr>
            <a:endParaRPr lang="en-US" sz="700" dirty="0"/>
          </a:p>
        </p:txBody>
      </p:sp>
      <p:sp>
        <p:nvSpPr>
          <p:cNvPr id="825349" name="Line 5"/>
          <p:cNvSpPr>
            <a:spLocks noChangeShapeType="1"/>
          </p:cNvSpPr>
          <p:nvPr/>
        </p:nvSpPr>
        <p:spPr bwMode="auto">
          <a:xfrm flipV="1">
            <a:off x="5067300" y="1155700"/>
            <a:ext cx="0" cy="281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350" name="Line 6"/>
          <p:cNvSpPr>
            <a:spLocks noChangeShapeType="1"/>
          </p:cNvSpPr>
          <p:nvPr/>
        </p:nvSpPr>
        <p:spPr bwMode="auto">
          <a:xfrm flipV="1">
            <a:off x="6667500" y="1155700"/>
            <a:ext cx="0" cy="28194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351" name="Text Box 7"/>
          <p:cNvSpPr txBox="1">
            <a:spLocks noChangeArrowheads="1"/>
          </p:cNvSpPr>
          <p:nvPr/>
        </p:nvSpPr>
        <p:spPr bwMode="auto">
          <a:xfrm>
            <a:off x="4967288" y="762000"/>
            <a:ext cx="2524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>
                <a:solidFill>
                  <a:srgbClr val="CC0000"/>
                </a:solidFill>
                <a:cs typeface="Arial" charset="0"/>
              </a:rPr>
              <a:t>i</a:t>
            </a:r>
          </a:p>
        </p:txBody>
      </p:sp>
      <p:sp>
        <p:nvSpPr>
          <p:cNvPr id="825352" name="Text Box 8"/>
          <p:cNvSpPr txBox="1">
            <a:spLocks noChangeArrowheads="1"/>
          </p:cNvSpPr>
          <p:nvPr/>
        </p:nvSpPr>
        <p:spPr bwMode="auto">
          <a:xfrm>
            <a:off x="6567488" y="762000"/>
            <a:ext cx="2524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>
                <a:solidFill>
                  <a:schemeClr val="accent2"/>
                </a:solidFill>
                <a:cs typeface="Arial" charset="0"/>
              </a:rPr>
              <a:t>i</a:t>
            </a:r>
          </a:p>
        </p:txBody>
      </p:sp>
      <p:graphicFrame>
        <p:nvGraphicFramePr>
          <p:cNvPr id="825353" name="Object 9"/>
          <p:cNvGraphicFramePr>
            <a:graphicFrameLocks noChangeAspect="1"/>
          </p:cNvGraphicFramePr>
          <p:nvPr/>
        </p:nvGraphicFramePr>
        <p:xfrm>
          <a:off x="2347913" y="1525588"/>
          <a:ext cx="1987550" cy="412750"/>
        </p:xfrm>
        <a:graphic>
          <a:graphicData uri="http://schemas.openxmlformats.org/presentationml/2006/ole">
            <p:oleObj spid="_x0000_s12290" name="Equation" r:id="rId4" imgW="850680" imgH="177480" progId="Equation.3">
              <p:embed/>
            </p:oleObj>
          </a:graphicData>
        </a:graphic>
      </p:graphicFrame>
      <p:sp>
        <p:nvSpPr>
          <p:cNvPr id="10" name="Oval 9"/>
          <p:cNvSpPr/>
          <p:nvPr/>
        </p:nvSpPr>
        <p:spPr>
          <a:xfrm>
            <a:off x="304800" y="2590800"/>
            <a:ext cx="1524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5500688" y="2733676"/>
            <a:ext cx="1025525" cy="369887"/>
            <a:chOff x="3465" y="1722"/>
            <a:chExt cx="646" cy="233"/>
          </a:xfrm>
        </p:grpSpPr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H="1">
              <a:off x="3656" y="1834"/>
              <a:ext cx="45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3465" y="1722"/>
              <a:ext cx="1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 flipH="1">
            <a:off x="5257800" y="2438400"/>
            <a:ext cx="1025525" cy="369887"/>
            <a:chOff x="3465" y="1722"/>
            <a:chExt cx="646" cy="233"/>
          </a:xfrm>
        </p:grpSpPr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3656" y="1834"/>
              <a:ext cx="45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465" y="1722"/>
              <a:ext cx="1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ningrod.jpeg"/>
          <p:cNvPicPr>
            <a:picLocks noChangeAspect="1"/>
          </p:cNvPicPr>
          <p:nvPr/>
        </p:nvPicPr>
        <p:blipFill>
          <a:blip r:embed="rId2" cstate="print"/>
          <a:srcRect l="19438" t="23333" r="51528" b="38889"/>
          <a:stretch>
            <a:fillRect/>
          </a:stretch>
        </p:blipFill>
        <p:spPr>
          <a:xfrm>
            <a:off x="2743200" y="0"/>
            <a:ext cx="3810000" cy="6817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 flipV="1">
            <a:off x="5813871" y="3200400"/>
            <a:ext cx="0" cy="762000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806314" y="1905000"/>
            <a:ext cx="0" cy="762000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131763"/>
            <a:ext cx="8229600" cy="227012"/>
          </a:xfrm>
        </p:spPr>
        <p:txBody>
          <a:bodyPr>
            <a:normAutofit fontScale="90000"/>
          </a:bodyPr>
          <a:lstStyle/>
          <a:p>
            <a:r>
              <a:rPr lang="en-US" sz="1400">
                <a:solidFill>
                  <a:schemeClr val="bg1"/>
                </a:solidFill>
              </a:rPr>
              <a:t>CT 32.14c</a:t>
            </a:r>
          </a:p>
        </p:txBody>
      </p:sp>
      <p:sp>
        <p:nvSpPr>
          <p:cNvPr id="819203" name="Rectangle 3"/>
          <p:cNvSpPr>
            <a:spLocks noChangeArrowheads="1"/>
          </p:cNvSpPr>
          <p:nvPr/>
        </p:nvSpPr>
        <p:spPr bwMode="auto">
          <a:xfrm>
            <a:off x="4265613" y="-69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sp>
        <p:nvSpPr>
          <p:cNvPr id="819204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615950"/>
            <a:ext cx="8382000" cy="1060450"/>
          </a:xfrm>
          <a:noFill/>
          <a:ln/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Two loops of wire have current going around in the same direction.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force </a:t>
            </a:r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between the loops is: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</a:pPr>
            <a:endParaRPr lang="en-US" sz="700" dirty="0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en-US" sz="900" dirty="0">
              <a:latin typeface="Times New Roman" pitchFamily="1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</a:pPr>
            <a:endParaRPr lang="en-US" sz="600" dirty="0"/>
          </a:p>
        </p:txBody>
      </p:sp>
      <p:sp>
        <p:nvSpPr>
          <p:cNvPr id="819205" name="Text Box 5"/>
          <p:cNvSpPr txBox="1">
            <a:spLocks noChangeArrowheads="1"/>
          </p:cNvSpPr>
          <p:nvPr/>
        </p:nvSpPr>
        <p:spPr bwMode="auto">
          <a:xfrm>
            <a:off x="533400" y="2514600"/>
            <a:ext cx="4684713" cy="151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l">
              <a:spcBef>
                <a:spcPts val="600"/>
              </a:spcBef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A: Attractive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B: Repulsive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C: Net force is zero.</a:t>
            </a:r>
          </a:p>
          <a:p>
            <a:pPr marL="342900" indent="-342900" algn="l">
              <a:spcBef>
                <a:spcPts val="600"/>
              </a:spcBef>
            </a:pPr>
            <a:endParaRPr lang="en-US" sz="2000" b="0" dirty="0"/>
          </a:p>
        </p:txBody>
      </p:sp>
      <p:sp>
        <p:nvSpPr>
          <p:cNvPr id="819206" name="Oval 6"/>
          <p:cNvSpPr>
            <a:spLocks noChangeArrowheads="1"/>
          </p:cNvSpPr>
          <p:nvPr/>
        </p:nvSpPr>
        <p:spPr bwMode="auto">
          <a:xfrm>
            <a:off x="4572000" y="1782763"/>
            <a:ext cx="2432050" cy="7620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07" name="Oval 7"/>
          <p:cNvSpPr>
            <a:spLocks noChangeArrowheads="1"/>
          </p:cNvSpPr>
          <p:nvPr/>
        </p:nvSpPr>
        <p:spPr bwMode="auto">
          <a:xfrm>
            <a:off x="4572000" y="3001963"/>
            <a:ext cx="2508250" cy="7620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08" name="Line 8"/>
          <p:cNvSpPr>
            <a:spLocks noChangeShapeType="1"/>
          </p:cNvSpPr>
          <p:nvPr/>
        </p:nvSpPr>
        <p:spPr bwMode="auto">
          <a:xfrm flipV="1">
            <a:off x="6089650" y="3687763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209" name="Text Box 9"/>
          <p:cNvSpPr txBox="1">
            <a:spLocks noChangeArrowheads="1"/>
          </p:cNvSpPr>
          <p:nvPr/>
        </p:nvSpPr>
        <p:spPr bwMode="auto">
          <a:xfrm>
            <a:off x="6570663" y="3698875"/>
            <a:ext cx="3651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>
                <a:cs typeface="Arial" charset="0"/>
              </a:rPr>
              <a:t>i</a:t>
            </a:r>
            <a:r>
              <a:rPr lang="en-US" sz="2400" b="0" baseline="-25000">
                <a:cs typeface="Arial" charset="0"/>
              </a:rPr>
              <a:t>1</a:t>
            </a:r>
          </a:p>
        </p:txBody>
      </p:sp>
      <p:sp>
        <p:nvSpPr>
          <p:cNvPr id="819210" name="Line 10"/>
          <p:cNvSpPr>
            <a:spLocks noChangeShapeType="1"/>
          </p:cNvSpPr>
          <p:nvPr/>
        </p:nvSpPr>
        <p:spPr bwMode="auto">
          <a:xfrm flipV="1">
            <a:off x="6089650" y="2428875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211" name="Text Box 11"/>
          <p:cNvSpPr txBox="1">
            <a:spLocks noChangeArrowheads="1"/>
          </p:cNvSpPr>
          <p:nvPr/>
        </p:nvSpPr>
        <p:spPr bwMode="auto">
          <a:xfrm>
            <a:off x="6413500" y="2474913"/>
            <a:ext cx="3651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>
                <a:cs typeface="Arial" charset="0"/>
              </a:rPr>
              <a:t>i</a:t>
            </a:r>
            <a:r>
              <a:rPr lang="en-US" sz="2400" b="0" baseline="-25000">
                <a:cs typeface="Arial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533400" y="2514600"/>
            <a:ext cx="1981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334000" y="1981200"/>
            <a:ext cx="3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3DB8"/>
                </a:solidFill>
              </a:rPr>
              <a:t>B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334000" y="3048000"/>
            <a:ext cx="3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3DB8"/>
                </a:solidFill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131763"/>
            <a:ext cx="8229600" cy="227012"/>
          </a:xfrm>
        </p:spPr>
        <p:txBody>
          <a:bodyPr>
            <a:normAutofit fontScale="90000"/>
          </a:bodyPr>
          <a:lstStyle/>
          <a:p>
            <a:r>
              <a:rPr lang="en-US" sz="1400">
                <a:solidFill>
                  <a:schemeClr val="bg1"/>
                </a:solidFill>
              </a:rPr>
              <a:t>CT 32.9</a:t>
            </a:r>
          </a:p>
        </p:txBody>
      </p:sp>
      <p:sp>
        <p:nvSpPr>
          <p:cNvPr id="747523" name="Rectangle 3"/>
          <p:cNvSpPr>
            <a:spLocks noChangeArrowheads="1"/>
          </p:cNvSpPr>
          <p:nvPr/>
        </p:nvSpPr>
        <p:spPr bwMode="auto">
          <a:xfrm>
            <a:off x="4265613" y="-69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sp>
        <p:nvSpPr>
          <p:cNvPr id="747524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05800" cy="5791200"/>
          </a:xfrm>
          <a:noFill/>
          <a:ln/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Moving charge creates a magnetic field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So….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Put it in another magnetic field and it will feel 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force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Either attracted or repelled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charge that is moving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speed of the charge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external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magnetic field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dirty="0" smtClean="0">
                <a:latin typeface="Symbol" pitchFamily="18" charset="2"/>
                <a:cs typeface="Arial" pitchFamily="34" charset="0"/>
              </a:rPr>
              <a:t>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angle between field and velocity of charge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</a:pPr>
            <a:endParaRPr lang="en-US" sz="500" dirty="0">
              <a:solidFill>
                <a:schemeClr val="accent2"/>
              </a:solidFill>
            </a:endParaRPr>
          </a:p>
        </p:txBody>
      </p:sp>
      <p:sp>
        <p:nvSpPr>
          <p:cNvPr id="747528" name="Text Box 8"/>
          <p:cNvSpPr txBox="1">
            <a:spLocks noChangeArrowheads="1"/>
          </p:cNvSpPr>
          <p:nvPr/>
        </p:nvSpPr>
        <p:spPr bwMode="auto">
          <a:xfrm>
            <a:off x="5105400" y="5181600"/>
            <a:ext cx="11668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 dirty="0">
                <a:cs typeface="Arial" charset="0"/>
              </a:rPr>
              <a:t>Point P</a:t>
            </a:r>
          </a:p>
        </p:txBody>
      </p:sp>
      <p:sp>
        <p:nvSpPr>
          <p:cNvPr id="747529" name="Line 9"/>
          <p:cNvSpPr>
            <a:spLocks noChangeShapeType="1"/>
          </p:cNvSpPr>
          <p:nvPr/>
        </p:nvSpPr>
        <p:spPr bwMode="auto">
          <a:xfrm flipH="1">
            <a:off x="6096000" y="4862512"/>
            <a:ext cx="1249363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530" name="Text Box 10"/>
          <p:cNvSpPr txBox="1">
            <a:spLocks noChangeArrowheads="1"/>
          </p:cNvSpPr>
          <p:nvPr/>
        </p:nvSpPr>
        <p:spPr bwMode="auto">
          <a:xfrm>
            <a:off x="6629400" y="4724400"/>
            <a:ext cx="285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>
                <a:cs typeface="Arial" charset="0"/>
              </a:rPr>
              <a:t>r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343775" y="4397375"/>
            <a:ext cx="417513" cy="457200"/>
            <a:chOff x="3288" y="1211"/>
            <a:chExt cx="263" cy="288"/>
          </a:xfrm>
        </p:grpSpPr>
        <p:sp>
          <p:nvSpPr>
            <p:cNvPr id="747532" name="Text Box 12"/>
            <p:cNvSpPr txBox="1">
              <a:spLocks noChangeArrowheads="1"/>
            </p:cNvSpPr>
            <p:nvPr/>
          </p:nvSpPr>
          <p:spPr bwMode="auto">
            <a:xfrm>
              <a:off x="3315" y="1211"/>
              <a:ext cx="1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400"/>
                <a:t>+</a:t>
              </a:r>
              <a:endParaRPr lang="en-US"/>
            </a:p>
          </p:txBody>
        </p:sp>
        <p:sp>
          <p:nvSpPr>
            <p:cNvPr id="747531" name="Oval 11"/>
            <p:cNvSpPr>
              <a:spLocks noChangeArrowheads="1"/>
            </p:cNvSpPr>
            <p:nvPr/>
          </p:nvSpPr>
          <p:spPr bwMode="auto">
            <a:xfrm>
              <a:off x="3288" y="1227"/>
              <a:ext cx="263" cy="263"/>
            </a:xfrm>
            <a:prstGeom prst="ellipse">
              <a:avLst/>
            </a:prstGeom>
            <a:noFill/>
            <a:ln w="4762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34" name="Line 14"/>
          <p:cNvSpPr>
            <a:spLocks noChangeShapeType="1"/>
          </p:cNvSpPr>
          <p:nvPr/>
        </p:nvSpPr>
        <p:spPr bwMode="auto">
          <a:xfrm flipV="1">
            <a:off x="7551738" y="3552825"/>
            <a:ext cx="0" cy="7493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35" name="Text Box 15"/>
          <p:cNvSpPr txBox="1">
            <a:spLocks noChangeArrowheads="1"/>
          </p:cNvSpPr>
          <p:nvPr/>
        </p:nvSpPr>
        <p:spPr bwMode="auto">
          <a:xfrm>
            <a:off x="7543800" y="3505200"/>
            <a:ext cx="3225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 i="1" dirty="0"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3" cstate="print"/>
          <a:srcRect l="20000" t="28889" r="14815" b="26666"/>
          <a:stretch>
            <a:fillRect/>
          </a:stretch>
        </p:blipFill>
        <p:spPr bwMode="auto">
          <a:xfrm rot="16200000">
            <a:off x="6781800" y="2895600"/>
            <a:ext cx="1676400" cy="15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533400" y="2438400"/>
            <a:ext cx="24384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qvBsin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q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 l="54583" t="32000" r="25834" b="50000"/>
          <a:stretch>
            <a:fillRect/>
          </a:stretch>
        </p:blipFill>
        <p:spPr bwMode="auto">
          <a:xfrm>
            <a:off x="381000" y="4648200"/>
            <a:ext cx="358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324600" y="2286000"/>
            <a:ext cx="2438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i="1" dirty="0" smtClean="0">
                <a:cs typeface="Times New Roman" pitchFamily="18" charset="0"/>
              </a:rPr>
              <a:t>Field created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Electromagnets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321" t="37039" r="45791" b="30972"/>
          <a:stretch>
            <a:fillRect/>
          </a:stretch>
        </p:blipFill>
        <p:spPr bwMode="auto">
          <a:xfrm>
            <a:off x="6019800" y="1447800"/>
            <a:ext cx="2667000" cy="298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41250" t="32667" r="36667" b="38666"/>
          <a:stretch>
            <a:fillRect/>
          </a:stretch>
        </p:blipFill>
        <p:spPr bwMode="auto">
          <a:xfrm>
            <a:off x="3429000" y="2149974"/>
            <a:ext cx="309939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3400" y="4114800"/>
            <a:ext cx="28956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A: Attract</a:t>
            </a:r>
          </a:p>
          <a:p>
            <a:pPr algn="l">
              <a:spcBef>
                <a:spcPts val="600"/>
              </a:spcBef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B: Repel</a:t>
            </a:r>
          </a:p>
          <a:p>
            <a:pPr algn="l">
              <a:spcBef>
                <a:spcPts val="600"/>
              </a:spcBef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C: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Neither 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    </a:t>
            </a:r>
          </a:p>
          <a:p>
            <a:pPr algn="l">
              <a:spcBef>
                <a:spcPts val="600"/>
              </a:spcBef>
            </a:pPr>
            <a:endParaRPr lang="en-US" sz="20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676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This magnet and electromagnet will: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1000" y="4419600"/>
            <a:ext cx="1905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hernlights.jpeg"/>
          <p:cNvPicPr>
            <a:picLocks noChangeAspect="1"/>
          </p:cNvPicPr>
          <p:nvPr/>
        </p:nvPicPr>
        <p:blipFill>
          <a:blip r:embed="rId2" cstate="print"/>
          <a:srcRect l="14854" t="8572" r="31663" b="31111"/>
          <a:stretch>
            <a:fillRect/>
          </a:stretch>
        </p:blipFill>
        <p:spPr>
          <a:xfrm rot="5400000">
            <a:off x="1660070" y="-1083132"/>
            <a:ext cx="5867400" cy="91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do we know so far?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Magnetized metals and moving charges (currents) have magnetic fields surrounding them.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Magnetic fields react with each other.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Either attract or repel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Speakers/Microphones</a:t>
            </a:r>
          </a:p>
          <a:p>
            <a:endParaRPr lang="en-US" dirty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 l="28750" t="51333" r="51250" b="20000"/>
          <a:stretch>
            <a:fillRect/>
          </a:stretch>
        </p:blipFill>
        <p:spPr bwMode="auto">
          <a:xfrm>
            <a:off x="0" y="1295399"/>
            <a:ext cx="62484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Speakers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3" descr="speaker.jpeg"/>
          <p:cNvPicPr>
            <a:picLocks noChangeAspect="1"/>
          </p:cNvPicPr>
          <p:nvPr/>
        </p:nvPicPr>
        <p:blipFill>
          <a:blip r:embed="rId2" cstate="print"/>
          <a:srcRect l="48376" t="29428" r="11659" b="56943"/>
          <a:stretch>
            <a:fillRect/>
          </a:stretch>
        </p:blipFill>
        <p:spPr>
          <a:xfrm rot="10860000">
            <a:off x="2537011" y="3713024"/>
            <a:ext cx="6583542" cy="3087761"/>
          </a:xfrm>
          <a:prstGeom prst="rect">
            <a:avLst/>
          </a:prstGeom>
        </p:spPr>
      </p:pic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 l="28750" t="51333" r="51250" b="20000"/>
          <a:stretch>
            <a:fillRect/>
          </a:stretch>
        </p:blipFill>
        <p:spPr bwMode="auto">
          <a:xfrm>
            <a:off x="0" y="1295400"/>
            <a:ext cx="3657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Speakers</a:t>
            </a:r>
            <a:endParaRPr lang="en-US" sz="2800" dirty="0" smtClean="0"/>
          </a:p>
          <a:p>
            <a:r>
              <a:rPr lang="en-US" sz="2800" dirty="0" smtClean="0"/>
              <a:t>Credit card strips</a:t>
            </a:r>
          </a:p>
          <a:p>
            <a:r>
              <a:rPr lang="en-US" sz="2800" dirty="0" smtClean="0"/>
              <a:t>Magnetic media: hard disks, floppy disks, cassette tapes, VHS tapes, 8 tracks </a:t>
            </a:r>
            <a:r>
              <a:rPr lang="en-US" sz="2800" dirty="0" smtClean="0">
                <a:solidFill>
                  <a:srgbClr val="003DB8"/>
                </a:solidFill>
              </a:rPr>
              <a:t>(0, 1)</a:t>
            </a:r>
          </a:p>
          <a:p>
            <a:r>
              <a:rPr lang="en-US" sz="2800" dirty="0" smtClean="0"/>
              <a:t>Medical </a:t>
            </a:r>
            <a:r>
              <a:rPr lang="en-US" sz="2400" dirty="0" smtClean="0"/>
              <a:t>(artificial heart, kidney dialysis or flow meter)</a:t>
            </a:r>
          </a:p>
          <a:p>
            <a:r>
              <a:rPr lang="en-US" sz="2800" dirty="0" smtClean="0"/>
              <a:t>Old TVs/Monitors</a:t>
            </a:r>
          </a:p>
          <a:p>
            <a:r>
              <a:rPr lang="en-US" sz="2800" dirty="0" smtClean="0"/>
              <a:t>Transformers </a:t>
            </a:r>
            <a:r>
              <a:rPr lang="en-US" sz="2400" dirty="0" smtClean="0"/>
              <a:t>– lab next week</a:t>
            </a:r>
          </a:p>
          <a:p>
            <a:r>
              <a:rPr lang="en-US" sz="2800" dirty="0" smtClean="0"/>
              <a:t>Stud </a:t>
            </a:r>
            <a:r>
              <a:rPr lang="en-US" sz="2800" dirty="0" smtClean="0"/>
              <a:t>finder </a:t>
            </a:r>
            <a:r>
              <a:rPr lang="en-US" sz="2400" dirty="0" smtClean="0"/>
              <a:t>(older type – new ones measure dielectric constant of the wall.)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Direction of Magnetic field from moving charge/current</a:t>
            </a:r>
            <a:endParaRPr lang="en-US" dirty="0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000" t="28889" r="14815" b="26666"/>
          <a:stretch>
            <a:fillRect/>
          </a:stretch>
        </p:blipFill>
        <p:spPr bwMode="auto">
          <a:xfrm rot="16200000">
            <a:off x="3752808" y="1504992"/>
            <a:ext cx="4953000" cy="5448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1676400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RIGHT</a:t>
            </a:r>
            <a:r>
              <a:rPr lang="en-US" sz="2400" dirty="0" smtClean="0"/>
              <a:t> hand</a:t>
            </a:r>
          </a:p>
          <a:p>
            <a:endParaRPr lang="en-US" sz="2400" dirty="0" smtClean="0"/>
          </a:p>
          <a:p>
            <a:r>
              <a:rPr lang="en-US" sz="2400" dirty="0" smtClean="0"/>
              <a:t>Thumb direction of </a:t>
            </a:r>
            <a:r>
              <a:rPr lang="en-US" sz="2400" b="1" dirty="0" smtClean="0"/>
              <a:t>+</a:t>
            </a:r>
            <a:r>
              <a:rPr lang="en-US" sz="2400" dirty="0" smtClean="0"/>
              <a:t> charge flow</a:t>
            </a:r>
          </a:p>
          <a:p>
            <a:endParaRPr lang="en-US" sz="2400" dirty="0" smtClean="0"/>
          </a:p>
          <a:p>
            <a:r>
              <a:rPr lang="en-US" sz="2400" dirty="0" smtClean="0"/>
              <a:t>Fingers wrap in direction of B-field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36321" t="42042" r="45791" b="30972"/>
          <a:stretch>
            <a:fillRect/>
          </a:stretch>
        </p:blipFill>
        <p:spPr bwMode="auto">
          <a:xfrm>
            <a:off x="76200" y="4343400"/>
            <a:ext cx="2667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131763"/>
            <a:ext cx="8229600" cy="227012"/>
          </a:xfrm>
        </p:spPr>
        <p:txBody>
          <a:bodyPr>
            <a:normAutofit fontScale="90000"/>
          </a:bodyPr>
          <a:lstStyle/>
          <a:p>
            <a:r>
              <a:rPr lang="en-US" sz="1400">
                <a:solidFill>
                  <a:schemeClr val="bg1"/>
                </a:solidFill>
              </a:rPr>
              <a:t>CT 32.9</a:t>
            </a:r>
          </a:p>
        </p:txBody>
      </p:sp>
      <p:sp>
        <p:nvSpPr>
          <p:cNvPr id="747523" name="Rectangle 3"/>
          <p:cNvSpPr>
            <a:spLocks noChangeArrowheads="1"/>
          </p:cNvSpPr>
          <p:nvPr/>
        </p:nvSpPr>
        <p:spPr bwMode="auto">
          <a:xfrm>
            <a:off x="4265613" y="-69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sp>
        <p:nvSpPr>
          <p:cNvPr id="747524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05800" cy="5791200"/>
          </a:xfrm>
          <a:noFill/>
          <a:ln/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What is the direction of the B-field created by the moving proton, at the point P indicated?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AutoNum type="alphaUcParenR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Up and Left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AutoNum type="alphaUcParenR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Down and Left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AutoNum type="alphaUcParenR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Out of Page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AutoNum type="alphaUcParenR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Into Page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AutoNum type="alphaUcParenR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None of these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</a:pPr>
            <a:endParaRPr lang="en-US" sz="500" dirty="0">
              <a:solidFill>
                <a:schemeClr val="accent2"/>
              </a:solidFill>
            </a:endParaRPr>
          </a:p>
        </p:txBody>
      </p:sp>
      <p:sp>
        <p:nvSpPr>
          <p:cNvPr id="747528" name="Text Box 8"/>
          <p:cNvSpPr txBox="1">
            <a:spLocks noChangeArrowheads="1"/>
          </p:cNvSpPr>
          <p:nvPr/>
        </p:nvSpPr>
        <p:spPr bwMode="auto">
          <a:xfrm>
            <a:off x="3505200" y="3733800"/>
            <a:ext cx="11668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 dirty="0">
                <a:cs typeface="Arial" charset="0"/>
              </a:rPr>
              <a:t>Point P</a:t>
            </a:r>
          </a:p>
        </p:txBody>
      </p:sp>
      <p:sp>
        <p:nvSpPr>
          <p:cNvPr id="747529" name="Line 9"/>
          <p:cNvSpPr>
            <a:spLocks noChangeShapeType="1"/>
          </p:cNvSpPr>
          <p:nvPr/>
        </p:nvSpPr>
        <p:spPr bwMode="auto">
          <a:xfrm flipH="1">
            <a:off x="4495800" y="3414712"/>
            <a:ext cx="1249363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530" name="Text Box 10"/>
          <p:cNvSpPr txBox="1">
            <a:spLocks noChangeArrowheads="1"/>
          </p:cNvSpPr>
          <p:nvPr/>
        </p:nvSpPr>
        <p:spPr bwMode="auto">
          <a:xfrm>
            <a:off x="5029200" y="3276600"/>
            <a:ext cx="285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>
                <a:cs typeface="Arial" charset="0"/>
              </a:rPr>
              <a:t>r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743575" y="2949575"/>
            <a:ext cx="417513" cy="457200"/>
            <a:chOff x="3288" y="1211"/>
            <a:chExt cx="263" cy="288"/>
          </a:xfrm>
        </p:grpSpPr>
        <p:sp>
          <p:nvSpPr>
            <p:cNvPr id="747532" name="Text Box 12"/>
            <p:cNvSpPr txBox="1">
              <a:spLocks noChangeArrowheads="1"/>
            </p:cNvSpPr>
            <p:nvPr/>
          </p:nvSpPr>
          <p:spPr bwMode="auto">
            <a:xfrm>
              <a:off x="3315" y="1211"/>
              <a:ext cx="1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400"/>
                <a:t>+</a:t>
              </a:r>
              <a:endParaRPr lang="en-US"/>
            </a:p>
          </p:txBody>
        </p:sp>
        <p:sp>
          <p:nvSpPr>
            <p:cNvPr id="747531" name="Oval 11"/>
            <p:cNvSpPr>
              <a:spLocks noChangeArrowheads="1"/>
            </p:cNvSpPr>
            <p:nvPr/>
          </p:nvSpPr>
          <p:spPr bwMode="auto">
            <a:xfrm>
              <a:off x="3288" y="1227"/>
              <a:ext cx="263" cy="263"/>
            </a:xfrm>
            <a:prstGeom prst="ellipse">
              <a:avLst/>
            </a:prstGeom>
            <a:noFill/>
            <a:ln w="4762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34" name="Line 14"/>
          <p:cNvSpPr>
            <a:spLocks noChangeShapeType="1"/>
          </p:cNvSpPr>
          <p:nvPr/>
        </p:nvSpPr>
        <p:spPr bwMode="auto">
          <a:xfrm flipV="1">
            <a:off x="5951538" y="2105025"/>
            <a:ext cx="0" cy="7493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35" name="Text Box 15"/>
          <p:cNvSpPr txBox="1">
            <a:spLocks noChangeArrowheads="1"/>
          </p:cNvSpPr>
          <p:nvPr/>
        </p:nvSpPr>
        <p:spPr bwMode="auto">
          <a:xfrm>
            <a:off x="5943600" y="2057400"/>
            <a:ext cx="3225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 i="1" dirty="0"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3" cstate="print"/>
          <a:srcRect l="20000" t="28889" r="14815" b="26666"/>
          <a:stretch>
            <a:fillRect/>
          </a:stretch>
        </p:blipFill>
        <p:spPr bwMode="auto">
          <a:xfrm rot="16200000">
            <a:off x="5181600" y="1447800"/>
            <a:ext cx="1676400" cy="15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152400" y="5128071"/>
            <a:ext cx="2743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131763"/>
            <a:ext cx="8229600" cy="227012"/>
          </a:xfrm>
        </p:spPr>
        <p:txBody>
          <a:bodyPr>
            <a:normAutofit fontScale="90000"/>
          </a:bodyPr>
          <a:lstStyle/>
          <a:p>
            <a:r>
              <a:rPr lang="en-US" sz="1400">
                <a:solidFill>
                  <a:schemeClr val="bg1"/>
                </a:solidFill>
              </a:rPr>
              <a:t>CT 32.9</a:t>
            </a:r>
          </a:p>
        </p:txBody>
      </p:sp>
      <p:sp>
        <p:nvSpPr>
          <p:cNvPr id="747523" name="Rectangle 3"/>
          <p:cNvSpPr>
            <a:spLocks noChangeArrowheads="1"/>
          </p:cNvSpPr>
          <p:nvPr/>
        </p:nvSpPr>
        <p:spPr bwMode="auto">
          <a:xfrm>
            <a:off x="4265613" y="-69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sp>
        <p:nvSpPr>
          <p:cNvPr id="747524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05800" cy="5791200"/>
          </a:xfrm>
          <a:noFill/>
          <a:ln/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What is the direction of the B-field created by the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stationary 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proton, at the point P indicated?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AutoNum type="alphaUcParenR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Up and Left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AutoNum type="alphaUcParenR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Down and Left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AutoNum type="alphaUcParenR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Out of Page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AutoNum type="alphaUcParenR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Into Page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AutoNum type="alphaUcParenR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None of these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</a:pPr>
            <a:endParaRPr lang="en-US" sz="500" dirty="0">
              <a:solidFill>
                <a:schemeClr val="accent2"/>
              </a:solidFill>
            </a:endParaRPr>
          </a:p>
        </p:txBody>
      </p:sp>
      <p:sp>
        <p:nvSpPr>
          <p:cNvPr id="747528" name="Text Box 8"/>
          <p:cNvSpPr txBox="1">
            <a:spLocks noChangeArrowheads="1"/>
          </p:cNvSpPr>
          <p:nvPr/>
        </p:nvSpPr>
        <p:spPr bwMode="auto">
          <a:xfrm>
            <a:off x="3505200" y="3733800"/>
            <a:ext cx="11668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 dirty="0">
                <a:cs typeface="Arial" charset="0"/>
              </a:rPr>
              <a:t>Point P</a:t>
            </a:r>
          </a:p>
        </p:txBody>
      </p:sp>
      <p:sp>
        <p:nvSpPr>
          <p:cNvPr id="747529" name="Line 9"/>
          <p:cNvSpPr>
            <a:spLocks noChangeShapeType="1"/>
          </p:cNvSpPr>
          <p:nvPr/>
        </p:nvSpPr>
        <p:spPr bwMode="auto">
          <a:xfrm flipH="1">
            <a:off x="4495800" y="3414712"/>
            <a:ext cx="1249363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530" name="Text Box 10"/>
          <p:cNvSpPr txBox="1">
            <a:spLocks noChangeArrowheads="1"/>
          </p:cNvSpPr>
          <p:nvPr/>
        </p:nvSpPr>
        <p:spPr bwMode="auto">
          <a:xfrm>
            <a:off x="5029200" y="3276600"/>
            <a:ext cx="285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>
                <a:cs typeface="Arial" charset="0"/>
              </a:rPr>
              <a:t>r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743575" y="2949575"/>
            <a:ext cx="417513" cy="457200"/>
            <a:chOff x="3288" y="1211"/>
            <a:chExt cx="263" cy="288"/>
          </a:xfrm>
        </p:grpSpPr>
        <p:sp>
          <p:nvSpPr>
            <p:cNvPr id="747532" name="Text Box 12"/>
            <p:cNvSpPr txBox="1">
              <a:spLocks noChangeArrowheads="1"/>
            </p:cNvSpPr>
            <p:nvPr/>
          </p:nvSpPr>
          <p:spPr bwMode="auto">
            <a:xfrm>
              <a:off x="3315" y="1211"/>
              <a:ext cx="1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400"/>
                <a:t>+</a:t>
              </a:r>
              <a:endParaRPr lang="en-US"/>
            </a:p>
          </p:txBody>
        </p:sp>
        <p:sp>
          <p:nvSpPr>
            <p:cNvPr id="747531" name="Oval 11"/>
            <p:cNvSpPr>
              <a:spLocks noChangeArrowheads="1"/>
            </p:cNvSpPr>
            <p:nvPr/>
          </p:nvSpPr>
          <p:spPr bwMode="auto">
            <a:xfrm>
              <a:off x="3288" y="1227"/>
              <a:ext cx="263" cy="263"/>
            </a:xfrm>
            <a:prstGeom prst="ellipse">
              <a:avLst/>
            </a:prstGeom>
            <a:noFill/>
            <a:ln w="4762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35" name="Text Box 15"/>
          <p:cNvSpPr txBox="1">
            <a:spLocks noChangeArrowheads="1"/>
          </p:cNvSpPr>
          <p:nvPr/>
        </p:nvSpPr>
        <p:spPr bwMode="auto">
          <a:xfrm>
            <a:off x="5867400" y="2438400"/>
            <a:ext cx="6479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0" dirty="0" smtClean="0">
                <a:cs typeface="Arial" charset="0"/>
              </a:rPr>
              <a:t>=0</a:t>
            </a:r>
            <a:endParaRPr lang="en-US" sz="2400" b="0" dirty="0"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8600" y="5791200"/>
            <a:ext cx="2743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4520</TotalTime>
  <Words>566</Words>
  <Application>Microsoft Office PowerPoint</Application>
  <PresentationFormat>On-screen Show (4:3)</PresentationFormat>
  <Paragraphs>193</Paragraphs>
  <Slides>20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Microsoft Equation 3.0</vt:lpstr>
      <vt:lpstr>Electromagnets</vt:lpstr>
      <vt:lpstr>Electromagnets</vt:lpstr>
      <vt:lpstr>What do we know so far?</vt:lpstr>
      <vt:lpstr>Applications</vt:lpstr>
      <vt:lpstr>Applications</vt:lpstr>
      <vt:lpstr>Applications</vt:lpstr>
      <vt:lpstr>Direction of Magnetic field from moving charge/current</vt:lpstr>
      <vt:lpstr>CT 32.9</vt:lpstr>
      <vt:lpstr>CT 32.9</vt:lpstr>
      <vt:lpstr>CT 32.10</vt:lpstr>
      <vt:lpstr>Which compass shows the correct direction of the magnetic field at point A?</vt:lpstr>
      <vt:lpstr>Magnetic field produced by a current</vt:lpstr>
      <vt:lpstr>CT 32.14</vt:lpstr>
      <vt:lpstr>Applications</vt:lpstr>
      <vt:lpstr>CT 32.14</vt:lpstr>
      <vt:lpstr>CT 32.14b</vt:lpstr>
      <vt:lpstr>Slide 17</vt:lpstr>
      <vt:lpstr>CT 32.14c</vt:lpstr>
      <vt:lpstr>CT 32.9</vt:lpstr>
      <vt:lpstr>Slide 20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Magnetism</dc:title>
  <dc:creator>Wendy</dc:creator>
  <cp:lastModifiedBy>Wendy</cp:lastModifiedBy>
  <cp:revision>80</cp:revision>
  <dcterms:created xsi:type="dcterms:W3CDTF">2010-09-15T03:13:39Z</dcterms:created>
  <dcterms:modified xsi:type="dcterms:W3CDTF">2012-04-13T03:56:52Z</dcterms:modified>
</cp:coreProperties>
</file>