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74" r:id="rId4"/>
    <p:sldId id="275" r:id="rId5"/>
    <p:sldId id="276" r:id="rId6"/>
    <p:sldId id="277" r:id="rId7"/>
    <p:sldId id="265" r:id="rId8"/>
    <p:sldId id="267" r:id="rId9"/>
    <p:sldId id="269" r:id="rId10"/>
    <p:sldId id="270" r:id="rId11"/>
    <p:sldId id="271" r:id="rId12"/>
    <p:sldId id="261" r:id="rId13"/>
    <p:sldId id="259" r:id="rId14"/>
    <p:sldId id="260" r:id="rId15"/>
    <p:sldId id="262" r:id="rId16"/>
    <p:sldId id="263" r:id="rId17"/>
    <p:sldId id="264" r:id="rId18"/>
    <p:sldId id="268"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776918-E8FB-472D-8B66-27434DC65EF4}" type="datetimeFigureOut">
              <a:rPr lang="en-US" smtClean="0"/>
              <a:pPr/>
              <a:t>4/27/2012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855E0F-19A3-4F0F-BFEB-BFE68374133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D32FE-34EA-4A2C-830F-4C500E781A59}" type="datetimeFigureOut">
              <a:rPr lang="en-US" smtClean="0"/>
              <a:pPr/>
              <a:t>4/27/2012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5207EF-7371-47A9-9ED7-E6B4EFF86F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207EF-7371-47A9-9ED7-E6B4EFF86F2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AAFC79-A882-4C78-8E32-E29AA479FCA3}" type="datetimeFigureOut">
              <a:rPr lang="en-US" smtClean="0"/>
              <a:pPr/>
              <a:t>4/27/2012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D41E525-360B-4966-99E9-6EBA9498A2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41E525-360B-4966-99E9-6EBA9498A2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41E525-360B-4966-99E9-6EBA9498A2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41E525-360B-4966-99E9-6EBA9498A25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41E525-360B-4966-99E9-6EBA9498A25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D41E525-360B-4966-99E9-6EBA9498A25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D41E525-360B-4966-99E9-6EBA9498A2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D41E525-360B-4966-99E9-6EBA9498A25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AAFC79-A882-4C78-8E32-E29AA479FCA3}" type="datetimeFigureOut">
              <a:rPr lang="en-US" smtClean="0"/>
              <a:pPr/>
              <a:t>4/27/2012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D41E525-360B-4966-99E9-6EBA9498A2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AAFC79-A882-4C78-8E32-E29AA479FCA3}" type="datetimeFigureOut">
              <a:rPr lang="en-US" smtClean="0"/>
              <a:pPr/>
              <a:t>4/27/2012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D41E525-360B-4966-99E9-6EBA9498A2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AAFC79-A882-4C78-8E32-E29AA479FCA3}" type="datetimeFigureOut">
              <a:rPr lang="en-US" smtClean="0"/>
              <a:pPr/>
              <a:t>4/27/2012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D41E525-360B-4966-99E9-6EBA9498A25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AAFC79-A882-4C78-8E32-E29AA479FCA3}" type="datetimeFigureOut">
              <a:rPr lang="en-US" smtClean="0"/>
              <a:pPr/>
              <a:t>4/27/2012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41E525-360B-4966-99E9-6EBA9498A2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9E1GoWhSlho"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webmd.com/a-to-z-guides/magnetic-resonance-imaging-mri"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hyperlink" Target="http://web2.uwindsor.ca/courses/physics/high_schools/2006/Medical_Imaging/mriphysics1.html" TargetMode="External"/><Relationship Id="rId4" Type="http://schemas.openxmlformats.org/officeDocument/2006/relationships/hyperlink" Target="http://en.wikibooks.org/wiki/Basic_Physics_of_Nuclear_Medicine/MRI_&amp;_Nuclear_Medicin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phet.colorado.edu/en/simulation/mri"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Magnetic Resonance Imaging (MRI)</a:t>
            </a:r>
            <a:endParaRPr lang="en-US" dirty="0"/>
          </a:p>
        </p:txBody>
      </p:sp>
      <p:sp>
        <p:nvSpPr>
          <p:cNvPr id="3" name="Subtitle 2"/>
          <p:cNvSpPr>
            <a:spLocks noGrp="1"/>
          </p:cNvSpPr>
          <p:nvPr>
            <p:ph type="subTitle" idx="1"/>
          </p:nvPr>
        </p:nvSpPr>
        <p:spPr>
          <a:xfrm>
            <a:off x="152400" y="3611606"/>
            <a:ext cx="8305800" cy="1493793"/>
          </a:xfrm>
        </p:spPr>
        <p:txBody>
          <a:bodyPr>
            <a:normAutofit/>
          </a:bodyPr>
          <a:lstStyle/>
          <a:p>
            <a:r>
              <a:rPr lang="en-US" dirty="0" smtClean="0"/>
              <a:t>Ashley Summerton, Ariel Rivera, Mallory Vanhout, Josh Martinez, Cody </a:t>
            </a:r>
            <a:r>
              <a:rPr lang="en-US" dirty="0" err="1" smtClean="0"/>
              <a:t>VanDoren</a:t>
            </a:r>
            <a:r>
              <a:rPr lang="en-US" dirty="0" smtClean="0"/>
              <a:t>, Mark Anderson, Casey Coy and Erin Wilkinson</a:t>
            </a:r>
            <a:endParaRPr lang="en-US" dirty="0"/>
          </a:p>
        </p:txBody>
      </p:sp>
      <p:pic>
        <p:nvPicPr>
          <p:cNvPr id="4" name="Picture 3" descr="mripic.jpg"/>
          <p:cNvPicPr>
            <a:picLocks noChangeAspect="1"/>
          </p:cNvPicPr>
          <p:nvPr/>
        </p:nvPicPr>
        <p:blipFill>
          <a:blip r:embed="rId3" cstate="print"/>
          <a:stretch>
            <a:fillRect/>
          </a:stretch>
        </p:blipFill>
        <p:spPr>
          <a:xfrm>
            <a:off x="3981450" y="1524000"/>
            <a:ext cx="1181100" cy="381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077200" cy="1754326"/>
          </a:xfrm>
          <a:prstGeom prst="rect">
            <a:avLst/>
          </a:prstGeom>
        </p:spPr>
        <p:txBody>
          <a:bodyPr wrap="square">
            <a:spAutoFit/>
          </a:bodyPr>
          <a:lstStyle/>
          <a:p>
            <a:r>
              <a:rPr lang="en-US" dirty="0" smtClean="0"/>
              <a:t>The RF signal has a frequency equal to the unique resonant frequency of the nuclei which will excite the protons and causes a pulse as seen in the image below. After the pulse stops, the nuclei will return to equilibrium. During this realignment, the nuclei lose energy and RF signal, which is then picked up by the machine and translated by a computer and put together as an image. </a:t>
            </a:r>
            <a:endParaRPr lang="en-US" dirty="0"/>
          </a:p>
        </p:txBody>
      </p:sp>
      <p:pic>
        <p:nvPicPr>
          <p:cNvPr id="6146" name="Picture 2" descr="http://www.cs.sfu.ca/~stella/papers/blairthesis/main/_4056_figure97.gif"/>
          <p:cNvPicPr>
            <a:picLocks noChangeAspect="1" noChangeArrowheads="1"/>
          </p:cNvPicPr>
          <p:nvPr/>
        </p:nvPicPr>
        <p:blipFill>
          <a:blip r:embed="rId3" cstate="print"/>
          <a:srcRect/>
          <a:stretch>
            <a:fillRect/>
          </a:stretch>
        </p:blipFill>
        <p:spPr bwMode="auto">
          <a:xfrm>
            <a:off x="1600200" y="2438400"/>
            <a:ext cx="6810375" cy="34004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001000" cy="4524315"/>
          </a:xfrm>
          <a:prstGeom prst="rect">
            <a:avLst/>
          </a:prstGeom>
        </p:spPr>
        <p:txBody>
          <a:bodyPr wrap="square">
            <a:spAutoFit/>
          </a:bodyPr>
          <a:lstStyle/>
          <a:p>
            <a:pPr algn="ctr"/>
            <a:r>
              <a:rPr lang="en-US" sz="3600" b="1" dirty="0" smtClean="0"/>
              <a:t>Once Absorbed RF Energy is Emitted</a:t>
            </a:r>
            <a:r>
              <a:rPr lang="en-US" sz="3600" dirty="0" smtClean="0"/>
              <a:t> </a:t>
            </a:r>
          </a:p>
          <a:p>
            <a:endParaRPr lang="en-US" dirty="0" smtClean="0"/>
          </a:p>
          <a:p>
            <a:r>
              <a:rPr lang="en-US" dirty="0" smtClean="0"/>
              <a:t>Nuclei that have absorbed the radio frequency energy will not remain in their excited state for a long time</a:t>
            </a:r>
          </a:p>
          <a:p>
            <a:endParaRPr lang="en-US" dirty="0" smtClean="0"/>
          </a:p>
          <a:p>
            <a:r>
              <a:rPr lang="en-US" dirty="0" smtClean="0"/>
              <a:t>They return to their initial state, emitting a radio frequency signal to their surroundings. </a:t>
            </a:r>
          </a:p>
          <a:p>
            <a:endParaRPr lang="en-US" dirty="0" smtClean="0"/>
          </a:p>
          <a:p>
            <a:r>
              <a:rPr lang="en-US" dirty="0" smtClean="0"/>
              <a:t>These signals are picked up by detectors that are placed all around the body. </a:t>
            </a:r>
          </a:p>
          <a:p>
            <a:endParaRPr lang="en-US" dirty="0" smtClean="0"/>
          </a:p>
          <a:p>
            <a:r>
              <a:rPr lang="en-US" dirty="0" smtClean="0"/>
              <a:t>The signals are then compiled using Computed Tomography techniques into an image.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MRI correlates with Physics </a:t>
            </a:r>
            <a:endParaRPr lang="en-US" dirty="0"/>
          </a:p>
        </p:txBody>
      </p:sp>
      <p:sp>
        <p:nvSpPr>
          <p:cNvPr id="3" name="Text Placeholder 2"/>
          <p:cNvSpPr>
            <a:spLocks noGrp="1"/>
          </p:cNvSpPr>
          <p:nvPr>
            <p:ph type="body" idx="2"/>
          </p:nvPr>
        </p:nvSpPr>
        <p:spPr/>
        <p:txBody>
          <a:bodyPr/>
          <a:lstStyle/>
          <a:p>
            <a:r>
              <a:rPr lang="en-US" dirty="0" smtClean="0"/>
              <a:t>Source: YouTube</a:t>
            </a:r>
            <a:endParaRPr lang="en-US" dirty="0"/>
          </a:p>
        </p:txBody>
      </p:sp>
      <p:sp>
        <p:nvSpPr>
          <p:cNvPr id="6" name="Content Placeholder 5"/>
          <p:cNvSpPr>
            <a:spLocks noGrp="1"/>
          </p:cNvSpPr>
          <p:nvPr>
            <p:ph sz="half" idx="1"/>
          </p:nvPr>
        </p:nvSpPr>
        <p:spPr>
          <a:prstGeom prst="rect">
            <a:avLst/>
          </a:prstGeom>
        </p:spPr>
        <p:txBody>
          <a:bodyPr wrap="square">
            <a:spAutoFit/>
          </a:bodyPr>
          <a:lstStyle/>
          <a:p>
            <a:pPr algn="r"/>
            <a:r>
              <a:rPr lang="en-US" dirty="0" smtClean="0">
                <a:hlinkClick r:id="rId3"/>
              </a:rPr>
              <a:t>http://www.youtube.com/watch?v=9E1GoWhSlho</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76400" y="5410200"/>
            <a:ext cx="7467600" cy="1033598"/>
          </a:xfrm>
        </p:spPr>
        <p:txBody>
          <a:bodyPr>
            <a:normAutofit lnSpcReduction="10000"/>
          </a:bodyPr>
          <a:lstStyle/>
          <a:p>
            <a:pPr algn="l"/>
            <a:r>
              <a:rPr lang="en-US" sz="1800" dirty="0" smtClean="0"/>
              <a:t>During an MRI procedure you will lie on your back on a table that is part of the MRI scanner. Your head, chest, and arms may be held with straps to help you stay still. The table will then slide into the round opening of the magnet.</a:t>
            </a:r>
          </a:p>
          <a:p>
            <a:endParaRPr lang="en-US" dirty="0"/>
          </a:p>
        </p:txBody>
      </p:sp>
      <p:sp>
        <p:nvSpPr>
          <p:cNvPr id="4" name="Title 3"/>
          <p:cNvSpPr>
            <a:spLocks noGrp="1"/>
          </p:cNvSpPr>
          <p:nvPr>
            <p:ph type="title"/>
          </p:nvPr>
        </p:nvSpPr>
        <p:spPr>
          <a:xfrm>
            <a:off x="228600" y="4876800"/>
            <a:ext cx="8075432" cy="562672"/>
          </a:xfrm>
        </p:spPr>
        <p:txBody>
          <a:bodyPr/>
          <a:lstStyle/>
          <a:p>
            <a:r>
              <a:rPr lang="en-US" dirty="0" smtClean="0"/>
              <a:t>MRI Machine</a:t>
            </a:r>
            <a:endParaRPr lang="en-US" dirty="0"/>
          </a:p>
        </p:txBody>
      </p:sp>
      <p:pic>
        <p:nvPicPr>
          <p:cNvPr id="5" name="Picture 2"/>
          <p:cNvPicPr>
            <a:picLocks noGrp="1" noChangeAspect="1" noChangeArrowheads="1"/>
          </p:cNvPicPr>
          <p:nvPr>
            <p:ph type="pic" idx="1"/>
          </p:nvPr>
        </p:nvPicPr>
        <p:blipFill>
          <a:blip r:embed="rId3" cstate="print"/>
          <a:srcRect t="16410" b="16410"/>
          <a:stretch>
            <a:fillRect/>
          </a:stretch>
        </p:blipFill>
        <p:spPr bwMode="auto">
          <a:xfrm>
            <a:off x="228600" y="228600"/>
            <a:ext cx="8686800" cy="46106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219200" y="5181600"/>
            <a:ext cx="7162800" cy="1676400"/>
          </a:xfrm>
        </p:spPr>
        <p:txBody>
          <a:bodyPr>
            <a:normAutofit/>
          </a:bodyPr>
          <a:lstStyle/>
          <a:p>
            <a:r>
              <a:rPr lang="en-US" sz="1800" dirty="0" smtClean="0"/>
              <a:t>Often used for children and people who are claustrophobic. Not always available. Inside the scanner you will hear a fan and feel air moving. You may also hear tapping or snapping noises as the MRI scans are done. It is very important to stay completely still while the scan is being done.   </a:t>
            </a:r>
            <a:endParaRPr lang="en-US" sz="1800" dirty="0"/>
          </a:p>
        </p:txBody>
      </p:sp>
      <p:sp>
        <p:nvSpPr>
          <p:cNvPr id="4" name="Title 3"/>
          <p:cNvSpPr>
            <a:spLocks noGrp="1"/>
          </p:cNvSpPr>
          <p:nvPr>
            <p:ph type="title"/>
          </p:nvPr>
        </p:nvSpPr>
        <p:spPr>
          <a:xfrm>
            <a:off x="228600" y="4648200"/>
            <a:ext cx="8075432" cy="562672"/>
          </a:xfrm>
        </p:spPr>
        <p:txBody>
          <a:bodyPr/>
          <a:lstStyle/>
          <a:p>
            <a:r>
              <a:rPr lang="en-US" dirty="0" smtClean="0"/>
              <a:t>Open MRI Machine</a:t>
            </a:r>
            <a:endParaRPr lang="en-US" dirty="0"/>
          </a:p>
        </p:txBody>
      </p:sp>
      <p:pic>
        <p:nvPicPr>
          <p:cNvPr id="2050" name="Picture 2"/>
          <p:cNvPicPr>
            <a:picLocks noGrp="1" noChangeAspect="1" noChangeArrowheads="1"/>
          </p:cNvPicPr>
          <p:nvPr>
            <p:ph type="pic" idx="1"/>
          </p:nvPr>
        </p:nvPicPr>
        <p:blipFill>
          <a:blip r:embed="rId3" cstate="print"/>
          <a:srcRect t="11274" b="11274"/>
          <a:stretch>
            <a:fillRect/>
          </a:stretch>
        </p:blipFill>
        <p:spPr bwMode="auto">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It is used to find problems such as tumors, bleeding, injury, blood vessel diseases, or infection. </a:t>
            </a:r>
          </a:p>
          <a:p>
            <a:pPr>
              <a:buNone/>
            </a:pPr>
            <a:endParaRPr lang="en-US" dirty="0" smtClean="0"/>
          </a:p>
          <a:p>
            <a:r>
              <a:rPr lang="en-US" dirty="0" smtClean="0"/>
              <a:t>MRI’s also may be done to provide more information about a problem seen on an X-ray, ultrasound scan, or CT scan. </a:t>
            </a:r>
          </a:p>
          <a:p>
            <a:endParaRPr lang="en-US" dirty="0" smtClean="0"/>
          </a:p>
          <a:p>
            <a:r>
              <a:rPr lang="en-US" dirty="0" smtClean="0"/>
              <a:t>Contrast material may be used during MRI to show abnormal tissue more clearly, because the contrast agents alter the relaxation times of atoms within body tissues where they are present after oral or intravenous administration.</a:t>
            </a:r>
            <a:endParaRPr lang="en-US" dirty="0"/>
          </a:p>
        </p:txBody>
      </p:sp>
      <p:sp>
        <p:nvSpPr>
          <p:cNvPr id="3" name="Title 2"/>
          <p:cNvSpPr>
            <a:spLocks noGrp="1"/>
          </p:cNvSpPr>
          <p:nvPr>
            <p:ph type="title"/>
          </p:nvPr>
        </p:nvSpPr>
        <p:spPr/>
        <p:txBody>
          <a:bodyPr/>
          <a:lstStyle/>
          <a:p>
            <a:pPr algn="ctr"/>
            <a:r>
              <a:rPr lang="en-US" dirty="0" smtClean="0"/>
              <a:t>Why are MRI’s done?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609600"/>
            <a:ext cx="4038600" cy="4919472"/>
          </a:xfrm>
        </p:spPr>
        <p:txBody>
          <a:bodyPr>
            <a:normAutofit fontScale="92500"/>
          </a:bodyPr>
          <a:lstStyle/>
          <a:p>
            <a:r>
              <a:rPr lang="en-US" dirty="0" smtClean="0"/>
              <a:t>Head: </a:t>
            </a:r>
          </a:p>
          <a:p>
            <a:pPr>
              <a:buNone/>
            </a:pPr>
            <a:endParaRPr lang="en-US" dirty="0" smtClean="0"/>
          </a:p>
          <a:p>
            <a:pPr>
              <a:buFont typeface="Arial" charset="0"/>
              <a:buChar char="•"/>
            </a:pPr>
            <a:r>
              <a:rPr lang="en-US" dirty="0" smtClean="0"/>
              <a:t>tumors</a:t>
            </a:r>
          </a:p>
          <a:p>
            <a:pPr>
              <a:buFont typeface="Arial" charset="0"/>
              <a:buChar char="•"/>
            </a:pPr>
            <a:r>
              <a:rPr lang="en-US" dirty="0" smtClean="0"/>
              <a:t>aneurysm </a:t>
            </a:r>
          </a:p>
          <a:p>
            <a:pPr>
              <a:buFont typeface="Arial" charset="0"/>
              <a:buChar char="•"/>
            </a:pPr>
            <a:r>
              <a:rPr lang="en-US" dirty="0" smtClean="0"/>
              <a:t>bleeding in the brain</a:t>
            </a:r>
          </a:p>
          <a:p>
            <a:pPr>
              <a:buFont typeface="Arial" charset="0"/>
              <a:buChar char="•"/>
            </a:pPr>
            <a:r>
              <a:rPr lang="en-US" dirty="0" smtClean="0"/>
              <a:t>nerve injury </a:t>
            </a:r>
          </a:p>
          <a:p>
            <a:pPr>
              <a:buFont typeface="Arial" charset="0"/>
              <a:buChar char="•"/>
            </a:pPr>
            <a:r>
              <a:rPr lang="en-US" dirty="0" smtClean="0"/>
              <a:t>damage caused by a stroke</a:t>
            </a:r>
          </a:p>
          <a:p>
            <a:pPr>
              <a:buFont typeface="Arial" charset="0"/>
              <a:buChar char="•"/>
            </a:pPr>
            <a:r>
              <a:rPr lang="en-US" dirty="0" smtClean="0"/>
              <a:t>optic nerves </a:t>
            </a:r>
          </a:p>
          <a:p>
            <a:pPr>
              <a:buFont typeface="Arial" charset="0"/>
              <a:buChar char="•"/>
            </a:pPr>
            <a:r>
              <a:rPr lang="en-US" dirty="0" smtClean="0"/>
              <a:t>Ears </a:t>
            </a:r>
          </a:p>
          <a:p>
            <a:pPr>
              <a:buFont typeface="Arial" charset="0"/>
              <a:buChar char="•"/>
            </a:pPr>
            <a:r>
              <a:rPr lang="en-US" dirty="0" smtClean="0"/>
              <a:t>Auditory nerves</a:t>
            </a:r>
            <a:endParaRPr lang="en-US" dirty="0"/>
          </a:p>
        </p:txBody>
      </p:sp>
      <p:sp>
        <p:nvSpPr>
          <p:cNvPr id="3" name="Content Placeholder 2"/>
          <p:cNvSpPr>
            <a:spLocks noGrp="1"/>
          </p:cNvSpPr>
          <p:nvPr>
            <p:ph sz="half" idx="2"/>
          </p:nvPr>
        </p:nvSpPr>
        <p:spPr>
          <a:xfrm>
            <a:off x="4648200" y="609600"/>
            <a:ext cx="4038600" cy="4843272"/>
          </a:xfrm>
        </p:spPr>
        <p:txBody>
          <a:bodyPr>
            <a:normAutofit fontScale="92500"/>
          </a:bodyPr>
          <a:lstStyle/>
          <a:p>
            <a:r>
              <a:rPr lang="en-US" b="1" dirty="0" smtClean="0"/>
              <a:t>Chest: </a:t>
            </a:r>
          </a:p>
          <a:p>
            <a:pPr>
              <a:buNone/>
            </a:pPr>
            <a:endParaRPr lang="en-US" dirty="0" smtClean="0"/>
          </a:p>
          <a:p>
            <a:pPr>
              <a:buFont typeface="Arial" charset="0"/>
              <a:buChar char="•"/>
            </a:pPr>
            <a:r>
              <a:rPr lang="en-US" dirty="0" smtClean="0"/>
              <a:t>Heart</a:t>
            </a:r>
          </a:p>
          <a:p>
            <a:pPr>
              <a:buFont typeface="Arial" charset="0"/>
              <a:buChar char="•"/>
            </a:pPr>
            <a:r>
              <a:rPr lang="en-US" dirty="0" smtClean="0"/>
              <a:t>Valves</a:t>
            </a:r>
          </a:p>
          <a:p>
            <a:pPr>
              <a:buFont typeface="Arial" charset="0"/>
              <a:buChar char="•"/>
            </a:pPr>
            <a:r>
              <a:rPr lang="en-US" dirty="0" smtClean="0"/>
              <a:t>coronary blood vessels</a:t>
            </a:r>
          </a:p>
          <a:p>
            <a:pPr>
              <a:buFont typeface="Arial" charset="0"/>
              <a:buChar char="•"/>
            </a:pPr>
            <a:r>
              <a:rPr lang="en-US" dirty="0" smtClean="0"/>
              <a:t>heart or lungs are damaged </a:t>
            </a:r>
          </a:p>
          <a:p>
            <a:pPr>
              <a:buFont typeface="Arial" charset="0"/>
              <a:buChar char="•"/>
            </a:pPr>
            <a:r>
              <a:rPr lang="en-US" dirty="0" smtClean="0"/>
              <a:t>breast or lung cancer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81000" y="228600"/>
            <a:ext cx="4114800" cy="6324600"/>
          </a:xfrm>
        </p:spPr>
        <p:txBody>
          <a:bodyPr>
            <a:normAutofit fontScale="70000" lnSpcReduction="20000"/>
          </a:bodyPr>
          <a:lstStyle/>
          <a:p>
            <a:r>
              <a:rPr lang="en-US" b="1" dirty="0" smtClean="0"/>
              <a:t>Abdomen and pelvis: </a:t>
            </a:r>
          </a:p>
          <a:p>
            <a:endParaRPr lang="en-US" b="1" dirty="0" smtClean="0"/>
          </a:p>
          <a:p>
            <a:pPr>
              <a:buFont typeface="Arial" charset="0"/>
              <a:buChar char="•"/>
            </a:pPr>
            <a:r>
              <a:rPr lang="en-US" sz="3400" dirty="0" smtClean="0"/>
              <a:t>Liver</a:t>
            </a:r>
          </a:p>
          <a:p>
            <a:pPr>
              <a:buFont typeface="Arial" charset="0"/>
              <a:buChar char="•"/>
            </a:pPr>
            <a:r>
              <a:rPr lang="en-US" sz="3400" dirty="0" smtClean="0"/>
              <a:t>Gallbladder</a:t>
            </a:r>
          </a:p>
          <a:p>
            <a:pPr>
              <a:buFont typeface="Arial" charset="0"/>
              <a:buChar char="•"/>
            </a:pPr>
            <a:r>
              <a:rPr lang="en-US" sz="3400" dirty="0" smtClean="0"/>
              <a:t>Pancreas</a:t>
            </a:r>
          </a:p>
          <a:p>
            <a:pPr>
              <a:buFont typeface="Arial" charset="0"/>
              <a:buChar char="•"/>
            </a:pPr>
            <a:r>
              <a:rPr lang="en-US" sz="3400" dirty="0" smtClean="0"/>
              <a:t>Kidneys</a:t>
            </a:r>
          </a:p>
          <a:p>
            <a:pPr>
              <a:buFont typeface="Arial" charset="0"/>
              <a:buChar char="•"/>
            </a:pPr>
            <a:r>
              <a:rPr lang="en-US" sz="3400" dirty="0" smtClean="0"/>
              <a:t>Bladder</a:t>
            </a:r>
          </a:p>
          <a:p>
            <a:pPr>
              <a:buFont typeface="Arial" charset="0"/>
              <a:buChar char="•"/>
            </a:pPr>
            <a:endParaRPr lang="en-US" sz="3400" dirty="0" smtClean="0"/>
          </a:p>
          <a:p>
            <a:pPr>
              <a:buFont typeface="Arial" charset="0"/>
              <a:buChar char="•"/>
            </a:pPr>
            <a:r>
              <a:rPr lang="en-US" sz="3400" dirty="0" smtClean="0"/>
              <a:t> find tumors</a:t>
            </a:r>
          </a:p>
          <a:p>
            <a:pPr>
              <a:buFont typeface="Arial" charset="0"/>
              <a:buChar char="•"/>
            </a:pPr>
            <a:r>
              <a:rPr lang="en-US" sz="3400" dirty="0" smtClean="0"/>
              <a:t>Bleeding </a:t>
            </a:r>
          </a:p>
          <a:p>
            <a:pPr>
              <a:buFont typeface="Arial" charset="0"/>
              <a:buChar char="•"/>
            </a:pPr>
            <a:r>
              <a:rPr lang="en-US" sz="3400" dirty="0" smtClean="0"/>
              <a:t>Infection </a:t>
            </a:r>
          </a:p>
          <a:p>
            <a:pPr>
              <a:buFont typeface="Arial" charset="0"/>
              <a:buChar char="•"/>
            </a:pPr>
            <a:r>
              <a:rPr lang="en-US" sz="3400" dirty="0" smtClean="0"/>
              <a:t>blockage </a:t>
            </a:r>
          </a:p>
          <a:p>
            <a:pPr>
              <a:buFont typeface="Arial" charset="0"/>
              <a:buChar char="•"/>
            </a:pPr>
            <a:endParaRPr lang="en-US" sz="3400" dirty="0" smtClean="0"/>
          </a:p>
          <a:p>
            <a:pPr>
              <a:buFont typeface="Arial" charset="0"/>
              <a:buChar char="•"/>
            </a:pPr>
            <a:r>
              <a:rPr lang="en-US" sz="3400" dirty="0" smtClean="0"/>
              <a:t>In women, it can look at the uterus and ovaries. </a:t>
            </a:r>
          </a:p>
          <a:p>
            <a:pPr>
              <a:buFont typeface="Arial" charset="0"/>
              <a:buChar char="•"/>
            </a:pPr>
            <a:endParaRPr lang="en-US" sz="3400" dirty="0" smtClean="0"/>
          </a:p>
          <a:p>
            <a:pPr>
              <a:buFont typeface="Arial" charset="0"/>
              <a:buChar char="•"/>
            </a:pPr>
            <a:r>
              <a:rPr lang="en-US" sz="3400" dirty="0" smtClean="0"/>
              <a:t>In men, it looks at the prostate. </a:t>
            </a:r>
            <a:endParaRPr lang="en-US" sz="3400" dirty="0"/>
          </a:p>
        </p:txBody>
      </p:sp>
      <p:sp>
        <p:nvSpPr>
          <p:cNvPr id="5" name="Rectangle 4"/>
          <p:cNvSpPr/>
          <p:nvPr/>
        </p:nvSpPr>
        <p:spPr>
          <a:xfrm>
            <a:off x="4572000" y="381000"/>
            <a:ext cx="4572000" cy="1477328"/>
          </a:xfrm>
          <a:prstGeom prst="rect">
            <a:avLst/>
          </a:prstGeom>
        </p:spPr>
        <p:txBody>
          <a:bodyPr wrap="square">
            <a:spAutoFit/>
          </a:bodyPr>
          <a:lstStyle/>
          <a:p>
            <a:r>
              <a:rPr lang="en-US" b="1" dirty="0" smtClean="0"/>
              <a:t>Spine: </a:t>
            </a:r>
          </a:p>
          <a:p>
            <a:pPr>
              <a:buNone/>
            </a:pPr>
            <a:r>
              <a:rPr lang="en-US" b="1" dirty="0"/>
              <a:t>*</a:t>
            </a:r>
            <a:r>
              <a:rPr lang="en-US" b="1" dirty="0" smtClean="0"/>
              <a:t>MRI can check the discs and nerves of the spine for conditions such as spinal stenosis, disc bulges, and spinal tumors.</a:t>
            </a:r>
            <a:endParaRPr lang="en-US" b="1" dirty="0"/>
          </a:p>
        </p:txBody>
      </p:sp>
      <p:sp>
        <p:nvSpPr>
          <p:cNvPr id="6" name="Rectangle 5"/>
          <p:cNvSpPr/>
          <p:nvPr/>
        </p:nvSpPr>
        <p:spPr>
          <a:xfrm>
            <a:off x="4572000" y="2971800"/>
            <a:ext cx="4572000" cy="2862322"/>
          </a:xfrm>
          <a:prstGeom prst="rect">
            <a:avLst/>
          </a:prstGeom>
        </p:spPr>
        <p:txBody>
          <a:bodyPr wrap="square">
            <a:spAutoFit/>
          </a:bodyPr>
          <a:lstStyle/>
          <a:p>
            <a:r>
              <a:rPr lang="en-US" sz="2000" b="1" dirty="0" smtClean="0"/>
              <a:t>Bones and joints: </a:t>
            </a:r>
          </a:p>
          <a:p>
            <a:endParaRPr lang="en-US" sz="2000" b="1" dirty="0" smtClean="0"/>
          </a:p>
          <a:p>
            <a:pPr>
              <a:buFont typeface="Arial" charset="0"/>
              <a:buChar char="•"/>
            </a:pPr>
            <a:r>
              <a:rPr lang="en-US" sz="2000" dirty="0" smtClean="0"/>
              <a:t>Arthritis</a:t>
            </a:r>
          </a:p>
          <a:p>
            <a:pPr>
              <a:buFont typeface="Arial" charset="0"/>
              <a:buChar char="•"/>
            </a:pPr>
            <a:r>
              <a:rPr lang="en-US" sz="2000" dirty="0" smtClean="0"/>
              <a:t>problems with the temporomandibular joint</a:t>
            </a:r>
          </a:p>
          <a:p>
            <a:pPr>
              <a:buFont typeface="Arial" charset="0"/>
              <a:buChar char="•"/>
            </a:pPr>
            <a:r>
              <a:rPr lang="en-US" sz="2000" dirty="0" smtClean="0"/>
              <a:t>bone marrow problems</a:t>
            </a:r>
          </a:p>
          <a:p>
            <a:pPr>
              <a:buFont typeface="Arial" charset="0"/>
              <a:buChar char="•"/>
            </a:pPr>
            <a:r>
              <a:rPr lang="en-US" sz="2000" dirty="0" smtClean="0"/>
              <a:t>bone tumors</a:t>
            </a:r>
          </a:p>
          <a:p>
            <a:pPr>
              <a:buFont typeface="Arial" charset="0"/>
              <a:buChar char="•"/>
            </a:pPr>
            <a:r>
              <a:rPr lang="en-US" sz="2000" dirty="0" smtClean="0"/>
              <a:t>cartilage problems</a:t>
            </a:r>
          </a:p>
          <a:p>
            <a:pPr>
              <a:buFont typeface="Arial" charset="0"/>
              <a:buChar char="•"/>
            </a:pPr>
            <a:r>
              <a:rPr lang="en-US" sz="2000" dirty="0" smtClean="0"/>
              <a:t>torn ligaments or tendons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ripic.jpg"/>
          <p:cNvPicPr>
            <a:picLocks noChangeAspect="1"/>
          </p:cNvPicPr>
          <p:nvPr/>
        </p:nvPicPr>
        <p:blipFill>
          <a:blip r:embed="rId3" cstate="print"/>
          <a:stretch>
            <a:fillRect/>
          </a:stretch>
        </p:blipFill>
        <p:spPr>
          <a:xfrm>
            <a:off x="3505200" y="228600"/>
            <a:ext cx="1962150" cy="632951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algn="ctr"/>
            <a:r>
              <a:rPr lang="en-US" dirty="0" smtClean="0"/>
              <a:t>Sources</a:t>
            </a:r>
            <a:endParaRPr lang="en-US" dirty="0"/>
          </a:p>
        </p:txBody>
      </p:sp>
      <p:sp>
        <p:nvSpPr>
          <p:cNvPr id="3" name="Rectangle 2"/>
          <p:cNvSpPr/>
          <p:nvPr/>
        </p:nvSpPr>
        <p:spPr>
          <a:xfrm>
            <a:off x="0" y="1524000"/>
            <a:ext cx="8915400" cy="369332"/>
          </a:xfrm>
          <a:prstGeom prst="rect">
            <a:avLst/>
          </a:prstGeom>
        </p:spPr>
        <p:txBody>
          <a:bodyPr wrap="square">
            <a:spAutoFit/>
          </a:bodyPr>
          <a:lstStyle/>
          <a:p>
            <a:r>
              <a:rPr lang="en-US" dirty="0" smtClean="0">
                <a:hlinkClick r:id="rId3"/>
              </a:rPr>
              <a:t>http://www.webmd.com/a-to-z-guides/magnetic-resonance-imaging-mri</a:t>
            </a:r>
            <a:r>
              <a:rPr lang="en-US" dirty="0" smtClean="0"/>
              <a:t> </a:t>
            </a:r>
            <a:endParaRPr lang="en-US" dirty="0"/>
          </a:p>
        </p:txBody>
      </p:sp>
      <p:sp>
        <p:nvSpPr>
          <p:cNvPr id="4" name="Rectangle 3"/>
          <p:cNvSpPr/>
          <p:nvPr/>
        </p:nvSpPr>
        <p:spPr>
          <a:xfrm>
            <a:off x="0" y="2209800"/>
            <a:ext cx="9296400" cy="646331"/>
          </a:xfrm>
          <a:prstGeom prst="rect">
            <a:avLst/>
          </a:prstGeom>
        </p:spPr>
        <p:txBody>
          <a:bodyPr wrap="square">
            <a:spAutoFit/>
          </a:bodyPr>
          <a:lstStyle/>
          <a:p>
            <a:r>
              <a:rPr lang="en-US" dirty="0" smtClean="0">
                <a:solidFill>
                  <a:schemeClr val="bg1"/>
                </a:solidFill>
                <a:hlinkClick r:id="rId4"/>
              </a:rPr>
              <a:t>http://en.wikibooks.org/wiki/Basic_Physics_of_Nuclear_Medicine/MRI_%26_Nuclear_Medicine</a:t>
            </a:r>
            <a:r>
              <a:rPr lang="en-US" dirty="0" smtClean="0">
                <a:solidFill>
                  <a:schemeClr val="bg1"/>
                </a:solidFill>
              </a:rPr>
              <a:t> </a:t>
            </a:r>
            <a:endParaRPr lang="en-US" dirty="0">
              <a:solidFill>
                <a:schemeClr val="bg1"/>
              </a:solidFill>
            </a:endParaRPr>
          </a:p>
        </p:txBody>
      </p:sp>
      <p:sp>
        <p:nvSpPr>
          <p:cNvPr id="5" name="Rectangle 4"/>
          <p:cNvSpPr/>
          <p:nvPr/>
        </p:nvSpPr>
        <p:spPr>
          <a:xfrm>
            <a:off x="0" y="2967335"/>
            <a:ext cx="9144000" cy="646331"/>
          </a:xfrm>
          <a:prstGeom prst="rect">
            <a:avLst/>
          </a:prstGeom>
        </p:spPr>
        <p:txBody>
          <a:bodyPr wrap="square">
            <a:spAutoFit/>
          </a:bodyPr>
          <a:lstStyle/>
          <a:p>
            <a:r>
              <a:rPr lang="en-US" dirty="0" smtClean="0">
                <a:hlinkClick r:id="rId5"/>
              </a:rPr>
              <a:t>http://web2.uwindsor.ca/courses/physics/high_schools/2006/Medical_Imaging/mriphysics1.html</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5257800"/>
          </a:xfrm>
        </p:spPr>
        <p:txBody>
          <a:bodyPr>
            <a:normAutofit fontScale="92500" lnSpcReduction="20000"/>
          </a:bodyPr>
          <a:lstStyle/>
          <a:p>
            <a:r>
              <a:rPr lang="en-US" dirty="0" smtClean="0"/>
              <a:t>Uses a magnetic field and pulses of radio wave energy to make pictures of organs and structures inside the body. </a:t>
            </a:r>
          </a:p>
          <a:p>
            <a:endParaRPr lang="en-US" dirty="0" smtClean="0"/>
          </a:p>
          <a:p>
            <a:r>
              <a:rPr lang="en-US" dirty="0" smtClean="0"/>
              <a:t>MRI’s often show different angles and parts of the body that things like CAT Scans, and X-rays don’t. </a:t>
            </a:r>
          </a:p>
          <a:p>
            <a:endParaRPr lang="en-US" dirty="0" smtClean="0"/>
          </a:p>
          <a:p>
            <a:r>
              <a:rPr lang="en-US" dirty="0" smtClean="0"/>
              <a:t>The area of the body being studied is placed inside a special machine that contains a strong magnet. </a:t>
            </a:r>
          </a:p>
          <a:p>
            <a:endParaRPr lang="en-US" dirty="0" smtClean="0"/>
          </a:p>
          <a:p>
            <a:r>
              <a:rPr lang="en-US" dirty="0" smtClean="0"/>
              <a:t>Pictures from an MRI scan are digital images that can be saved and stored on a computer for more study.</a:t>
            </a:r>
            <a:endParaRPr lang="en-US" dirty="0"/>
          </a:p>
        </p:txBody>
      </p:sp>
      <p:sp>
        <p:nvSpPr>
          <p:cNvPr id="3" name="Title 2"/>
          <p:cNvSpPr>
            <a:spLocks noGrp="1"/>
          </p:cNvSpPr>
          <p:nvPr>
            <p:ph type="title"/>
          </p:nvPr>
        </p:nvSpPr>
        <p:spPr>
          <a:xfrm>
            <a:off x="304800" y="457200"/>
            <a:ext cx="8229600" cy="258762"/>
          </a:xfrm>
        </p:spPr>
        <p:txBody>
          <a:bodyPr>
            <a:normAutofit fontScale="90000"/>
          </a:bodyPr>
          <a:lstStyle/>
          <a:p>
            <a:pPr algn="ctr"/>
            <a:r>
              <a:rPr lang="en-US" dirty="0" smtClean="0"/>
              <a:t>About MRI’s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5943600"/>
          </a:xfrm>
        </p:spPr>
        <p:txBody>
          <a:bodyPr>
            <a:normAutofit/>
          </a:bodyPr>
          <a:lstStyle/>
          <a:p>
            <a:pPr>
              <a:buFont typeface="Arial" charset="0"/>
              <a:buChar char="•"/>
            </a:pPr>
            <a:r>
              <a:rPr lang="en-US" dirty="0" smtClean="0"/>
              <a:t>The body is largely composed of water molecules which each contain two hydrogen nuclei or protons</a:t>
            </a:r>
          </a:p>
          <a:p>
            <a:pPr>
              <a:buFont typeface="Arial" charset="0"/>
              <a:buChar char="•"/>
            </a:pPr>
            <a:endParaRPr lang="en-US" dirty="0" smtClean="0"/>
          </a:p>
          <a:p>
            <a:pPr>
              <a:buFont typeface="Arial" charset="0"/>
              <a:buChar char="•"/>
            </a:pPr>
            <a:r>
              <a:rPr lang="en-US" dirty="0" smtClean="0"/>
              <a:t>Magnetic moments of these protons align with the direction of the field when the person enters the chamber. </a:t>
            </a:r>
          </a:p>
          <a:p>
            <a:pPr>
              <a:buNone/>
            </a:pPr>
            <a:endParaRPr lang="en-US" dirty="0" smtClean="0"/>
          </a:p>
          <a:p>
            <a:pPr>
              <a:buFont typeface="Arial" charset="0"/>
              <a:buChar char="•"/>
            </a:pPr>
            <a:r>
              <a:rPr lang="en-US" dirty="0" smtClean="0"/>
              <a:t>A radio frequency electromagnetic field is then briefly turned on, causing the protons to alter their magnetization alignment relative to the field </a:t>
            </a:r>
          </a:p>
          <a:p>
            <a:endParaRPr lang="en-US" dirty="0" smtClean="0"/>
          </a:p>
          <a:p>
            <a:endParaRPr lang="en-US" dirty="0" smtClean="0"/>
          </a:p>
          <a:p>
            <a:endParaRPr lang="en-US" dirty="0"/>
          </a:p>
        </p:txBody>
      </p:sp>
      <p:sp>
        <p:nvSpPr>
          <p:cNvPr id="3" name="Title 2"/>
          <p:cNvSpPr>
            <a:spLocks noGrp="1"/>
          </p:cNvSpPr>
          <p:nvPr>
            <p:ph type="title"/>
          </p:nvPr>
        </p:nvSpPr>
        <p:spPr>
          <a:xfrm>
            <a:off x="609600" y="228600"/>
            <a:ext cx="8229600" cy="715962"/>
          </a:xfrm>
        </p:spPr>
        <p:txBody>
          <a:bodyPr>
            <a:normAutofit fontScale="90000"/>
          </a:bodyPr>
          <a:lstStyle/>
          <a:p>
            <a:r>
              <a:rPr lang="en-US" dirty="0" smtClean="0"/>
              <a:t>Background Biology Information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839200" cy="4832092"/>
          </a:xfrm>
          <a:prstGeom prst="rect">
            <a:avLst/>
          </a:prstGeom>
        </p:spPr>
        <p:txBody>
          <a:bodyPr wrap="square">
            <a:spAutoFit/>
          </a:bodyPr>
          <a:lstStyle/>
          <a:p>
            <a:endParaRPr lang="en-US" sz="2800" dirty="0" smtClean="0"/>
          </a:p>
          <a:p>
            <a:endParaRPr lang="en-US" sz="2800" dirty="0" smtClean="0"/>
          </a:p>
          <a:p>
            <a:pPr>
              <a:buFont typeface="Arial" charset="0"/>
              <a:buChar char="•"/>
            </a:pPr>
            <a:r>
              <a:rPr lang="en-US" sz="2800" dirty="0" smtClean="0"/>
              <a:t>When this field is turned off the protons return to the original magnetization alignment </a:t>
            </a:r>
          </a:p>
          <a:p>
            <a:endParaRPr lang="en-US" sz="2800" dirty="0" smtClean="0"/>
          </a:p>
          <a:p>
            <a:pPr>
              <a:buFont typeface="Arial" charset="0"/>
              <a:buChar char="•"/>
            </a:pPr>
            <a:r>
              <a:rPr lang="en-US" sz="2800" dirty="0" smtClean="0"/>
              <a:t>These magnetization alignment changes create a signal which can be detected by the scanner</a:t>
            </a:r>
          </a:p>
          <a:p>
            <a:endParaRPr lang="en-US" sz="2800" dirty="0" smtClean="0"/>
          </a:p>
          <a:p>
            <a:pPr>
              <a:buFont typeface="Arial" charset="0"/>
              <a:buChar char="•"/>
            </a:pPr>
            <a:r>
              <a:rPr lang="en-US" sz="2800" dirty="0" smtClean="0"/>
              <a:t>The frequency at which the protons resonate depends on the strength of the magnetic field</a:t>
            </a:r>
          </a:p>
          <a:p>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391400" cy="4401205"/>
          </a:xfrm>
          <a:prstGeom prst="rect">
            <a:avLst/>
          </a:prstGeom>
        </p:spPr>
        <p:txBody>
          <a:bodyPr wrap="square">
            <a:spAutoFit/>
          </a:bodyPr>
          <a:lstStyle/>
          <a:p>
            <a:pPr>
              <a:buFont typeface="Arial" charset="0"/>
              <a:buChar char="•"/>
            </a:pPr>
            <a:r>
              <a:rPr lang="en-US" sz="2800" dirty="0" smtClean="0"/>
              <a:t>The position of protons in the body can be determined by applying additional magnetic fields during the scan which allows an image of the body to be built up </a:t>
            </a:r>
          </a:p>
          <a:p>
            <a:endParaRPr lang="en-US" sz="2800" dirty="0" smtClean="0"/>
          </a:p>
          <a:p>
            <a:pPr>
              <a:buFont typeface="Arial" charset="0"/>
              <a:buChar char="•"/>
            </a:pPr>
            <a:r>
              <a:rPr lang="en-US" sz="2800" dirty="0" smtClean="0"/>
              <a:t>These are created by turning gradient coils on and off which creates the knocking sounds heard during an MRI scan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1219200"/>
            <a:ext cx="5791200" cy="1938992"/>
          </a:xfrm>
          <a:prstGeom prst="rect">
            <a:avLst/>
          </a:prstGeom>
        </p:spPr>
        <p:txBody>
          <a:bodyPr wrap="square">
            <a:spAutoFit/>
          </a:bodyPr>
          <a:lstStyle/>
          <a:p>
            <a:pPr algn="ctr"/>
            <a:r>
              <a:rPr lang="en-US" sz="6000" dirty="0" smtClean="0"/>
              <a:t>How Does an MRI Work? </a:t>
            </a:r>
            <a:endParaRPr lang="en-US"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143000"/>
          </a:xfrm>
        </p:spPr>
        <p:txBody>
          <a:bodyPr/>
          <a:lstStyle/>
          <a:p>
            <a:pPr algn="ctr"/>
            <a:r>
              <a:rPr lang="en-US" dirty="0" smtClean="0"/>
              <a:t>The physics behind MRI </a:t>
            </a:r>
            <a:endParaRPr lang="en-US" dirty="0"/>
          </a:p>
        </p:txBody>
      </p:sp>
      <p:pic>
        <p:nvPicPr>
          <p:cNvPr id="3074" name="Picture 2"/>
          <p:cNvPicPr>
            <a:picLocks noGrp="1" noChangeAspect="1" noChangeArrowheads="1"/>
          </p:cNvPicPr>
          <p:nvPr>
            <p:ph idx="4294967295"/>
          </p:nvPr>
        </p:nvPicPr>
        <p:blipFill>
          <a:blip r:embed="rId3" cstate="print"/>
          <a:srcRect/>
          <a:stretch>
            <a:fillRect/>
          </a:stretch>
        </p:blipFill>
        <p:spPr bwMode="auto">
          <a:xfrm>
            <a:off x="228600" y="1371600"/>
            <a:ext cx="2667000" cy="4343400"/>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6143625" y="838200"/>
            <a:ext cx="3000375" cy="3581400"/>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2895600" y="4381500"/>
            <a:ext cx="5029200" cy="2476500"/>
          </a:xfrm>
          <a:prstGeom prst="rect">
            <a:avLst/>
          </a:prstGeom>
          <a:noFill/>
          <a:ln w="9525">
            <a:noFill/>
            <a:miter lim="800000"/>
            <a:headEnd/>
            <a:tailEnd/>
          </a:ln>
        </p:spPr>
      </p:pic>
      <p:sp>
        <p:nvSpPr>
          <p:cNvPr id="7" name="TextBox 6"/>
          <p:cNvSpPr txBox="1"/>
          <p:nvPr/>
        </p:nvSpPr>
        <p:spPr>
          <a:xfrm>
            <a:off x="3048000" y="2209800"/>
            <a:ext cx="2819400" cy="646331"/>
          </a:xfrm>
          <a:prstGeom prst="rect">
            <a:avLst/>
          </a:prstGeom>
          <a:noFill/>
        </p:spPr>
        <p:txBody>
          <a:bodyPr wrap="square" rtlCol="0">
            <a:spAutoFit/>
          </a:bodyPr>
          <a:lstStyle/>
          <a:p>
            <a:r>
              <a:rPr lang="en-US" dirty="0" smtClean="0"/>
              <a:t>http://</a:t>
            </a:r>
            <a:r>
              <a:rPr lang="en-US" dirty="0" smtClean="0">
                <a:hlinkClick r:id="rId6"/>
              </a:rPr>
              <a:t>phet.colorado.edu/en/simulation/mri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5334000" cy="5262979"/>
          </a:xfrm>
          <a:prstGeom prst="rect">
            <a:avLst/>
          </a:prstGeom>
        </p:spPr>
        <p:txBody>
          <a:bodyPr wrap="square">
            <a:spAutoFit/>
          </a:bodyPr>
          <a:lstStyle/>
          <a:p>
            <a:r>
              <a:rPr lang="en-US" sz="2400" dirty="0" smtClean="0"/>
              <a:t>Besides having an electrical charge, protons also spin on its axis. </a:t>
            </a:r>
          </a:p>
          <a:p>
            <a:endParaRPr lang="en-US" sz="2400" dirty="0"/>
          </a:p>
          <a:p>
            <a:r>
              <a:rPr lang="en-US" sz="2400" dirty="0" smtClean="0"/>
              <a:t>Since this spinning constitutes a moving electrical charge (i.e. rotating around a central axis), a magnetic field is generated, similar to that generated by a bar magnet. </a:t>
            </a:r>
          </a:p>
          <a:p>
            <a:endParaRPr lang="en-US" sz="2400" dirty="0"/>
          </a:p>
          <a:p>
            <a:r>
              <a:rPr lang="en-US" sz="2400" dirty="0" smtClean="0"/>
              <a:t>This spinning magnet aligns itself with any external magnetic field of the MRI machine, as shown.</a:t>
            </a:r>
            <a:endParaRPr lang="en-US" sz="2400" dirty="0"/>
          </a:p>
        </p:txBody>
      </p:sp>
      <p:pic>
        <p:nvPicPr>
          <p:cNvPr id="4098" name="Picture 2"/>
          <p:cNvPicPr>
            <a:picLocks noChangeAspect="1" noChangeArrowheads="1"/>
          </p:cNvPicPr>
          <p:nvPr/>
        </p:nvPicPr>
        <p:blipFill>
          <a:blip r:embed="rId3" cstate="print"/>
          <a:srcRect/>
          <a:stretch>
            <a:fillRect/>
          </a:stretch>
        </p:blipFill>
        <p:spPr bwMode="auto">
          <a:xfrm>
            <a:off x="5553075" y="0"/>
            <a:ext cx="3590925" cy="320040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6400800" y="3505200"/>
            <a:ext cx="27432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“Resonance” Frequency</a:t>
            </a:r>
            <a:endParaRPr lang="en-US" dirty="0"/>
          </a:p>
        </p:txBody>
      </p:sp>
      <p:sp>
        <p:nvSpPr>
          <p:cNvPr id="7" name="Content Placeholder 6"/>
          <p:cNvSpPr>
            <a:spLocks noGrp="1"/>
          </p:cNvSpPr>
          <p:nvPr>
            <p:ph idx="1"/>
          </p:nvPr>
        </p:nvSpPr>
        <p:spPr/>
        <p:txBody>
          <a:bodyPr/>
          <a:lstStyle/>
          <a:p>
            <a:r>
              <a:rPr lang="en-US" dirty="0" smtClean="0"/>
              <a:t>Radio wave has an exact amount of energy needed to flip the spin of the proton</a:t>
            </a:r>
          </a:p>
          <a:p>
            <a:pPr lvl="1"/>
            <a:r>
              <a:rPr lang="en-US" dirty="0" smtClean="0"/>
              <a:t>This energy is reflected by its frequency</a:t>
            </a:r>
          </a:p>
          <a:p>
            <a:endParaRPr lang="en-US" dirty="0" smtClean="0"/>
          </a:p>
          <a:p>
            <a:endParaRPr lang="en-US" dirty="0" smtClean="0"/>
          </a:p>
          <a:p>
            <a:r>
              <a:rPr lang="en-US" sz="4000" dirty="0" smtClean="0"/>
              <a:t>f=</a:t>
            </a:r>
            <a:r>
              <a:rPr lang="el-GR" sz="4000" dirty="0" smtClean="0"/>
              <a:t>Δ</a:t>
            </a:r>
            <a:r>
              <a:rPr lang="en-US" sz="4000" dirty="0" smtClean="0"/>
              <a:t> E/h</a:t>
            </a:r>
            <a:endParaRPr lang="en-US"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878</Words>
  <Application>Microsoft Office PowerPoint</Application>
  <PresentationFormat>On-screen Show (4:3)</PresentationFormat>
  <Paragraphs>130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Magnetic Resonance Imaging (MRI)</vt:lpstr>
      <vt:lpstr>About MRI’s </vt:lpstr>
      <vt:lpstr>Background Biology Information </vt:lpstr>
      <vt:lpstr>Slide 4</vt:lpstr>
      <vt:lpstr>Slide 5</vt:lpstr>
      <vt:lpstr>Slide 6</vt:lpstr>
      <vt:lpstr>The physics behind MRI </vt:lpstr>
      <vt:lpstr>Slide 8</vt:lpstr>
      <vt:lpstr>“Resonance” Frequency</vt:lpstr>
      <vt:lpstr>Slide 10</vt:lpstr>
      <vt:lpstr>Slide 11</vt:lpstr>
      <vt:lpstr>How MRI correlates with Physics </vt:lpstr>
      <vt:lpstr>MRI Machine</vt:lpstr>
      <vt:lpstr>Open MRI Machine</vt:lpstr>
      <vt:lpstr>Why are MRI’s done? </vt:lpstr>
      <vt:lpstr>Slide 16</vt:lpstr>
      <vt:lpstr>Slide 17</vt:lpstr>
      <vt:lpstr>Slide 18</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Resonance Imaging (MRI)</dc:title>
  <dc:creator>Ashley</dc:creator>
  <cp:lastModifiedBy>Mark</cp:lastModifiedBy>
  <cp:revision>40</cp:revision>
  <dcterms:created xsi:type="dcterms:W3CDTF">2012-04-18T05:26:19Z</dcterms:created>
  <dcterms:modified xsi:type="dcterms:W3CDTF">2012-04-27T19:13:47Z</dcterms:modified>
</cp:coreProperties>
</file>