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3" r:id="rId7"/>
    <p:sldId id="260" r:id="rId8"/>
    <p:sldId id="261" r:id="rId9"/>
    <p:sldId id="262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3BACE34-BDA1-4C58-9076-6E125FCA490D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25F04B-2CA5-4E46-9E40-BAE289D8F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CE34-BDA1-4C58-9076-6E125FCA490D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F04B-2CA5-4E46-9E40-BAE289D8F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3BACE34-BDA1-4C58-9076-6E125FCA490D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725F04B-2CA5-4E46-9E40-BAE289D8F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CE34-BDA1-4C58-9076-6E125FCA490D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25F04B-2CA5-4E46-9E40-BAE289D8F6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CE34-BDA1-4C58-9076-6E125FCA490D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725F04B-2CA5-4E46-9E40-BAE289D8F6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BACE34-BDA1-4C58-9076-6E125FCA490D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725F04B-2CA5-4E46-9E40-BAE289D8F6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BACE34-BDA1-4C58-9076-6E125FCA490D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725F04B-2CA5-4E46-9E40-BAE289D8F6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CE34-BDA1-4C58-9076-6E125FCA490D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25F04B-2CA5-4E46-9E40-BAE289D8F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CE34-BDA1-4C58-9076-6E125FCA490D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25F04B-2CA5-4E46-9E40-BAE289D8F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CE34-BDA1-4C58-9076-6E125FCA490D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25F04B-2CA5-4E46-9E40-BAE289D8F6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3BACE34-BDA1-4C58-9076-6E125FCA490D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725F04B-2CA5-4E46-9E40-BAE289D8F6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BACE34-BDA1-4C58-9076-6E125FCA490D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725F04B-2CA5-4E46-9E40-BAE289D8F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bbsbE2mQuA&amp;feature=related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//upload.wikimedia.org/wikipedia/commons/c/cf/EM_Spectrum_Properties_edit.sv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youtube.com/watch?v=6BzFmG4RSMI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6" descr="http://www.lbl.gov/images/MicroWorlds/EMSpec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338842" cy="457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 txBox="1">
            <a:spLocks noGrp="1"/>
          </p:cNvSpPr>
          <p:nvPr>
            <p:ph type="ctrTitle"/>
          </p:nvPr>
        </p:nvSpPr>
        <p:spPr>
          <a:xfrm>
            <a:off x="2362200" y="5097959"/>
            <a:ext cx="18599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X-rays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Absorption and Scattering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Bone</a:t>
            </a:r>
          </a:p>
          <a:p>
            <a:pPr lvl="1"/>
            <a:r>
              <a:rPr lang="en-US" dirty="0" smtClean="0"/>
              <a:t>Photoelectric effect</a:t>
            </a:r>
          </a:p>
          <a:p>
            <a:pPr lvl="1"/>
            <a:r>
              <a:rPr lang="en-US" dirty="0" smtClean="0"/>
              <a:t>Compton Scattering</a:t>
            </a:r>
          </a:p>
          <a:p>
            <a:r>
              <a:rPr lang="en-US" dirty="0" smtClean="0"/>
              <a:t>Tissue</a:t>
            </a:r>
          </a:p>
          <a:p>
            <a:pPr lvl="1"/>
            <a:r>
              <a:rPr lang="en-US" dirty="0" smtClean="0"/>
              <a:t>Compton scattering</a:t>
            </a:r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9" descr="preview002.pn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rcRect t="-11438" b="-1143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Applications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Produce an image of the underlying structure of the body such as the bone and other tissues. </a:t>
            </a:r>
          </a:p>
          <a:p>
            <a:r>
              <a:rPr lang="en-US" dirty="0" smtClean="0"/>
              <a:t>Dental Examinations</a:t>
            </a:r>
          </a:p>
          <a:p>
            <a:r>
              <a:rPr lang="en-US" dirty="0" smtClean="0"/>
              <a:t>Contrast Media Injection/Ingestion</a:t>
            </a:r>
          </a:p>
          <a:p>
            <a:pPr lvl="1"/>
            <a:r>
              <a:rPr lang="en-US" dirty="0" smtClean="0"/>
              <a:t>Iodine or Barium</a:t>
            </a:r>
          </a:p>
          <a:p>
            <a:pPr lvl="1"/>
            <a:r>
              <a:rPr lang="en-US" dirty="0" smtClean="0"/>
              <a:t>Absorb X-ray photons</a:t>
            </a:r>
          </a:p>
          <a:p>
            <a:pPr lvl="1"/>
            <a:r>
              <a:rPr lang="en-US" dirty="0" smtClean="0"/>
              <a:t>Produce an image—like bone</a:t>
            </a:r>
          </a:p>
          <a:p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76600"/>
            <a:ext cx="2895600" cy="2887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X-ray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http://www.youtube.com/watch?v=wbbsbE2mQuA&amp;feature=related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4267200" cy="4887433"/>
          </a:xfrm>
        </p:spPr>
        <p:txBody>
          <a:bodyPr>
            <a:normAutofit fontScale="40000" lnSpcReduction="20000"/>
          </a:bodyPr>
          <a:lstStyle/>
          <a:p>
            <a:pPr marL="342900" lvl="0" indent="-342900">
              <a:buClr>
                <a:srgbClr val="2DA2BF"/>
              </a:buClr>
              <a:buFont typeface="Wingdings" pitchFamily="2" charset="2"/>
              <a:buChar char="Ø"/>
            </a:pPr>
            <a:r>
              <a:rPr lang="en-US" sz="6000" dirty="0" err="1" smtClean="0">
                <a:solidFill>
                  <a:srgbClr val="000000"/>
                </a:solidFill>
                <a:cs typeface="Arial" pitchFamily="34" charset="0"/>
              </a:rPr>
              <a:t>Röntgen</a:t>
            </a:r>
            <a:r>
              <a:rPr lang="en-US" sz="6000" dirty="0" smtClean="0">
                <a:solidFill>
                  <a:srgbClr val="000000"/>
                </a:solidFill>
                <a:cs typeface="Arial" pitchFamily="34" charset="0"/>
              </a:rPr>
              <a:t> accidently discovered x-rays in 1896 </a:t>
            </a:r>
          </a:p>
          <a:p>
            <a:pPr marL="285750" lvl="0" indent="-285750">
              <a:buClr>
                <a:srgbClr val="2DA2BF"/>
              </a:buClr>
              <a:buFont typeface="Arial" pitchFamily="34" charset="0"/>
              <a:buChar char="•"/>
            </a:pPr>
            <a:endParaRPr lang="en-US" sz="60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342900" marR="64008" lvl="0" indent="-342900">
              <a:buClr>
                <a:srgbClr val="2DA2BF"/>
              </a:buClr>
              <a:buFont typeface="Wingdings" pitchFamily="2" charset="2"/>
              <a:buChar char="Ø"/>
            </a:pPr>
            <a:r>
              <a:rPr lang="en-US" sz="6000" dirty="0" smtClean="0">
                <a:solidFill>
                  <a:srgbClr val="000000"/>
                </a:solidFill>
                <a:cs typeface="Arial" pitchFamily="34" charset="0"/>
              </a:rPr>
              <a:t>Could pass through paper and wood but stopped by bone and metal </a:t>
            </a:r>
          </a:p>
          <a:p>
            <a:pPr marL="0" lvl="0" indent="0">
              <a:buClr>
                <a:srgbClr val="2DA2BF"/>
              </a:buClr>
              <a:buNone/>
            </a:pPr>
            <a:endParaRPr lang="en-US" sz="60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342900" lvl="0" indent="-342900">
              <a:buClr>
                <a:srgbClr val="2DA2BF"/>
              </a:buClr>
              <a:buFont typeface="Wingdings" pitchFamily="2" charset="2"/>
              <a:buChar char="Ø"/>
            </a:pPr>
            <a:r>
              <a:rPr lang="en-US" sz="6000" dirty="0" smtClean="0">
                <a:cs typeface="Arial" pitchFamily="34" charset="0"/>
              </a:rPr>
              <a:t>The first X – Ray was performed on his wife’s hand</a:t>
            </a:r>
            <a:endParaRPr lang="en-US" sz="60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342900" marR="64008" lvl="0" indent="-342900">
              <a:buClr>
                <a:srgbClr val="2DA2BF"/>
              </a:buClr>
              <a:buFont typeface="Wingdings" pitchFamily="2" charset="2"/>
              <a:buChar char="Ø"/>
            </a:pPr>
            <a:endParaRPr lang="en-US" sz="60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342900" lvl="0" indent="-342900">
              <a:buClr>
                <a:srgbClr val="2DA2BF"/>
              </a:buClr>
              <a:buFont typeface="Wingdings" pitchFamily="2" charset="2"/>
              <a:buChar char="Ø"/>
            </a:pPr>
            <a:r>
              <a:rPr lang="en-US" sz="6000" dirty="0" smtClean="0">
                <a:solidFill>
                  <a:srgbClr val="000000"/>
                </a:solidFill>
                <a:cs typeface="Arial" pitchFamily="34" charset="0"/>
              </a:rPr>
              <a:t>The first medical use was less than a month after his paper on the subject and the x-ray radiation is ionizing 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7962" y="1731963"/>
            <a:ext cx="3000375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X-ray Basics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Electromagnetic waves, that behave like a particle in a liquid.</a:t>
            </a:r>
          </a:p>
          <a:p>
            <a:r>
              <a:rPr lang="en-US" dirty="0" smtClean="0"/>
              <a:t>High frequency small wavelength (about 0.1 nm).</a:t>
            </a:r>
          </a:p>
          <a:p>
            <a:endParaRPr lang="en-US" dirty="0"/>
          </a:p>
        </p:txBody>
      </p:sp>
      <p:pic>
        <p:nvPicPr>
          <p:cNvPr id="5" name="Picture 2" descr="File:EM Spectrum Properties edit.svg">
            <a:hlinkClick r:id="rId2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23621"/>
            <a:ext cx="3886200" cy="23029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2819400" y="3505200"/>
            <a:ext cx="914400" cy="2514600"/>
          </a:xfrm>
          <a:prstGeom prst="straightConnector1">
            <a:avLst/>
          </a:prstGeom>
          <a:ln w="7302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00200" y="5791200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X-ray on Electromagnetic Scale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of X-rays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3886200" cy="5791200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5100" dirty="0" smtClean="0">
                <a:solidFill>
                  <a:srgbClr val="000000"/>
                </a:solidFill>
                <a:cs typeface="Arial" pitchFamily="34" charset="0"/>
              </a:rPr>
              <a:t>Electrons produced by heating a cathode </a:t>
            </a:r>
          </a:p>
          <a:p>
            <a:pPr>
              <a:buFont typeface="Wingdings" pitchFamily="2" charset="2"/>
              <a:buChar char="q"/>
            </a:pPr>
            <a:r>
              <a:rPr lang="en-US" sz="5100" dirty="0" smtClean="0">
                <a:solidFill>
                  <a:srgbClr val="000000"/>
                </a:solidFill>
                <a:cs typeface="Arial" pitchFamily="34" charset="0"/>
              </a:rPr>
              <a:t>Electrons accelerated to high speed through a vacuum</a:t>
            </a:r>
          </a:p>
          <a:p>
            <a:pPr>
              <a:buFont typeface="Wingdings" pitchFamily="2" charset="2"/>
              <a:buChar char="q"/>
            </a:pPr>
            <a:r>
              <a:rPr lang="en-US" sz="5100" dirty="0" smtClean="0">
                <a:solidFill>
                  <a:srgbClr val="000000"/>
                </a:solidFill>
                <a:cs typeface="Arial" pitchFamily="34" charset="0"/>
              </a:rPr>
              <a:t>Electrons strike a metal target </a:t>
            </a:r>
          </a:p>
          <a:p>
            <a:pPr>
              <a:buFont typeface="Wingdings" pitchFamily="2" charset="2"/>
              <a:buChar char="q"/>
            </a:pPr>
            <a:r>
              <a:rPr lang="en-US" sz="5100" dirty="0" smtClean="0">
                <a:cs typeface="Arial" pitchFamily="34" charset="0"/>
              </a:rPr>
              <a:t>The kinetic energy of the electron drops and the lost energy transfers into the generation of an X-ray thus using conservation of energy</a:t>
            </a:r>
          </a:p>
          <a:p>
            <a:pPr>
              <a:buFont typeface="Wingdings" pitchFamily="2" charset="2"/>
              <a:buChar char="q"/>
            </a:pPr>
            <a:r>
              <a:rPr lang="en-US" sz="5100" dirty="0" smtClean="0">
                <a:cs typeface="Arial" pitchFamily="34" charset="0"/>
              </a:rPr>
              <a:t>X-Ray simulation</a:t>
            </a:r>
          </a:p>
          <a:p>
            <a:pPr lvl="1">
              <a:buFont typeface="Wingdings" pitchFamily="2" charset="2"/>
              <a:buChar char="q"/>
            </a:pPr>
            <a:r>
              <a:rPr lang="en-US" sz="5100" dirty="0" smtClean="0">
                <a:cs typeface="Arial" pitchFamily="34" charset="0"/>
                <a:hlinkClick r:id="rId2"/>
              </a:rPr>
              <a:t>http://www.youtube.com/watch?v=6BzFmG4RSMI</a:t>
            </a:r>
            <a:endParaRPr lang="en-US" sz="5100" dirty="0" smtClean="0"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endParaRPr lang="en-US" sz="3500" dirty="0" smtClean="0"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5" name="Content Placeholder 6" descr="X-ray_Tube.gif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rcRect t="-50767" b="-5076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Bragg’s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2dsinθ=</a:t>
            </a:r>
            <a:r>
              <a:rPr lang="en-US" sz="2400" i="1" dirty="0" err="1" smtClean="0"/>
              <a:t>m</a:t>
            </a:r>
            <a:r>
              <a:rPr lang="en-US" sz="2400" dirty="0" err="1" smtClean="0"/>
              <a:t>λ</a:t>
            </a:r>
            <a:r>
              <a:rPr lang="en-US" sz="2400" dirty="0" smtClean="0"/>
              <a:t> this is Bragg’s Law. It is used to figure out the planes in the crystal lattice. </a:t>
            </a:r>
          </a:p>
          <a:p>
            <a:r>
              <a:rPr lang="en-US" sz="2400" dirty="0" err="1" smtClean="0"/>
              <a:t>λ</a:t>
            </a:r>
            <a:r>
              <a:rPr lang="en-US" sz="2400" baseline="-25000" dirty="0" err="1" smtClean="0"/>
              <a:t>min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</a:t>
            </a:r>
            <a:r>
              <a:rPr lang="en-US" sz="2400" dirty="0" err="1" smtClean="0"/>
              <a:t>hc</a:t>
            </a:r>
            <a:r>
              <a:rPr lang="en-US" sz="2400" dirty="0" smtClean="0"/>
              <a:t>/</a:t>
            </a:r>
            <a:r>
              <a:rPr lang="en-US" sz="2400" dirty="0" err="1" smtClean="0"/>
              <a:t>e∆V</a:t>
            </a:r>
            <a:r>
              <a:rPr lang="en-US" sz="2400" dirty="0" smtClean="0"/>
              <a:t> this equation is used to find the minimum possible wavelength of an x ray.</a:t>
            </a:r>
          </a:p>
          <a:p>
            <a:endParaRPr lang="en-US" dirty="0"/>
          </a:p>
        </p:txBody>
      </p:sp>
      <p:pic>
        <p:nvPicPr>
          <p:cNvPr id="5" name="Picture 2" descr="https://encrypted-tbn1.google.com/images?q=tbn:ANd9GcQ286ooKoyuMSGYCxsnw0Dk8FFORXNxVdetgQmuyAOaGNNOtfLL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701994"/>
            <a:ext cx="3486150" cy="2108006"/>
          </a:xfrm>
          <a:prstGeom prst="rect">
            <a:avLst/>
          </a:prstGeom>
          <a:noFill/>
        </p:spPr>
      </p:pic>
      <p:pic>
        <p:nvPicPr>
          <p:cNvPr id="6" name="Picture 4" descr="https://encrypted-tbn3.google.com/images?q=tbn:ANd9GcRR3CMsvDdUcJTLd9EPbQsWd0no90-R91oxElk2dDHexTMN5Y-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886200"/>
            <a:ext cx="3431394" cy="25834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Radiographic Film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26552" cy="50292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>
                <a:cs typeface="Arial" pitchFamily="34" charset="0"/>
              </a:rPr>
              <a:t>The radiographic film is covered by a filter which reduces the amount of scattered x-rays which can cause a chemical reaction</a:t>
            </a:r>
          </a:p>
          <a:p>
            <a:endParaRPr lang="en-US" sz="3400" dirty="0" smtClean="0">
              <a:cs typeface="Arial" pitchFamily="34" charset="0"/>
            </a:endParaRPr>
          </a:p>
          <a:p>
            <a:r>
              <a:rPr lang="en-US" sz="3400" dirty="0" smtClean="0">
                <a:cs typeface="Arial" pitchFamily="34" charset="0"/>
              </a:rPr>
              <a:t>The film itself is a polyester sheet covered with a silver bromide   Ag</a:t>
            </a:r>
            <a:r>
              <a:rPr lang="en-US" sz="3400" baseline="30000" dirty="0" smtClean="0">
                <a:cs typeface="Arial" pitchFamily="34" charset="0"/>
              </a:rPr>
              <a:t>+</a:t>
            </a:r>
            <a:r>
              <a:rPr lang="en-US" sz="3400" dirty="0" smtClean="0">
                <a:cs typeface="Arial" pitchFamily="34" charset="0"/>
              </a:rPr>
              <a:t> Br</a:t>
            </a:r>
            <a:r>
              <a:rPr lang="en-US" sz="3400" baseline="30000" dirty="0" smtClean="0">
                <a:cs typeface="Arial" pitchFamily="34" charset="0"/>
              </a:rPr>
              <a:t>-</a:t>
            </a:r>
            <a:r>
              <a:rPr lang="en-US" sz="3400" dirty="0" smtClean="0">
                <a:cs typeface="Arial" pitchFamily="34" charset="0"/>
              </a:rPr>
              <a:t> emulsion</a:t>
            </a:r>
          </a:p>
          <a:p>
            <a:endParaRPr lang="en-US" sz="3400" dirty="0" smtClean="0">
              <a:cs typeface="Arial" pitchFamily="34" charset="0"/>
            </a:endParaRPr>
          </a:p>
          <a:p>
            <a:r>
              <a:rPr lang="en-US" sz="3400" dirty="0" smtClean="0">
                <a:cs typeface="Arial" pitchFamily="34" charset="0"/>
              </a:rPr>
              <a:t>When ionizing radiation interacts with the emulsion, free electrons may be captured by the silver ion, forming a stable silver atom. This atom comes out of the solution and attaches to the polyester film </a:t>
            </a:r>
          </a:p>
          <a:p>
            <a:endParaRPr lang="en-US" sz="3400" dirty="0" smtClean="0">
              <a:cs typeface="Arial" pitchFamily="34" charset="0"/>
            </a:endParaRPr>
          </a:p>
          <a:p>
            <a:r>
              <a:rPr lang="en-US" sz="3400" dirty="0" smtClean="0">
                <a:cs typeface="Arial" pitchFamily="34" charset="0"/>
              </a:rPr>
              <a:t> When the film is treated the areas exposed to ionizing radiation will appear darker on the film due to the silver atoms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Photoelectric Effect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" name="Content Placeholder 11" descr="photoelectricabsorption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rcRect t="-17145" b="-17145"/>
          <a:stretch>
            <a:fillRect/>
          </a:stretch>
        </p:blipFill>
        <p:spPr/>
      </p:pic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X–ray is absorbed in the body the electron jumps out of the atom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This is where the energy of the ejected electrons was proportional to the frequency of the illuminating light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Planck’s idea that electrons vibrate at quantized energy levels (E= 0,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hf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2hf, 3hf etc…)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Einstein: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E =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hf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Compton Scattering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Obeys laws of conservation of energy and momentum</a:t>
            </a:r>
          </a:p>
          <a:p>
            <a:r>
              <a:rPr lang="en-US" dirty="0" smtClean="0"/>
              <a:t>Change in wavelength results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Particle Behavior of X-rays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Compton Shift</a:t>
            </a:r>
            <a:endParaRPr lang="en-US" dirty="0"/>
          </a:p>
        </p:txBody>
      </p:sp>
      <p:pic>
        <p:nvPicPr>
          <p:cNvPr id="7" name="Content Placeholder 8" descr="compton.gif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rcRect t="-9849" b="-9849"/>
          <a:stretch>
            <a:fillRect/>
          </a:stretch>
        </p:blipFill>
        <p:spPr>
          <a:xfrm>
            <a:off x="5129212" y="2741239"/>
            <a:ext cx="3228975" cy="29757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Compton Shift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000" dirty="0" smtClean="0"/>
              <a:t>Compton Shift</a:t>
            </a:r>
          </a:p>
          <a:p>
            <a:pPr lvl="1"/>
            <a:r>
              <a:rPr lang="en-US" sz="2800" dirty="0" err="1" smtClean="0"/>
              <a:t>Δλ</a:t>
            </a:r>
            <a:r>
              <a:rPr lang="en-US" sz="2800" dirty="0" smtClean="0"/>
              <a:t>=λ-λ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=(h/</a:t>
            </a:r>
            <a:r>
              <a:rPr lang="en-US" sz="2800" dirty="0" err="1" smtClean="0"/>
              <a:t>m</a:t>
            </a:r>
            <a:r>
              <a:rPr lang="en-US" sz="2800" baseline="-25000" dirty="0" err="1" smtClean="0"/>
              <a:t>e</a:t>
            </a:r>
            <a:r>
              <a:rPr lang="en-US" sz="2800" dirty="0" err="1" smtClean="0"/>
              <a:t>c</a:t>
            </a:r>
            <a:r>
              <a:rPr lang="en-US" sz="2800" dirty="0" smtClean="0"/>
              <a:t>)(1-cosθ), where:</a:t>
            </a:r>
          </a:p>
          <a:p>
            <a:pPr lvl="2"/>
            <a:r>
              <a:rPr lang="en-US" sz="2600" dirty="0" smtClean="0"/>
              <a:t>m</a:t>
            </a:r>
            <a:r>
              <a:rPr lang="en-US" sz="2600" baseline="-25000" dirty="0" smtClean="0"/>
              <a:t>e</a:t>
            </a:r>
            <a:r>
              <a:rPr lang="en-US" sz="2600" dirty="0" smtClean="0"/>
              <a:t> is the mass of an electron</a:t>
            </a:r>
          </a:p>
          <a:p>
            <a:pPr lvl="2"/>
            <a:r>
              <a:rPr lang="en-US" sz="2600" dirty="0" smtClean="0"/>
              <a:t>θ is the angle between scattered and incident photon</a:t>
            </a:r>
          </a:p>
          <a:p>
            <a:pPr lvl="2"/>
            <a:r>
              <a:rPr lang="en-US" sz="2600" dirty="0" smtClean="0"/>
              <a:t>h/</a:t>
            </a:r>
            <a:r>
              <a:rPr lang="en-US" sz="2600" dirty="0" err="1" smtClean="0"/>
              <a:t>m</a:t>
            </a:r>
            <a:r>
              <a:rPr lang="en-US" sz="2600" baseline="-25000" dirty="0" err="1" smtClean="0"/>
              <a:t>e</a:t>
            </a:r>
            <a:r>
              <a:rPr lang="en-US" sz="2600" dirty="0" err="1" smtClean="0"/>
              <a:t>c</a:t>
            </a:r>
            <a:r>
              <a:rPr lang="en-US" sz="2600" dirty="0" smtClean="0"/>
              <a:t> is the Compton wavelength </a:t>
            </a:r>
          </a:p>
          <a:p>
            <a:pPr lvl="3"/>
            <a:r>
              <a:rPr lang="en-US" sz="2400" dirty="0" smtClean="0"/>
              <a:t>= 0.00243 nm</a:t>
            </a:r>
          </a:p>
          <a:p>
            <a:pPr lvl="1"/>
            <a:r>
              <a:rPr lang="en-US" sz="2800" dirty="0" smtClean="0"/>
              <a:t>Allows the change in wavelength to be calculated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</TotalTime>
  <Words>445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X-rays</vt:lpstr>
      <vt:lpstr>History</vt:lpstr>
      <vt:lpstr>X-ray Basics</vt:lpstr>
      <vt:lpstr>Production of X-rays</vt:lpstr>
      <vt:lpstr>Bragg’s Law</vt:lpstr>
      <vt:lpstr>Radiographic Film</vt:lpstr>
      <vt:lpstr>The Photoelectric Effect</vt:lpstr>
      <vt:lpstr>Compton Scattering</vt:lpstr>
      <vt:lpstr>Compton Shift</vt:lpstr>
      <vt:lpstr>Absorption and Scattering</vt:lpstr>
      <vt:lpstr>Medical Applications</vt:lpstr>
      <vt:lpstr>X-ray</vt:lpstr>
      <vt:lpstr>Questions?</vt:lpstr>
    </vt:vector>
  </TitlesOfParts>
  <Company>University of Northern Colorado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X-rays</dc:title>
  <dc:creator>physics.students</dc:creator>
  <cp:lastModifiedBy>physics.students</cp:lastModifiedBy>
  <cp:revision>6</cp:revision>
  <dcterms:created xsi:type="dcterms:W3CDTF">2012-04-24T20:31:09Z</dcterms:created>
  <dcterms:modified xsi:type="dcterms:W3CDTF">2012-04-24T21:25:01Z</dcterms:modified>
</cp:coreProperties>
</file>