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38"/>
  </p:notesMasterIdLst>
  <p:sldIdLst>
    <p:sldId id="287" r:id="rId2"/>
    <p:sldId id="288" r:id="rId3"/>
    <p:sldId id="289" r:id="rId4"/>
    <p:sldId id="290" r:id="rId5"/>
    <p:sldId id="299" r:id="rId6"/>
    <p:sldId id="301" r:id="rId7"/>
    <p:sldId id="302" r:id="rId8"/>
    <p:sldId id="308" r:id="rId9"/>
    <p:sldId id="309" r:id="rId10"/>
    <p:sldId id="310" r:id="rId11"/>
    <p:sldId id="311" r:id="rId12"/>
    <p:sldId id="312" r:id="rId13"/>
    <p:sldId id="313" r:id="rId14"/>
    <p:sldId id="260" r:id="rId15"/>
    <p:sldId id="263" r:id="rId16"/>
    <p:sldId id="264" r:id="rId17"/>
    <p:sldId id="298" r:id="rId18"/>
    <p:sldId id="265" r:id="rId19"/>
    <p:sldId id="266" r:id="rId20"/>
    <p:sldId id="293" r:id="rId21"/>
    <p:sldId id="294" r:id="rId22"/>
    <p:sldId id="295" r:id="rId23"/>
    <p:sldId id="296" r:id="rId24"/>
    <p:sldId id="297" r:id="rId25"/>
    <p:sldId id="276" r:id="rId26"/>
    <p:sldId id="314" r:id="rId27"/>
    <p:sldId id="277" r:id="rId28"/>
    <p:sldId id="278" r:id="rId29"/>
    <p:sldId id="279" r:id="rId30"/>
    <p:sldId id="282" r:id="rId31"/>
    <p:sldId id="283" r:id="rId32"/>
    <p:sldId id="284" r:id="rId33"/>
    <p:sldId id="285" r:id="rId34"/>
    <p:sldId id="286" r:id="rId35"/>
    <p:sldId id="261" r:id="rId36"/>
    <p:sldId id="31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701" autoAdjust="0"/>
  </p:normalViewPr>
  <p:slideViewPr>
    <p:cSldViewPr>
      <p:cViewPr varScale="1">
        <p:scale>
          <a:sx n="54" d="100"/>
          <a:sy n="54" d="100"/>
        </p:scale>
        <p:origin x="-67" y="-7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07BFE0-3253-4E90-872E-CDD936886C3C}" type="datetimeFigureOut">
              <a:rPr lang="en-US" smtClean="0"/>
              <a:pPr/>
              <a:t>4/27/2012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CD2A3-4B20-424C-8985-B5DDE7D6A21C}" type="slidenum">
              <a:rPr lang="en-US" smtClean="0"/>
              <a:pPr/>
              <a:t>‹#›</a:t>
            </a:fld>
            <a:endParaRPr lang="en-US"/>
          </a:p>
        </p:txBody>
      </p:sp>
    </p:spTree>
    <p:extLst>
      <p:ext uri="{BB962C8B-B14F-4D97-AF65-F5344CB8AC3E}">
        <p14:creationId xmlns:p14="http://schemas.microsoft.com/office/powerpoint/2010/main" xmlns="" val="103442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5C3E43-658E-4D33-99C9-23B2F050AE4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2B883B5-0F5F-43B7-8B2E-FD1DACC821D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883B5-0F5F-43B7-8B2E-FD1DACC821D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883B5-0F5F-43B7-8B2E-FD1DACC821D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883B5-0F5F-43B7-8B2E-FD1DACC821D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BCD2A3-4B20-424C-8985-B5DDE7D6A2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09803E9-07CC-469E-BE93-3FA88D3B058A}" type="datetimeFigureOut">
              <a:rPr lang="en-US" smtClean="0"/>
              <a:pPr/>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1DA8-4F6B-48CB-8946-BC280E6C8BA2}"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9803E9-07CC-469E-BE93-3FA88D3B058A}" type="datetimeFigureOut">
              <a:rPr lang="en-US" smtClean="0"/>
              <a:pPr/>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1DA8-4F6B-48CB-8946-BC280E6C8B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9803E9-07CC-469E-BE93-3FA88D3B058A}" type="datetimeFigureOut">
              <a:rPr lang="en-US" smtClean="0"/>
              <a:pPr/>
              <a:t>4/27/2012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2391DA8-4F6B-48CB-8946-BC280E6C8B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9803E9-07CC-469E-BE93-3FA88D3B058A}" type="datetimeFigureOut">
              <a:rPr lang="en-US" smtClean="0"/>
              <a:pPr/>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1DA8-4F6B-48CB-8946-BC280E6C8B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09803E9-07CC-469E-BE93-3FA88D3B058A}" type="datetimeFigureOut">
              <a:rPr lang="en-US" smtClean="0"/>
              <a:pPr/>
              <a:t>4/27/2012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91DA8-4F6B-48CB-8946-BC280E6C8BA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9803E9-07CC-469E-BE93-3FA88D3B058A}" type="datetimeFigureOut">
              <a:rPr lang="en-US" smtClean="0"/>
              <a:pPr/>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91DA8-4F6B-48CB-8946-BC280E6C8B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09803E9-07CC-469E-BE93-3FA88D3B058A}" type="datetimeFigureOut">
              <a:rPr lang="en-US" smtClean="0"/>
              <a:pPr/>
              <a:t>4/27/2012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91DA8-4F6B-48CB-8946-BC280E6C8B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9803E9-07CC-469E-BE93-3FA88D3B058A}" type="datetimeFigureOut">
              <a:rPr lang="en-US" smtClean="0"/>
              <a:pPr/>
              <a:t>4/27/2012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91DA8-4F6B-48CB-8946-BC280E6C8B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803E9-07CC-469E-BE93-3FA88D3B058A}" type="datetimeFigureOut">
              <a:rPr lang="en-US" smtClean="0"/>
              <a:pPr/>
              <a:t>4/27/2012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91DA8-4F6B-48CB-8946-BC280E6C8B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09803E9-07CC-469E-BE93-3FA88D3B058A}" type="datetimeFigureOut">
              <a:rPr lang="en-US" smtClean="0"/>
              <a:pPr/>
              <a:t>4/27/2012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91DA8-4F6B-48CB-8946-BC280E6C8BA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09803E9-07CC-469E-BE93-3FA88D3B058A}" type="datetimeFigureOut">
              <a:rPr lang="en-US" smtClean="0"/>
              <a:pPr/>
              <a:t>4/27/2012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2391DA8-4F6B-48CB-8946-BC280E6C8BA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09803E9-07CC-469E-BE93-3FA88D3B058A}" type="datetimeFigureOut">
              <a:rPr lang="en-US" smtClean="0"/>
              <a:pPr/>
              <a:t>4/27/2012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2391DA8-4F6B-48CB-8946-BC280E6C8B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Abdome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en.wikipedia.org/wiki/Rectum" TargetMode="External"/><Relationship Id="rId4" Type="http://schemas.openxmlformats.org/officeDocument/2006/relationships/hyperlink" Target="http://en.wikipedia.org/wiki/Vagin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Tissue_plasminogen_activato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en.wikipedia.org/wiki/Thrombolytic_dru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514600"/>
            <a:ext cx="6480048" cy="1295400"/>
          </a:xfrm>
        </p:spPr>
        <p:txBody>
          <a:bodyPr>
            <a:normAutofit/>
          </a:bodyPr>
          <a:lstStyle/>
          <a:p>
            <a:r>
              <a:rPr lang="en-US" dirty="0" smtClean="0">
                <a:solidFill>
                  <a:schemeClr val="accent1">
                    <a:lumMod val="40000"/>
                    <a:lumOff val="60000"/>
                  </a:schemeClr>
                </a:solidFill>
              </a:rPr>
              <a:t>Ultrasound Imaging</a:t>
            </a:r>
            <a:endParaRPr lang="en-US" dirty="0">
              <a:solidFill>
                <a:schemeClr val="accent1">
                  <a:lumMod val="40000"/>
                  <a:lumOff val="60000"/>
                </a:schemeClr>
              </a:solidFill>
            </a:endParaRPr>
          </a:p>
        </p:txBody>
      </p:sp>
      <p:pic>
        <p:nvPicPr>
          <p:cNvPr id="16386" name="Picture 2" descr="http://cdn.babble.com/being-pregnant/files/2011/07/ultrasound-14.jpg"/>
          <p:cNvPicPr>
            <a:picLocks noChangeAspect="1" noChangeArrowheads="1"/>
          </p:cNvPicPr>
          <p:nvPr/>
        </p:nvPicPr>
        <p:blipFill>
          <a:blip r:embed="rId3" cstate="print"/>
          <a:srcRect/>
          <a:stretch>
            <a:fillRect/>
          </a:stretch>
        </p:blipFill>
        <p:spPr bwMode="auto">
          <a:xfrm>
            <a:off x="533399" y="3581400"/>
            <a:ext cx="4412929" cy="3276600"/>
          </a:xfrm>
          <a:prstGeom prst="rect">
            <a:avLst/>
          </a:prstGeom>
          <a:noFill/>
        </p:spPr>
      </p:pic>
      <p:pic>
        <p:nvPicPr>
          <p:cNvPr id="16388" name="Picture 4" descr="http://www.interhomeopathy.org/assets/images/001721/Baby_in_ultrasound.jpg"/>
          <p:cNvPicPr>
            <a:picLocks noChangeAspect="1" noChangeArrowheads="1"/>
          </p:cNvPicPr>
          <p:nvPr/>
        </p:nvPicPr>
        <p:blipFill>
          <a:blip r:embed="rId4" cstate="print"/>
          <a:srcRect/>
          <a:stretch>
            <a:fillRect/>
          </a:stretch>
        </p:blipFill>
        <p:spPr bwMode="auto">
          <a:xfrm>
            <a:off x="5347923" y="0"/>
            <a:ext cx="3796078" cy="2514600"/>
          </a:xfrm>
          <a:prstGeom prst="rect">
            <a:avLst/>
          </a:prstGeom>
          <a:noFill/>
        </p:spPr>
      </p:pic>
    </p:spTree>
    <p:extLst>
      <p:ext uri="{BB962C8B-B14F-4D97-AF65-F5344CB8AC3E}">
        <p14:creationId xmlns:p14="http://schemas.microsoft.com/office/powerpoint/2010/main" xmlns="" val="11194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5486400" cy="4343400"/>
          </a:xfrm>
        </p:spPr>
        <p:txBody>
          <a:bodyPr>
            <a:normAutofit/>
          </a:bodyPr>
          <a:lstStyle/>
          <a:p>
            <a:r>
              <a:rPr lang="en-US" sz="2800" dirty="0" smtClean="0"/>
              <a:t>A special kind of ultrasound, images of flow</a:t>
            </a:r>
          </a:p>
          <a:p>
            <a:pPr marL="914400" indent="-450850">
              <a:buFont typeface="Arial" pitchFamily="34" charset="0"/>
              <a:buChar char="•"/>
            </a:pPr>
            <a:r>
              <a:rPr lang="en-US" sz="2400" dirty="0" smtClean="0"/>
              <a:t>Blood flowing</a:t>
            </a:r>
          </a:p>
          <a:p>
            <a:pPr marL="914400" indent="-450850">
              <a:buFont typeface="Arial" pitchFamily="34" charset="0"/>
              <a:buChar char="•"/>
            </a:pPr>
            <a:r>
              <a:rPr lang="en-US" sz="2400" dirty="0" smtClean="0"/>
              <a:t>Muscle contraction</a:t>
            </a:r>
          </a:p>
          <a:p>
            <a:pPr marL="914400" indent="-450850">
              <a:buNone/>
            </a:pPr>
            <a:endParaRPr lang="en-US" sz="2800" dirty="0" smtClean="0"/>
          </a:p>
          <a:p>
            <a:r>
              <a:rPr lang="en-US" sz="2800" dirty="0" smtClean="0"/>
              <a:t>Employs Doppler measurements to enhance standard ultrasound imaging</a:t>
            </a:r>
            <a:endParaRPr lang="en-US" sz="2800" dirty="0"/>
          </a:p>
        </p:txBody>
      </p:sp>
      <p:sp>
        <p:nvSpPr>
          <p:cNvPr id="4" name="Title 1"/>
          <p:cNvSpPr txBox="1">
            <a:spLocks/>
          </p:cNvSpPr>
          <p:nvPr/>
        </p:nvSpPr>
        <p:spPr>
          <a:xfrm>
            <a:off x="381000" y="-762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Doppler Ultrasound</a:t>
            </a: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pic>
        <p:nvPicPr>
          <p:cNvPr id="5" name="Content Placeholder 4"/>
          <p:cNvPicPr>
            <a:picLocks noChangeAspect="1"/>
          </p:cNvPicPr>
          <p:nvPr/>
        </p:nvPicPr>
        <p:blipFill>
          <a:blip r:embed="rId3" cstate="print"/>
          <a:srcRect l="24669" t="26698" r="57083" b="40861"/>
          <a:stretch>
            <a:fillRect/>
          </a:stretch>
        </p:blipFill>
        <p:spPr bwMode="auto">
          <a:xfrm>
            <a:off x="6096000" y="2946400"/>
            <a:ext cx="2895600" cy="3217333"/>
          </a:xfrm>
          <a:prstGeom prst="rect">
            <a:avLst/>
          </a:prstGeom>
          <a:noFill/>
          <a:ln w="9525">
            <a:noFill/>
            <a:miter lim="800000"/>
            <a:headEnd/>
            <a:tailEnd/>
          </a:ln>
        </p:spPr>
      </p:pic>
      <p:sp>
        <p:nvSpPr>
          <p:cNvPr id="6" name="TextBox 5"/>
          <p:cNvSpPr txBox="1"/>
          <p:nvPr/>
        </p:nvSpPr>
        <p:spPr>
          <a:xfrm>
            <a:off x="3657600" y="6248400"/>
            <a:ext cx="5334000" cy="307777"/>
          </a:xfrm>
          <a:prstGeom prst="rect">
            <a:avLst/>
          </a:prstGeom>
          <a:noFill/>
        </p:spPr>
        <p:txBody>
          <a:bodyPr wrap="square" rtlCol="0">
            <a:spAutoFit/>
          </a:bodyPr>
          <a:lstStyle/>
          <a:p>
            <a:pPr algn="r"/>
            <a:r>
              <a:rPr lang="en-US" sz="1400" i="1" dirty="0" smtClean="0"/>
              <a:t>“MVC Carotid Ultrasound”. www.mvccardiology.com</a:t>
            </a:r>
            <a:endParaRPr lang="en-US" sz="14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63000" cy="5029200"/>
          </a:xfrm>
        </p:spPr>
        <p:txBody>
          <a:bodyPr>
            <a:normAutofit/>
          </a:bodyPr>
          <a:lstStyle/>
          <a:p>
            <a:r>
              <a:rPr lang="en-US" sz="2800" dirty="0" smtClean="0"/>
              <a:t>First explained by Christian Doppler in 1842</a:t>
            </a:r>
          </a:p>
          <a:p>
            <a:r>
              <a:rPr lang="en-US" sz="2800" dirty="0" smtClean="0"/>
              <a:t>To explain the shift in wavelength and frequency of waves resulting from the source or receiver moving in relation to one another</a:t>
            </a:r>
          </a:p>
          <a:p>
            <a:endParaRPr lang="en-US" dirty="0" smtClean="0"/>
          </a:p>
          <a:p>
            <a:endParaRPr lang="en-US" dirty="0" smtClean="0"/>
          </a:p>
          <a:p>
            <a:endParaRPr lang="en-US" dirty="0" smtClean="0"/>
          </a:p>
          <a:p>
            <a:r>
              <a:rPr lang="en-US" sz="2000" dirty="0" smtClean="0"/>
              <a:t>f' is the perceived frequency</a:t>
            </a:r>
          </a:p>
          <a:p>
            <a:r>
              <a:rPr lang="en-US" sz="2000" dirty="0" smtClean="0"/>
              <a:t>f</a:t>
            </a:r>
            <a:r>
              <a:rPr lang="en-US" sz="2000" baseline="-25000" dirty="0" smtClean="0"/>
              <a:t>0</a:t>
            </a:r>
            <a:r>
              <a:rPr lang="en-US" sz="2000" dirty="0" smtClean="0"/>
              <a:t> is the actual frequency</a:t>
            </a:r>
          </a:p>
          <a:p>
            <a:r>
              <a:rPr lang="en-US" sz="2000" dirty="0" err="1" smtClean="0"/>
              <a:t>v</a:t>
            </a:r>
            <a:r>
              <a:rPr lang="en-US" sz="2000" baseline="-25000" dirty="0" err="1" smtClean="0"/>
              <a:t>s</a:t>
            </a:r>
            <a:r>
              <a:rPr lang="en-US" sz="2000" dirty="0" smtClean="0"/>
              <a:t> is the relative speed of the source</a:t>
            </a:r>
          </a:p>
          <a:p>
            <a:r>
              <a:rPr lang="en-US" sz="2000" dirty="0" err="1" smtClean="0"/>
              <a:t>v</a:t>
            </a:r>
            <a:r>
              <a:rPr lang="en-US" sz="2000" baseline="-25000" dirty="0" err="1" smtClean="0"/>
              <a:t>o</a:t>
            </a:r>
            <a:r>
              <a:rPr lang="en-US" sz="2000" dirty="0" smtClean="0"/>
              <a:t> is the speed of the observer</a:t>
            </a:r>
          </a:p>
          <a:p>
            <a:r>
              <a:rPr lang="en-US" sz="2000" dirty="0" smtClean="0"/>
              <a:t>v is the speed of sound in the medium</a:t>
            </a:r>
          </a:p>
        </p:txBody>
      </p:sp>
      <p:sp>
        <p:nvSpPr>
          <p:cNvPr id="4" name="Title 1"/>
          <p:cNvSpPr txBox="1">
            <a:spLocks/>
          </p:cNvSpPr>
          <p:nvPr/>
        </p:nvSpPr>
        <p:spPr>
          <a:xfrm>
            <a:off x="381000" y="-762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The Doppler Effect</a:t>
            </a: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10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67000" y="3581400"/>
            <a:ext cx="2819400" cy="947108"/>
          </a:xfrm>
          <a:prstGeom prst="rect">
            <a:avLst/>
          </a:prstGeom>
          <a:noFill/>
        </p:spPr>
      </p:pic>
      <p:pic>
        <p:nvPicPr>
          <p:cNvPr id="131078" name="Picture 6" descr="http://www.cora.nwra.com/~werne/eos/images/doppler.gif"/>
          <p:cNvPicPr>
            <a:picLocks noChangeAspect="1" noChangeArrowheads="1"/>
          </p:cNvPicPr>
          <p:nvPr/>
        </p:nvPicPr>
        <p:blipFill>
          <a:blip r:embed="rId4" cstate="print"/>
          <a:srcRect/>
          <a:stretch>
            <a:fillRect/>
          </a:stretch>
        </p:blipFill>
        <p:spPr bwMode="auto">
          <a:xfrm>
            <a:off x="4807416" y="3962401"/>
            <a:ext cx="4336584" cy="2667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4" descr="http://www.centrus.com.br/DiplomaFMF/SeriesFMF/doppler/capitulos-html/imagens-cap-01/fig-01.jpg"/>
          <p:cNvPicPr>
            <a:picLocks noChangeAspect="1" noChangeArrowheads="1"/>
          </p:cNvPicPr>
          <p:nvPr/>
        </p:nvPicPr>
        <p:blipFill>
          <a:blip r:embed="rId3" cstate="print"/>
          <a:srcRect l="6267" r="1202"/>
          <a:stretch>
            <a:fillRect/>
          </a:stretch>
        </p:blipFill>
        <p:spPr bwMode="auto">
          <a:xfrm>
            <a:off x="3886200" y="1905000"/>
            <a:ext cx="5257800" cy="4370119"/>
          </a:xfrm>
          <a:prstGeom prst="rect">
            <a:avLst/>
          </a:prstGeom>
          <a:noFill/>
        </p:spPr>
      </p:pic>
      <p:sp>
        <p:nvSpPr>
          <p:cNvPr id="3" name="Content Placeholder 2"/>
          <p:cNvSpPr>
            <a:spLocks noGrp="1"/>
          </p:cNvSpPr>
          <p:nvPr>
            <p:ph idx="1"/>
          </p:nvPr>
        </p:nvSpPr>
        <p:spPr>
          <a:xfrm>
            <a:off x="152400" y="1600200"/>
            <a:ext cx="3733800" cy="5029200"/>
          </a:xfrm>
        </p:spPr>
        <p:txBody>
          <a:bodyPr>
            <a:normAutofit fontScale="62500" lnSpcReduction="20000"/>
          </a:bodyPr>
          <a:lstStyle/>
          <a:p>
            <a:r>
              <a:rPr lang="en-US" dirty="0" smtClean="0"/>
              <a:t>Echoes from stationary tissues are the same from pulse to pulse</a:t>
            </a:r>
          </a:p>
          <a:p>
            <a:pPr>
              <a:buNone/>
            </a:pPr>
            <a:endParaRPr lang="en-US" dirty="0" smtClean="0"/>
          </a:p>
          <a:p>
            <a:r>
              <a:rPr lang="en-US" dirty="0" smtClean="0"/>
              <a:t>Echoes from moving tissues exhibit slight differences in time for the signal to be returned to the receiver</a:t>
            </a:r>
          </a:p>
          <a:p>
            <a:pPr>
              <a:buNone/>
            </a:pPr>
            <a:endParaRPr lang="en-US" dirty="0" smtClean="0"/>
          </a:p>
          <a:p>
            <a:r>
              <a:rPr lang="en-US" dirty="0" smtClean="0"/>
              <a:t>These differences can be measured as a direct time difference or in terms of phase shift from which the ‘Doppler frequency’ is obtained</a:t>
            </a:r>
          </a:p>
          <a:p>
            <a:pPr>
              <a:buNone/>
            </a:pPr>
            <a:endParaRPr lang="en-US" dirty="0" smtClean="0"/>
          </a:p>
          <a:p>
            <a:r>
              <a:rPr lang="en-US" dirty="0" smtClean="0"/>
              <a:t>They are then processed to produce either a color flow display or a Doppler sonogram</a:t>
            </a:r>
            <a:endParaRPr lang="en-US" dirty="0"/>
          </a:p>
        </p:txBody>
      </p:sp>
      <p:sp>
        <p:nvSpPr>
          <p:cNvPr id="4" name="Title 1"/>
          <p:cNvSpPr txBox="1">
            <a:spLocks/>
          </p:cNvSpPr>
          <p:nvPr/>
        </p:nvSpPr>
        <p:spPr>
          <a:xfrm>
            <a:off x="381000" y="-762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Doppler Ultrasound</a:t>
            </a: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
        <p:nvSpPr>
          <p:cNvPr id="7" name="TextBox 6"/>
          <p:cNvSpPr txBox="1"/>
          <p:nvPr/>
        </p:nvSpPr>
        <p:spPr>
          <a:xfrm>
            <a:off x="5257800" y="6245423"/>
            <a:ext cx="3733800" cy="307777"/>
          </a:xfrm>
          <a:prstGeom prst="rect">
            <a:avLst/>
          </a:prstGeom>
          <a:noFill/>
        </p:spPr>
        <p:txBody>
          <a:bodyPr wrap="square" rtlCol="0">
            <a:spAutoFit/>
          </a:bodyPr>
          <a:lstStyle/>
          <a:p>
            <a:pPr algn="r"/>
            <a:r>
              <a:rPr lang="en-US" sz="1400" dirty="0" smtClean="0"/>
              <a:t>Doppler in Obstetrics. </a:t>
            </a:r>
            <a:r>
              <a:rPr lang="en-US" sz="1400" i="1" dirty="0" smtClean="0"/>
              <a:t>www.centrus.com/br</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4724400" cy="5105400"/>
          </a:xfrm>
        </p:spPr>
        <p:txBody>
          <a:bodyPr>
            <a:noAutofit/>
          </a:bodyPr>
          <a:lstStyle/>
          <a:p>
            <a:r>
              <a:rPr lang="en-US" sz="2100" dirty="0" smtClean="0"/>
              <a:t>The size of the Doppler signal is dependent on: </a:t>
            </a:r>
          </a:p>
          <a:p>
            <a:pPr>
              <a:buNone/>
            </a:pPr>
            <a:endParaRPr lang="en-US" sz="2100" dirty="0" smtClean="0"/>
          </a:p>
          <a:p>
            <a:pPr marL="803275" indent="-319088">
              <a:buFont typeface="Arial" pitchFamily="34" charset="0"/>
              <a:buChar char="•"/>
            </a:pPr>
            <a:r>
              <a:rPr lang="en-US" sz="2100" dirty="0" smtClean="0"/>
              <a:t>Velocity  of study tissues</a:t>
            </a:r>
          </a:p>
          <a:p>
            <a:pPr marL="803275" indent="-319088">
              <a:buFont typeface="Arial" pitchFamily="34" charset="0"/>
              <a:buChar char="•"/>
            </a:pPr>
            <a:r>
              <a:rPr lang="en-US" sz="2100" dirty="0" smtClean="0"/>
              <a:t>Frequency of the ultrasound (sensitivity or better penetration?)</a:t>
            </a:r>
          </a:p>
          <a:p>
            <a:pPr marL="803275" indent="-319088">
              <a:buFont typeface="Arial" pitchFamily="34" charset="0"/>
              <a:buChar char="•"/>
            </a:pPr>
            <a:r>
              <a:rPr lang="en-US" sz="2100" dirty="0" smtClean="0"/>
              <a:t>Angle of incidence (as </a:t>
            </a:r>
            <a:r>
              <a:rPr lang="el-GR" sz="2100" dirty="0" smtClean="0"/>
              <a:t>θ</a:t>
            </a:r>
            <a:r>
              <a:rPr lang="en-US" sz="2100" dirty="0" smtClean="0"/>
              <a:t> decreases, the Doppler ultrasound beam becomes more aligned to the flow direction</a:t>
            </a:r>
          </a:p>
          <a:p>
            <a:pPr marL="803275" indent="-319088">
              <a:buFont typeface="Arial" pitchFamily="34" charset="0"/>
              <a:buChar char="•"/>
            </a:pPr>
            <a:endParaRPr lang="en-US" sz="2100" dirty="0" smtClean="0"/>
          </a:p>
          <a:p>
            <a:pPr marL="465138" indent="-319088">
              <a:buFont typeface="Wingdings" pitchFamily="2" charset="2"/>
              <a:buChar char="§"/>
            </a:pPr>
            <a:r>
              <a:rPr lang="en-US" sz="2100" dirty="0" smtClean="0"/>
              <a:t>Note: if the flow/movement is perpendicular to the ultrasound pulse, no relative motion will be discerned</a:t>
            </a:r>
          </a:p>
          <a:p>
            <a:pPr marL="803275" indent="-319088">
              <a:buFont typeface="Arial" pitchFamily="34" charset="0"/>
              <a:buChar char="•"/>
            </a:pPr>
            <a:endParaRPr lang="en-US" sz="2100" dirty="0" smtClean="0"/>
          </a:p>
          <a:p>
            <a:pPr marL="803275" indent="-319088">
              <a:buFont typeface="Arial" pitchFamily="34" charset="0"/>
              <a:buChar char="•"/>
            </a:pPr>
            <a:endParaRPr lang="en-US" sz="2100" dirty="0"/>
          </a:p>
        </p:txBody>
      </p:sp>
      <p:sp>
        <p:nvSpPr>
          <p:cNvPr id="4" name="Title 1"/>
          <p:cNvSpPr txBox="1">
            <a:spLocks/>
          </p:cNvSpPr>
          <p:nvPr/>
        </p:nvSpPr>
        <p:spPr>
          <a:xfrm>
            <a:off x="381000" y="-762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Doppler Ultrasound</a:t>
            </a: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pic>
        <p:nvPicPr>
          <p:cNvPr id="6" name="Picture 2" descr="http://www.centrus.com.br/DiplomaFMF/SeriesFMF/doppler/capitulos-html/imagens-cap-01/fig-02.jpg"/>
          <p:cNvPicPr>
            <a:picLocks noChangeAspect="1" noChangeArrowheads="1"/>
          </p:cNvPicPr>
          <p:nvPr/>
        </p:nvPicPr>
        <p:blipFill>
          <a:blip r:embed="rId3" cstate="print"/>
          <a:srcRect l="4834" t="5051" r="6949" b="6061"/>
          <a:stretch>
            <a:fillRect/>
          </a:stretch>
        </p:blipFill>
        <p:spPr bwMode="auto">
          <a:xfrm>
            <a:off x="4876800" y="2286000"/>
            <a:ext cx="4267200" cy="2572011"/>
          </a:xfrm>
          <a:prstGeom prst="rect">
            <a:avLst/>
          </a:prstGeom>
          <a:noFill/>
        </p:spPr>
      </p:pic>
      <p:sp>
        <p:nvSpPr>
          <p:cNvPr id="7" name="TextBox 6"/>
          <p:cNvSpPr txBox="1"/>
          <p:nvPr/>
        </p:nvSpPr>
        <p:spPr>
          <a:xfrm>
            <a:off x="5257800" y="6245423"/>
            <a:ext cx="3733800" cy="307777"/>
          </a:xfrm>
          <a:prstGeom prst="rect">
            <a:avLst/>
          </a:prstGeom>
          <a:noFill/>
        </p:spPr>
        <p:txBody>
          <a:bodyPr wrap="square" rtlCol="0">
            <a:spAutoFit/>
          </a:bodyPr>
          <a:lstStyle/>
          <a:p>
            <a:pPr algn="r"/>
            <a:r>
              <a:rPr lang="en-US" sz="1400" dirty="0" smtClean="0"/>
              <a:t>Doppler in Obstetrics. </a:t>
            </a:r>
            <a:r>
              <a:rPr lang="en-US" sz="1400" i="1" dirty="0" smtClean="0"/>
              <a:t>www.centrus.com/br</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05400"/>
          </a:xfrm>
        </p:spPr>
        <p:txBody>
          <a:bodyPr>
            <a:normAutofit fontScale="70000" lnSpcReduction="20000"/>
          </a:bodyPr>
          <a:lstStyle/>
          <a:p>
            <a:pPr>
              <a:lnSpc>
                <a:spcPct val="170000"/>
              </a:lnSpc>
            </a:pPr>
            <a:r>
              <a:rPr lang="en-US" dirty="0" smtClean="0"/>
              <a:t>Applications:</a:t>
            </a:r>
          </a:p>
          <a:p>
            <a:pPr marL="806450">
              <a:lnSpc>
                <a:spcPct val="170000"/>
              </a:lnSpc>
              <a:buFont typeface="Courier New" pitchFamily="49" charset="0"/>
              <a:buChar char="o"/>
            </a:pPr>
            <a:r>
              <a:rPr lang="en-US" dirty="0" smtClean="0"/>
              <a:t>Used to image, monitor, and diagnose</a:t>
            </a:r>
          </a:p>
          <a:p>
            <a:pPr marL="806450">
              <a:lnSpc>
                <a:spcPct val="170000"/>
              </a:lnSpc>
              <a:buFont typeface="Courier New" pitchFamily="49" charset="0"/>
              <a:buChar char="o"/>
            </a:pPr>
            <a:r>
              <a:rPr lang="en-US" dirty="0" smtClean="0"/>
              <a:t>Blood flow through major arteries and veins</a:t>
            </a:r>
          </a:p>
          <a:p>
            <a:pPr marL="806450">
              <a:lnSpc>
                <a:spcPct val="170000"/>
              </a:lnSpc>
              <a:buFont typeface="Courier New" pitchFamily="49" charset="0"/>
              <a:buChar char="o"/>
            </a:pPr>
            <a:r>
              <a:rPr lang="en-US" dirty="0" smtClean="0"/>
              <a:t>Can showed blocked or reduced blood flow in narrowed arteries; stroke risk</a:t>
            </a:r>
          </a:p>
          <a:p>
            <a:pPr marL="806450">
              <a:lnSpc>
                <a:spcPct val="170000"/>
              </a:lnSpc>
              <a:buFont typeface="Courier New" pitchFamily="49" charset="0"/>
              <a:buChar char="o"/>
            </a:pPr>
            <a:r>
              <a:rPr lang="en-US" dirty="0" smtClean="0"/>
              <a:t>Blood clots (thromboses); risk of pulmonary embolism</a:t>
            </a:r>
          </a:p>
          <a:p>
            <a:pPr marL="806450">
              <a:lnSpc>
                <a:spcPct val="170000"/>
              </a:lnSpc>
              <a:buFont typeface="Courier New" pitchFamily="49" charset="0"/>
              <a:buChar char="o"/>
            </a:pPr>
            <a:r>
              <a:rPr lang="en-US" dirty="0" smtClean="0"/>
              <a:t>Pregnancy: blood flow to baby, </a:t>
            </a:r>
            <a:r>
              <a:rPr lang="en-US" dirty="0" err="1" smtClean="0"/>
              <a:t>Rh</a:t>
            </a:r>
            <a:r>
              <a:rPr lang="en-US" dirty="0" smtClean="0"/>
              <a:t> sensitization</a:t>
            </a:r>
          </a:p>
          <a:p>
            <a:pPr marL="806450">
              <a:lnSpc>
                <a:spcPct val="170000"/>
              </a:lnSpc>
              <a:buFont typeface="Courier New" pitchFamily="49" charset="0"/>
              <a:buChar char="o"/>
            </a:pPr>
            <a:r>
              <a:rPr lang="en-US" dirty="0" smtClean="0"/>
              <a:t>Guide treatments such as laser or radiofrequency ablation of abnormal veins</a:t>
            </a:r>
          </a:p>
          <a:p>
            <a:pPr marL="806450">
              <a:lnSpc>
                <a:spcPct val="170000"/>
              </a:lnSpc>
              <a:buFont typeface="Courier New" pitchFamily="49" charset="0"/>
              <a:buChar char="o"/>
            </a:pPr>
            <a:endParaRPr lang="en-US" dirty="0"/>
          </a:p>
        </p:txBody>
      </p:sp>
      <p:sp>
        <p:nvSpPr>
          <p:cNvPr id="6" name="Title 1"/>
          <p:cNvSpPr txBox="1">
            <a:spLocks/>
          </p:cNvSpPr>
          <p:nvPr/>
        </p:nvSpPr>
        <p:spPr>
          <a:xfrm>
            <a:off x="381000" y="-762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Doppler Ultrasound</a:t>
            </a: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5928"/>
            <a:ext cx="8229600" cy="1252728"/>
          </a:xfrm>
        </p:spPr>
        <p:txBody>
          <a:bodyPr>
            <a:normAutofit/>
          </a:bodyPr>
          <a:lstStyle/>
          <a:p>
            <a:r>
              <a:rPr lang="en-US" dirty="0">
                <a:solidFill>
                  <a:schemeClr val="accent1">
                    <a:lumMod val="40000"/>
                    <a:lumOff val="60000"/>
                  </a:schemeClr>
                </a:solidFill>
              </a:rPr>
              <a:t>3-D Ultrasounds</a:t>
            </a:r>
          </a:p>
        </p:txBody>
      </p:sp>
      <p:sp>
        <p:nvSpPr>
          <p:cNvPr id="6" name="Content Placeholder 5"/>
          <p:cNvSpPr>
            <a:spLocks noGrp="1"/>
          </p:cNvSpPr>
          <p:nvPr>
            <p:ph idx="1"/>
          </p:nvPr>
        </p:nvSpPr>
        <p:spPr>
          <a:xfrm>
            <a:off x="152400" y="3276600"/>
            <a:ext cx="8763000" cy="3428999"/>
          </a:xfrm>
        </p:spPr>
        <p:txBody>
          <a:bodyPr>
            <a:normAutofit/>
          </a:bodyPr>
          <a:lstStyle/>
          <a:p>
            <a:r>
              <a:rPr lang="en-US" sz="2200" dirty="0" smtClean="0">
                <a:cs typeface="Aharoni" pitchFamily="2" charset="-79"/>
              </a:rPr>
              <a:t>That's the take of Stephen Smith, professor of biomedical engineering at Duke University (Durham, NC), who, with his colleague, Olaf von </a:t>
            </a:r>
            <a:r>
              <a:rPr lang="en-US" sz="2200" dirty="0" err="1" smtClean="0">
                <a:cs typeface="Aharoni" pitchFamily="2" charset="-79"/>
              </a:rPr>
              <a:t>Ramm</a:t>
            </a:r>
            <a:r>
              <a:rPr lang="en-US" sz="2200" dirty="0" smtClean="0">
                <a:cs typeface="Aharoni" pitchFamily="2" charset="-79"/>
              </a:rPr>
              <a:t>, pioneered the development of clinical 3D ultrasound scanners back in the 1980s.</a:t>
            </a:r>
          </a:p>
          <a:p>
            <a:pPr>
              <a:buNone/>
            </a:pPr>
            <a:r>
              <a:rPr lang="en-US" sz="2200" dirty="0" smtClean="0">
                <a:cs typeface="Aharoni" pitchFamily="2" charset="-79"/>
              </a:rPr>
              <a:t> </a:t>
            </a:r>
          </a:p>
          <a:p>
            <a:r>
              <a:rPr lang="en-US" sz="2200" dirty="0" smtClean="0">
                <a:cs typeface="Aharoni" pitchFamily="2" charset="-79"/>
              </a:rPr>
              <a:t>Since then, Smith and his research group have refined and adapted 3D ultrasound for a whole host of applications, and have market domination firmly in their sights.</a:t>
            </a:r>
          </a:p>
        </p:txBody>
      </p:sp>
      <p:pic>
        <p:nvPicPr>
          <p:cNvPr id="49154" name="Picture 2" descr="http://www.bfiultrasound.com/images/4.jpg"/>
          <p:cNvPicPr>
            <a:picLocks noChangeAspect="1" noChangeArrowheads="1"/>
          </p:cNvPicPr>
          <p:nvPr/>
        </p:nvPicPr>
        <p:blipFill>
          <a:blip r:embed="rId3" cstate="print"/>
          <a:srcRect/>
          <a:stretch>
            <a:fillRect/>
          </a:stretch>
        </p:blipFill>
        <p:spPr bwMode="auto">
          <a:xfrm>
            <a:off x="5210175" y="0"/>
            <a:ext cx="3933825" cy="2934936"/>
          </a:xfrm>
          <a:prstGeom prst="rect">
            <a:avLst/>
          </a:prstGeom>
          <a:noFill/>
        </p:spPr>
      </p:pic>
      <p:sp>
        <p:nvSpPr>
          <p:cNvPr id="7" name="TextBox 6"/>
          <p:cNvSpPr txBox="1"/>
          <p:nvPr/>
        </p:nvSpPr>
        <p:spPr>
          <a:xfrm>
            <a:off x="838200" y="914400"/>
            <a:ext cx="5181600" cy="369332"/>
          </a:xfrm>
          <a:prstGeom prst="rect">
            <a:avLst/>
          </a:prstGeom>
          <a:noFill/>
        </p:spPr>
        <p:txBody>
          <a:bodyPr wrap="square" rtlCol="0">
            <a:spAutoFit/>
          </a:bodyPr>
          <a:lstStyle/>
          <a:p>
            <a:r>
              <a:rPr lang="en-US" dirty="0" smtClean="0">
                <a:solidFill>
                  <a:schemeClr val="accent1">
                    <a:lumMod val="40000"/>
                    <a:lumOff val="60000"/>
                  </a:schemeClr>
                </a:solidFill>
              </a:rPr>
              <a:t>Making Waves: the 3D ultrasound pioneer</a:t>
            </a:r>
            <a:endParaRPr lang="en-US" dirty="0">
              <a:solidFill>
                <a:schemeClr val="accent1">
                  <a:lumMod val="40000"/>
                  <a:lumOff val="60000"/>
                </a:schemeClr>
              </a:solidFill>
            </a:endParaRPr>
          </a:p>
        </p:txBody>
      </p:sp>
      <p:sp>
        <p:nvSpPr>
          <p:cNvPr id="8" name="Content Placeholder 5"/>
          <p:cNvSpPr txBox="1">
            <a:spLocks/>
          </p:cNvSpPr>
          <p:nvPr/>
        </p:nvSpPr>
        <p:spPr>
          <a:xfrm>
            <a:off x="228600" y="1447800"/>
            <a:ext cx="4876800" cy="182879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Aharoni" pitchFamily="2" charset="-79"/>
              </a:rPr>
              <a:t>Within a couple of decades, 3D ultrasound will have totally supplanted the familiar 2D technology.</a:t>
            </a:r>
          </a:p>
        </p:txBody>
      </p:sp>
    </p:spTree>
    <p:extLst>
      <p:ext uri="{BB962C8B-B14F-4D97-AF65-F5344CB8AC3E}">
        <p14:creationId xmlns:p14="http://schemas.microsoft.com/office/powerpoint/2010/main" xmlns="" val="3557060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faqs.org/patents/img/20110295121_03.png"/>
          <p:cNvPicPr>
            <a:picLocks noChangeAspect="1" noChangeArrowheads="1"/>
          </p:cNvPicPr>
          <p:nvPr/>
        </p:nvPicPr>
        <p:blipFill>
          <a:blip r:embed="rId3" cstate="print"/>
          <a:srcRect l="10008" t="16388" r="12557" b="8929"/>
          <a:stretch>
            <a:fillRect/>
          </a:stretch>
        </p:blipFill>
        <p:spPr bwMode="auto">
          <a:xfrm>
            <a:off x="5030856" y="1550773"/>
            <a:ext cx="3655943" cy="4545227"/>
          </a:xfrm>
          <a:prstGeom prst="rect">
            <a:avLst/>
          </a:prstGeom>
          <a:noFill/>
        </p:spPr>
      </p:pic>
      <p:sp>
        <p:nvSpPr>
          <p:cNvPr id="6" name="TextBox 5"/>
          <p:cNvSpPr txBox="1"/>
          <p:nvPr/>
        </p:nvSpPr>
        <p:spPr>
          <a:xfrm>
            <a:off x="228600" y="1524000"/>
            <a:ext cx="5105400" cy="1631216"/>
          </a:xfrm>
          <a:prstGeom prst="rect">
            <a:avLst/>
          </a:prstGeom>
          <a:noFill/>
        </p:spPr>
        <p:txBody>
          <a:bodyPr wrap="square" rtlCol="0">
            <a:spAutoFit/>
          </a:bodyPr>
          <a:lstStyle/>
          <a:p>
            <a:r>
              <a:rPr lang="en-US" sz="2000" b="0" i="1" dirty="0" smtClean="0">
                <a:cs typeface="Aharoni" pitchFamily="2" charset="-79"/>
              </a:rPr>
              <a:t>the ultrasound moves beam back and forth in a raster pattern, say in the x and y directions, then the depth into the tissue comprises the third dimension. If you plot the echo strength as a function of x, y and z, you have a 3D image. </a:t>
            </a:r>
            <a:endParaRPr lang="en-US" sz="2000" b="0" i="1" dirty="0">
              <a:cs typeface="Aharoni" pitchFamily="2" charset="-79"/>
            </a:endParaRPr>
          </a:p>
        </p:txBody>
      </p:sp>
      <p:sp>
        <p:nvSpPr>
          <p:cNvPr id="7" name="TextBox 6"/>
          <p:cNvSpPr txBox="1"/>
          <p:nvPr/>
        </p:nvSpPr>
        <p:spPr>
          <a:xfrm>
            <a:off x="152400" y="3227725"/>
            <a:ext cx="4267200" cy="3477875"/>
          </a:xfrm>
          <a:prstGeom prst="rect">
            <a:avLst/>
          </a:prstGeom>
          <a:noFill/>
        </p:spPr>
        <p:txBody>
          <a:bodyPr wrap="square" rtlCol="0">
            <a:spAutoFit/>
          </a:bodyPr>
          <a:lstStyle/>
          <a:p>
            <a:r>
              <a:rPr lang="en-US" sz="2200" dirty="0" smtClean="0">
                <a:cs typeface="Aharoni" pitchFamily="2" charset="-79"/>
              </a:rPr>
              <a:t>3-D Ultrasounds have the same physics as normal 2-D ultrasounds, except for the waves enable you to plot all three X, Y, and Z directions which give you the 3-D image. </a:t>
            </a:r>
          </a:p>
          <a:p>
            <a:endParaRPr lang="en-US" sz="2200" dirty="0" smtClean="0">
              <a:cs typeface="Aharoni" pitchFamily="2" charset="-79"/>
            </a:endParaRPr>
          </a:p>
          <a:p>
            <a:r>
              <a:rPr lang="en-US" sz="2200" dirty="0" smtClean="0">
                <a:cs typeface="Aharoni" pitchFamily="2" charset="-79"/>
              </a:rPr>
              <a:t>This 3-D image has much more detail, and can even take actual size measurements of your internal organs or unborn fetus. </a:t>
            </a:r>
            <a:endParaRPr lang="en-US" sz="2200" dirty="0">
              <a:cs typeface="Aharoni" pitchFamily="2" charset="-79"/>
            </a:endParaRPr>
          </a:p>
        </p:txBody>
      </p:sp>
      <p:sp>
        <p:nvSpPr>
          <p:cNvPr id="9" name="Title 1"/>
          <p:cNvSpPr txBox="1">
            <a:spLocks/>
          </p:cNvSpPr>
          <p:nvPr/>
        </p:nvSpPr>
        <p:spPr>
          <a:xfrm>
            <a:off x="304800" y="-18592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3-D Ultrasounds</a:t>
            </a: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
        <p:nvSpPr>
          <p:cNvPr id="10" name="TextBox 9"/>
          <p:cNvSpPr txBox="1"/>
          <p:nvPr/>
        </p:nvSpPr>
        <p:spPr>
          <a:xfrm>
            <a:off x="1295400" y="914400"/>
            <a:ext cx="4572000" cy="369332"/>
          </a:xfrm>
          <a:prstGeom prst="rect">
            <a:avLst/>
          </a:prstGeom>
          <a:noFill/>
        </p:spPr>
        <p:txBody>
          <a:bodyPr wrap="square" rtlCol="0">
            <a:spAutoFit/>
          </a:bodyPr>
          <a:lstStyle/>
          <a:p>
            <a:r>
              <a:rPr lang="en-US" dirty="0" smtClean="0">
                <a:solidFill>
                  <a:schemeClr val="accent1">
                    <a:lumMod val="40000"/>
                    <a:lumOff val="60000"/>
                  </a:schemeClr>
                </a:solidFill>
              </a:rPr>
              <a:t>How does the technology actually work?</a:t>
            </a:r>
            <a:endParaRPr lang="en-US" dirty="0">
              <a:solidFill>
                <a:schemeClr val="accent1">
                  <a:lumMod val="40000"/>
                  <a:lumOff val="60000"/>
                </a:schemeClr>
              </a:solidFill>
            </a:endParaRPr>
          </a:p>
        </p:txBody>
      </p:sp>
      <p:sp>
        <p:nvSpPr>
          <p:cNvPr id="11" name="TextBox 10"/>
          <p:cNvSpPr txBox="1"/>
          <p:nvPr/>
        </p:nvSpPr>
        <p:spPr>
          <a:xfrm>
            <a:off x="4876800" y="6096000"/>
            <a:ext cx="3962400" cy="523220"/>
          </a:xfrm>
          <a:prstGeom prst="rect">
            <a:avLst/>
          </a:prstGeom>
          <a:noFill/>
        </p:spPr>
        <p:txBody>
          <a:bodyPr wrap="square" rtlCol="0">
            <a:spAutoFit/>
          </a:bodyPr>
          <a:lstStyle/>
          <a:p>
            <a:pPr algn="r"/>
            <a:r>
              <a:rPr lang="en-US" sz="1400" dirty="0" err="1" smtClean="0"/>
              <a:t>Patentdocs</a:t>
            </a:r>
            <a:r>
              <a:rPr lang="en-US" sz="1400" dirty="0" smtClean="0"/>
              <a:t>. Patent application publication. Dec 1, 2011. </a:t>
            </a:r>
            <a:r>
              <a:rPr lang="en-US" sz="1400" i="1" dirty="0" smtClean="0"/>
              <a:t>www.faqs.org/patents</a:t>
            </a:r>
            <a:endParaRPr lang="en-US" sz="1400" dirty="0"/>
          </a:p>
        </p:txBody>
      </p:sp>
    </p:spTree>
    <p:extLst>
      <p:ext uri="{BB962C8B-B14F-4D97-AF65-F5344CB8AC3E}">
        <p14:creationId xmlns:p14="http://schemas.microsoft.com/office/powerpoint/2010/main" xmlns="" val="1229552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tretch>
            <a:fillRect/>
          </a:stretch>
        </p:blipFill>
        <p:spPr bwMode="auto">
          <a:xfrm>
            <a:off x="678180" y="2045652"/>
            <a:ext cx="7787640" cy="4084320"/>
          </a:xfrm>
          <a:prstGeom prst="rect">
            <a:avLst/>
          </a:prstGeom>
          <a:noFill/>
          <a:ln w="9525">
            <a:noFill/>
            <a:miter lim="800000"/>
            <a:headEnd/>
            <a:tailEnd/>
          </a:ln>
        </p:spPr>
      </p:pic>
      <p:sp>
        <p:nvSpPr>
          <p:cNvPr id="6" name="Title 1"/>
          <p:cNvSpPr txBox="1">
            <a:spLocks/>
          </p:cNvSpPr>
          <p:nvPr/>
        </p:nvSpPr>
        <p:spPr>
          <a:xfrm>
            <a:off x="304800" y="-18592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3-D Ultrasounds</a:t>
            </a: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Tree>
    <p:extLst>
      <p:ext uri="{BB962C8B-B14F-4D97-AF65-F5344CB8AC3E}">
        <p14:creationId xmlns:p14="http://schemas.microsoft.com/office/powerpoint/2010/main" xmlns="" val="569316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tretch>
            <a:fillRect/>
          </a:stretch>
        </p:blipFill>
        <p:spPr bwMode="auto">
          <a:xfrm>
            <a:off x="4488180" y="0"/>
            <a:ext cx="4655820" cy="4343400"/>
          </a:xfrm>
          <a:prstGeom prst="rect">
            <a:avLst/>
          </a:prstGeom>
          <a:noFill/>
          <a:ln w="9525">
            <a:noFill/>
            <a:miter lim="800000"/>
            <a:headEnd/>
            <a:tailEnd/>
          </a:ln>
        </p:spPr>
      </p:pic>
      <p:sp>
        <p:nvSpPr>
          <p:cNvPr id="7" name="TextBox 6"/>
          <p:cNvSpPr txBox="1"/>
          <p:nvPr/>
        </p:nvSpPr>
        <p:spPr>
          <a:xfrm>
            <a:off x="228600" y="1600200"/>
            <a:ext cx="4419600" cy="2923877"/>
          </a:xfrm>
          <a:prstGeom prst="rect">
            <a:avLst/>
          </a:prstGeom>
          <a:noFill/>
        </p:spPr>
        <p:txBody>
          <a:bodyPr wrap="square" rtlCol="0">
            <a:spAutoFit/>
          </a:bodyPr>
          <a:lstStyle/>
          <a:p>
            <a:pPr>
              <a:buFont typeface="Arial" pitchFamily="34" charset="0"/>
              <a:buChar char="•"/>
            </a:pPr>
            <a:r>
              <a:rPr lang="en-US" sz="2300" dirty="0" smtClean="0">
                <a:cs typeface="Aharoni" pitchFamily="2" charset="-79"/>
              </a:rPr>
              <a:t>Transducers automatically scan from one side to the other.</a:t>
            </a:r>
          </a:p>
          <a:p>
            <a:endParaRPr lang="en-US" sz="2300" dirty="0" smtClean="0">
              <a:cs typeface="Aharoni" pitchFamily="2" charset="-79"/>
            </a:endParaRPr>
          </a:p>
          <a:p>
            <a:pPr>
              <a:buFont typeface="Arial" pitchFamily="34" charset="0"/>
              <a:buChar char="•"/>
            </a:pPr>
            <a:r>
              <a:rPr lang="en-US" sz="2300" dirty="0" smtClean="0">
                <a:cs typeface="Aharoni" pitchFamily="2" charset="-79"/>
              </a:rPr>
              <a:t> Slices are collected and stored as volume of data. </a:t>
            </a:r>
          </a:p>
          <a:p>
            <a:endParaRPr lang="en-US" sz="2300" dirty="0" smtClean="0">
              <a:cs typeface="Aharoni" pitchFamily="2" charset="-79"/>
            </a:endParaRPr>
          </a:p>
          <a:p>
            <a:pPr>
              <a:buFont typeface="Arial" pitchFamily="34" charset="0"/>
              <a:buChar char="•"/>
            </a:pPr>
            <a:r>
              <a:rPr lang="en-US" sz="2300" dirty="0" smtClean="0">
                <a:cs typeface="Aharoni" pitchFamily="2" charset="-79"/>
              </a:rPr>
              <a:t>Volume of data manipulated to form desired result.</a:t>
            </a:r>
            <a:endParaRPr lang="en-US" sz="2300" dirty="0">
              <a:cs typeface="Aharoni" pitchFamily="2" charset="-79"/>
            </a:endParaRPr>
          </a:p>
        </p:txBody>
      </p:sp>
      <p:sp>
        <p:nvSpPr>
          <p:cNvPr id="8" name="TextBox 7"/>
          <p:cNvSpPr txBox="1"/>
          <p:nvPr/>
        </p:nvSpPr>
        <p:spPr>
          <a:xfrm>
            <a:off x="381000" y="4954250"/>
            <a:ext cx="8229600" cy="1446550"/>
          </a:xfrm>
          <a:prstGeom prst="rect">
            <a:avLst/>
          </a:prstGeom>
          <a:noFill/>
        </p:spPr>
        <p:txBody>
          <a:bodyPr wrap="square" rtlCol="0">
            <a:spAutoFit/>
          </a:bodyPr>
          <a:lstStyle/>
          <a:p>
            <a:r>
              <a:rPr lang="en-US" sz="2200" dirty="0" smtClean="0">
                <a:cs typeface="Aharoni" pitchFamily="2" charset="-79"/>
              </a:rPr>
              <a:t>3-D ultrasounds are being used to help get images of the human heart as well as the human unborn fetus. It can help detect birth defects early on in pregnancy, which helps prepare doctors to treat these conditions at an early stage. </a:t>
            </a:r>
            <a:endParaRPr lang="en-US" sz="2200" dirty="0">
              <a:cs typeface="Aharoni" pitchFamily="2" charset="-79"/>
            </a:endParaRPr>
          </a:p>
        </p:txBody>
      </p:sp>
      <p:sp>
        <p:nvSpPr>
          <p:cNvPr id="9" name="Title 1"/>
          <p:cNvSpPr txBox="1">
            <a:spLocks/>
          </p:cNvSpPr>
          <p:nvPr/>
        </p:nvSpPr>
        <p:spPr>
          <a:xfrm>
            <a:off x="304800" y="-18592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3-D Ultrasounds</a:t>
            </a: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Tree>
    <p:extLst>
      <p:ext uri="{BB962C8B-B14F-4D97-AF65-F5344CB8AC3E}">
        <p14:creationId xmlns:p14="http://schemas.microsoft.com/office/powerpoint/2010/main" xmlns="" val="315665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ltrasound.jpg"/>
          <p:cNvPicPr>
            <a:picLocks noGrp="1" noChangeAspect="1"/>
          </p:cNvPicPr>
          <p:nvPr>
            <p:ph idx="1"/>
          </p:nvPr>
        </p:nvPicPr>
        <p:blipFill>
          <a:blip r:embed="rId3" cstate="print"/>
          <a:stretch>
            <a:fillRect/>
          </a:stretch>
        </p:blipFill>
        <p:spPr>
          <a:xfrm>
            <a:off x="5751246" y="1"/>
            <a:ext cx="2472149" cy="6858000"/>
          </a:xfrm>
        </p:spPr>
      </p:pic>
      <p:sp>
        <p:nvSpPr>
          <p:cNvPr id="5" name="TextBox 4"/>
          <p:cNvSpPr txBox="1"/>
          <p:nvPr/>
        </p:nvSpPr>
        <p:spPr>
          <a:xfrm>
            <a:off x="304800" y="1524000"/>
            <a:ext cx="5486400" cy="4893647"/>
          </a:xfrm>
          <a:prstGeom prst="rect">
            <a:avLst/>
          </a:prstGeom>
          <a:noFill/>
        </p:spPr>
        <p:txBody>
          <a:bodyPr wrap="square" rtlCol="0">
            <a:spAutoFit/>
          </a:bodyPr>
          <a:lstStyle/>
          <a:p>
            <a:pPr>
              <a:buFont typeface="Wingdings" pitchFamily="2" charset="2"/>
              <a:buChar char="Ø"/>
            </a:pPr>
            <a:r>
              <a:rPr lang="en-US" sz="2600" dirty="0" smtClean="0">
                <a:cs typeface="Aharoni" pitchFamily="2" charset="-79"/>
              </a:rPr>
              <a:t>6 to 2 MHz extended operating frequency range </a:t>
            </a:r>
          </a:p>
          <a:p>
            <a:pPr>
              <a:buFont typeface="Wingdings" pitchFamily="2" charset="2"/>
              <a:buChar char="Ø"/>
            </a:pPr>
            <a:r>
              <a:rPr lang="en-US" sz="2600" dirty="0" smtClean="0">
                <a:cs typeface="Aharoni" pitchFamily="2" charset="-79"/>
              </a:rPr>
              <a:t>Supports high resolution 2D imaging </a:t>
            </a:r>
          </a:p>
          <a:p>
            <a:pPr>
              <a:buFont typeface="Wingdings" pitchFamily="2" charset="2"/>
              <a:buChar char="Ø"/>
            </a:pPr>
            <a:r>
              <a:rPr lang="en-US" sz="2600" dirty="0" smtClean="0">
                <a:cs typeface="Aharoni" pitchFamily="2" charset="-79"/>
              </a:rPr>
              <a:t>high resolution, quantitative, single sweep 3D volume acquisition </a:t>
            </a:r>
          </a:p>
          <a:p>
            <a:pPr>
              <a:buFont typeface="Wingdings" pitchFamily="2" charset="2"/>
              <a:buChar char="Ø"/>
            </a:pPr>
            <a:r>
              <a:rPr lang="en-US" sz="2600" dirty="0" smtClean="0">
                <a:cs typeface="Aharoni" pitchFamily="2" charset="-79"/>
              </a:rPr>
              <a:t>4D imaging up to 36 volumes per second </a:t>
            </a:r>
          </a:p>
          <a:p>
            <a:pPr>
              <a:buFont typeface="Wingdings" pitchFamily="2" charset="2"/>
              <a:buChar char="Ø"/>
            </a:pPr>
            <a:r>
              <a:rPr lang="en-US" sz="2600" dirty="0" smtClean="0">
                <a:cs typeface="Aharoni" pitchFamily="2" charset="-79"/>
              </a:rPr>
              <a:t>Color Doppler </a:t>
            </a:r>
          </a:p>
          <a:p>
            <a:pPr>
              <a:buFont typeface="Wingdings" pitchFamily="2" charset="2"/>
              <a:buChar char="Ø"/>
            </a:pPr>
            <a:r>
              <a:rPr lang="en-US" sz="2600" dirty="0" smtClean="0">
                <a:cs typeface="Aharoni" pitchFamily="2" charset="-79"/>
              </a:rPr>
              <a:t>Field of view: 66 degrees </a:t>
            </a:r>
          </a:p>
          <a:p>
            <a:pPr>
              <a:buFont typeface="Wingdings" pitchFamily="2" charset="2"/>
              <a:buChar char="Ø"/>
            </a:pPr>
            <a:r>
              <a:rPr lang="en-US" sz="2600" dirty="0" smtClean="0">
                <a:cs typeface="Aharoni" pitchFamily="2" charset="-79"/>
              </a:rPr>
              <a:t>General purpose abdominal, obstetrical and gynecological applications</a:t>
            </a:r>
            <a:endParaRPr lang="en-US" sz="2600" dirty="0">
              <a:cs typeface="Aharoni" pitchFamily="2" charset="-79"/>
            </a:endParaRPr>
          </a:p>
        </p:txBody>
      </p:sp>
      <p:sp>
        <p:nvSpPr>
          <p:cNvPr id="9" name="Title 1"/>
          <p:cNvSpPr txBox="1">
            <a:spLocks/>
          </p:cNvSpPr>
          <p:nvPr/>
        </p:nvSpPr>
        <p:spPr>
          <a:xfrm>
            <a:off x="304800" y="-18592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3-D Ultrasounds</a:t>
            </a: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
        <p:nvSpPr>
          <p:cNvPr id="10" name="TextBox 9"/>
          <p:cNvSpPr txBox="1"/>
          <p:nvPr/>
        </p:nvSpPr>
        <p:spPr>
          <a:xfrm>
            <a:off x="1600200" y="914400"/>
            <a:ext cx="4038600" cy="381000"/>
          </a:xfrm>
          <a:prstGeom prst="rect">
            <a:avLst/>
          </a:prstGeom>
          <a:noFill/>
        </p:spPr>
        <p:txBody>
          <a:bodyPr wrap="square" rtlCol="0">
            <a:spAutoFit/>
          </a:bodyPr>
          <a:lstStyle/>
          <a:p>
            <a:r>
              <a:rPr lang="en-US" b="1" dirty="0" smtClean="0">
                <a:solidFill>
                  <a:schemeClr val="accent1">
                    <a:lumMod val="40000"/>
                    <a:lumOff val="60000"/>
                  </a:schemeClr>
                </a:solidFill>
              </a:rPr>
              <a:t>Mechanical 3D Transducers</a:t>
            </a:r>
            <a:endParaRPr lang="en-US" b="1" dirty="0">
              <a:solidFill>
                <a:schemeClr val="accent1">
                  <a:lumMod val="40000"/>
                  <a:lumOff val="60000"/>
                </a:schemeClr>
              </a:solidFill>
            </a:endParaRPr>
          </a:p>
        </p:txBody>
      </p:sp>
    </p:spTree>
    <p:extLst>
      <p:ext uri="{BB962C8B-B14F-4D97-AF65-F5344CB8AC3E}">
        <p14:creationId xmlns:p14="http://schemas.microsoft.com/office/powerpoint/2010/main" xmlns="" val="254427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40000"/>
                    <a:lumOff val="60000"/>
                  </a:schemeClr>
                </a:solidFill>
              </a:rPr>
              <a:t>Basic Overview</a:t>
            </a:r>
            <a:endParaRPr lang="en-US" dirty="0">
              <a:solidFill>
                <a:schemeClr val="accent1">
                  <a:lumMod val="40000"/>
                  <a:lumOff val="60000"/>
                </a:schemeClr>
              </a:solidFill>
            </a:endParaRPr>
          </a:p>
        </p:txBody>
      </p:sp>
      <p:sp>
        <p:nvSpPr>
          <p:cNvPr id="3" name="Content Placeholder 2"/>
          <p:cNvSpPr>
            <a:spLocks noGrp="1"/>
          </p:cNvSpPr>
          <p:nvPr>
            <p:ph idx="1"/>
          </p:nvPr>
        </p:nvSpPr>
        <p:spPr/>
        <p:txBody>
          <a:bodyPr/>
          <a:lstStyle/>
          <a:p>
            <a:r>
              <a:rPr lang="en-US" dirty="0" smtClean="0">
                <a:solidFill>
                  <a:schemeClr val="tx1"/>
                </a:solidFill>
              </a:rPr>
              <a:t>Definition: Noninvasive method of examining the internal condition of an individual using a transmission of high frequency sound waves. </a:t>
            </a:r>
          </a:p>
          <a:p>
            <a:pPr marL="0" indent="0">
              <a:buNone/>
            </a:pPr>
            <a:endParaRPr lang="en-US" dirty="0">
              <a:solidFill>
                <a:schemeClr val="tx1"/>
              </a:solidFill>
            </a:endParaRPr>
          </a:p>
          <a:p>
            <a:r>
              <a:rPr lang="en-US" dirty="0" smtClean="0">
                <a:solidFill>
                  <a:schemeClr val="tx1"/>
                </a:solidFill>
              </a:rPr>
              <a:t>Wavelengths used in Ultrasound imaging:</a:t>
            </a:r>
          </a:p>
          <a:p>
            <a:pPr lvl="1"/>
            <a:r>
              <a:rPr lang="en-US" dirty="0">
                <a:solidFill>
                  <a:schemeClr val="tx1"/>
                </a:solidFill>
              </a:rPr>
              <a:t>2MHz to 17 MHz </a:t>
            </a:r>
            <a:endParaRPr lang="en-US" dirty="0" smtClean="0">
              <a:solidFill>
                <a:schemeClr val="tx1"/>
              </a:solidFill>
            </a:endParaRPr>
          </a:p>
          <a:p>
            <a:pPr lvl="1"/>
            <a:r>
              <a:rPr lang="en-US" dirty="0" smtClean="0">
                <a:solidFill>
                  <a:schemeClr val="tx1"/>
                </a:solidFill>
              </a:rPr>
              <a:t>Hearing range: 20Hz to 20,000Hz</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xmlns="" val="2944095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8872"/>
            <a:ext cx="8229600" cy="1252728"/>
          </a:xfrm>
        </p:spPr>
        <p:txBody>
          <a:bodyPr>
            <a:normAutofit/>
          </a:bodyPr>
          <a:lstStyle/>
          <a:p>
            <a:r>
              <a:rPr lang="en-US" sz="3800" dirty="0" smtClean="0">
                <a:solidFill>
                  <a:schemeClr val="accent1">
                    <a:lumMod val="40000"/>
                    <a:lumOff val="60000"/>
                  </a:schemeClr>
                </a:solidFill>
              </a:rPr>
              <a:t>Additional Medical Applications</a:t>
            </a:r>
            <a:r>
              <a:rPr lang="en-US" sz="3800" dirty="0">
                <a:solidFill>
                  <a:schemeClr val="accent1">
                    <a:lumMod val="40000"/>
                    <a:lumOff val="60000"/>
                  </a:schemeClr>
                </a:solidFill>
              </a:rPr>
              <a:t> </a:t>
            </a:r>
            <a:r>
              <a:rPr lang="en-US" sz="3800" dirty="0" smtClean="0">
                <a:solidFill>
                  <a:schemeClr val="accent1">
                    <a:lumMod val="40000"/>
                    <a:lumOff val="60000"/>
                  </a:schemeClr>
                </a:solidFill>
              </a:rPr>
              <a:t>of Ultrasound</a:t>
            </a:r>
            <a:endParaRPr lang="en-US" sz="3800" dirty="0">
              <a:solidFill>
                <a:schemeClr val="accent1">
                  <a:lumMod val="40000"/>
                  <a:lumOff val="60000"/>
                </a:schemeClr>
              </a:solidFill>
            </a:endParaRPr>
          </a:p>
        </p:txBody>
      </p:sp>
      <p:sp>
        <p:nvSpPr>
          <p:cNvPr id="4" name="Content Placeholder 3"/>
          <p:cNvSpPr>
            <a:spLocks noGrp="1"/>
          </p:cNvSpPr>
          <p:nvPr>
            <p:ph idx="1"/>
          </p:nvPr>
        </p:nvSpPr>
        <p:spPr>
          <a:xfrm>
            <a:off x="457200" y="1775191"/>
            <a:ext cx="4343400" cy="4625609"/>
          </a:xfrm>
        </p:spPr>
        <p:txBody>
          <a:bodyPr>
            <a:normAutofit fontScale="92500" lnSpcReduction="10000"/>
          </a:bodyPr>
          <a:lstStyle/>
          <a:p>
            <a:r>
              <a:rPr lang="en-US" dirty="0" smtClean="0"/>
              <a:t>Obstetric Imaging</a:t>
            </a:r>
          </a:p>
          <a:p>
            <a:r>
              <a:rPr lang="en-US" dirty="0" smtClean="0"/>
              <a:t>Looking at fetal development</a:t>
            </a:r>
          </a:p>
          <a:p>
            <a:r>
              <a:rPr lang="en-US" dirty="0" smtClean="0"/>
              <a:t>Looks at condition of organs</a:t>
            </a:r>
          </a:p>
          <a:p>
            <a:r>
              <a:rPr lang="en-US" dirty="0" smtClean="0"/>
              <a:t>Can look a bone structure</a:t>
            </a:r>
          </a:p>
          <a:p>
            <a:r>
              <a:rPr lang="en-US" dirty="0" smtClean="0"/>
              <a:t>Very safe</a:t>
            </a:r>
          </a:p>
          <a:p>
            <a:pPr lvl="1"/>
            <a:r>
              <a:rPr lang="en-US" dirty="0" smtClean="0"/>
              <a:t>Only known to cause heating problems, most have been resolved</a:t>
            </a:r>
          </a:p>
          <a:p>
            <a:endParaRPr lang="en-US" dirty="0"/>
          </a:p>
        </p:txBody>
      </p:sp>
      <p:pic>
        <p:nvPicPr>
          <p:cNvPr id="5" name="Picture 2" descr="Phantom-ultrasound-e-20"/>
          <p:cNvPicPr>
            <a:picLocks noChangeAspect="1" noChangeArrowheads="1"/>
          </p:cNvPicPr>
          <p:nvPr/>
        </p:nvPicPr>
        <p:blipFill>
          <a:blip r:embed="rId3" cstate="print"/>
          <a:srcRect/>
          <a:stretch>
            <a:fillRect/>
          </a:stretch>
        </p:blipFill>
        <p:spPr bwMode="auto">
          <a:xfrm>
            <a:off x="4266071" y="838200"/>
            <a:ext cx="4877929" cy="3581400"/>
          </a:xfrm>
          <a:prstGeom prst="rect">
            <a:avLst/>
          </a:prstGeom>
          <a:noFill/>
        </p:spPr>
      </p:pic>
    </p:spTree>
    <p:extLst>
      <p:ext uri="{BB962C8B-B14F-4D97-AF65-F5344CB8AC3E}">
        <p14:creationId xmlns:p14="http://schemas.microsoft.com/office/powerpoint/2010/main" xmlns="" val="76080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4343400" cy="4724399"/>
          </a:xfrm>
        </p:spPr>
        <p:txBody>
          <a:bodyPr>
            <a:normAutofit lnSpcReduction="10000"/>
          </a:bodyPr>
          <a:lstStyle/>
          <a:p>
            <a:r>
              <a:rPr lang="en-US" dirty="0" smtClean="0"/>
              <a:t>Pelvic abnormalities</a:t>
            </a:r>
          </a:p>
          <a:p>
            <a:r>
              <a:rPr lang="en-US" dirty="0" smtClean="0"/>
              <a:t>techniques known as</a:t>
            </a:r>
          </a:p>
          <a:p>
            <a:pPr lvl="1"/>
            <a:r>
              <a:rPr lang="en-US" dirty="0" smtClean="0"/>
              <a:t> </a:t>
            </a:r>
            <a:r>
              <a:rPr lang="en-US" dirty="0" smtClean="0">
                <a:hlinkClick r:id="rId3" tooltip="Abdomen"/>
              </a:rPr>
              <a:t>abdominal</a:t>
            </a:r>
            <a:r>
              <a:rPr lang="en-US" dirty="0" smtClean="0"/>
              <a:t> (</a:t>
            </a:r>
            <a:r>
              <a:rPr lang="en-US" dirty="0" err="1" smtClean="0"/>
              <a:t>transabdominal</a:t>
            </a:r>
            <a:r>
              <a:rPr lang="en-US" dirty="0" smtClean="0"/>
              <a:t>) ultrasound, </a:t>
            </a:r>
          </a:p>
          <a:p>
            <a:pPr lvl="1"/>
            <a:r>
              <a:rPr lang="en-US" dirty="0" smtClean="0">
                <a:hlinkClick r:id="rId4" tooltip="Vagina"/>
              </a:rPr>
              <a:t>vaginal</a:t>
            </a:r>
            <a:r>
              <a:rPr lang="en-US" dirty="0" smtClean="0"/>
              <a:t> (</a:t>
            </a:r>
            <a:r>
              <a:rPr lang="en-US" dirty="0" err="1" smtClean="0"/>
              <a:t>transvaginal</a:t>
            </a:r>
            <a:r>
              <a:rPr lang="en-US" dirty="0" smtClean="0"/>
              <a:t> or </a:t>
            </a:r>
            <a:r>
              <a:rPr lang="en-US" dirty="0" err="1" smtClean="0"/>
              <a:t>endovaginal</a:t>
            </a:r>
            <a:r>
              <a:rPr lang="en-US" dirty="0" smtClean="0"/>
              <a:t>) ultrasound in women,</a:t>
            </a:r>
          </a:p>
          <a:p>
            <a:pPr lvl="1"/>
            <a:r>
              <a:rPr lang="en-US" dirty="0" smtClean="0">
                <a:hlinkClick r:id="rId5" tooltip="Rectum"/>
              </a:rPr>
              <a:t>rectal</a:t>
            </a:r>
            <a:r>
              <a:rPr lang="en-US" dirty="0" smtClean="0"/>
              <a:t> (</a:t>
            </a:r>
            <a:r>
              <a:rPr lang="en-US" dirty="0" err="1" smtClean="0"/>
              <a:t>transrectal</a:t>
            </a:r>
            <a:r>
              <a:rPr lang="en-US" dirty="0" smtClean="0"/>
              <a:t>) ultrasound in men.</a:t>
            </a:r>
            <a:endParaRPr lang="en-US" dirty="0"/>
          </a:p>
        </p:txBody>
      </p:sp>
      <p:sp>
        <p:nvSpPr>
          <p:cNvPr id="7" name="Title 1"/>
          <p:cNvSpPr>
            <a:spLocks noGrp="1"/>
          </p:cNvSpPr>
          <p:nvPr>
            <p:ph type="title"/>
          </p:nvPr>
        </p:nvSpPr>
        <p:spPr>
          <a:xfrm>
            <a:off x="304800" y="118872"/>
            <a:ext cx="8229600" cy="1252728"/>
          </a:xfrm>
        </p:spPr>
        <p:txBody>
          <a:bodyPr>
            <a:normAutofit/>
          </a:bodyPr>
          <a:lstStyle/>
          <a:p>
            <a:r>
              <a:rPr lang="en-US" sz="3800" dirty="0" smtClean="0">
                <a:solidFill>
                  <a:schemeClr val="accent1">
                    <a:lumMod val="40000"/>
                    <a:lumOff val="60000"/>
                  </a:schemeClr>
                </a:solidFill>
              </a:rPr>
              <a:t>Additional Medical Applications</a:t>
            </a:r>
            <a:r>
              <a:rPr lang="en-US" sz="3800" dirty="0">
                <a:solidFill>
                  <a:schemeClr val="accent1">
                    <a:lumMod val="40000"/>
                    <a:lumOff val="60000"/>
                  </a:schemeClr>
                </a:solidFill>
              </a:rPr>
              <a:t> </a:t>
            </a:r>
            <a:r>
              <a:rPr lang="en-US" sz="3800" dirty="0" smtClean="0">
                <a:solidFill>
                  <a:schemeClr val="accent1">
                    <a:lumMod val="40000"/>
                    <a:lumOff val="60000"/>
                  </a:schemeClr>
                </a:solidFill>
              </a:rPr>
              <a:t>of Ultrasound</a:t>
            </a:r>
            <a:endParaRPr lang="en-US" sz="3800" dirty="0">
              <a:solidFill>
                <a:schemeClr val="accent1">
                  <a:lumMod val="40000"/>
                  <a:lumOff val="60000"/>
                </a:schemeClr>
              </a:solidFill>
            </a:endParaRPr>
          </a:p>
        </p:txBody>
      </p:sp>
      <p:pic>
        <p:nvPicPr>
          <p:cNvPr id="34818" name="Picture 2" descr="http://giassociateschicago.com/yahoo_site_admin/assets/images/rectal_carcinoid_eus.356193856_std.JPG"/>
          <p:cNvPicPr>
            <a:picLocks noChangeAspect="1" noChangeArrowheads="1"/>
          </p:cNvPicPr>
          <p:nvPr/>
        </p:nvPicPr>
        <p:blipFill>
          <a:blip r:embed="rId6" cstate="print"/>
          <a:srcRect/>
          <a:stretch>
            <a:fillRect/>
          </a:stretch>
        </p:blipFill>
        <p:spPr bwMode="auto">
          <a:xfrm>
            <a:off x="4724400" y="2133600"/>
            <a:ext cx="4191000" cy="3143250"/>
          </a:xfrm>
          <a:prstGeom prst="rect">
            <a:avLst/>
          </a:prstGeom>
          <a:noFill/>
        </p:spPr>
      </p:pic>
      <p:sp>
        <p:nvSpPr>
          <p:cNvPr id="9" name="TextBox 8"/>
          <p:cNvSpPr txBox="1"/>
          <p:nvPr/>
        </p:nvSpPr>
        <p:spPr>
          <a:xfrm>
            <a:off x="4876800" y="5410200"/>
            <a:ext cx="3962400" cy="738664"/>
          </a:xfrm>
          <a:prstGeom prst="rect">
            <a:avLst/>
          </a:prstGeom>
          <a:noFill/>
        </p:spPr>
        <p:txBody>
          <a:bodyPr wrap="square" rtlCol="0">
            <a:spAutoFit/>
          </a:bodyPr>
          <a:lstStyle/>
          <a:p>
            <a:pPr algn="r"/>
            <a:r>
              <a:rPr lang="en-US" sz="1400" dirty="0" smtClean="0"/>
              <a:t>Endoscopic ultrasound of the rectum in a patient with a </a:t>
            </a:r>
            <a:r>
              <a:rPr lang="en-US" sz="1400" dirty="0" err="1" smtClean="0"/>
              <a:t>carcinoid</a:t>
            </a:r>
            <a:r>
              <a:rPr lang="en-US" sz="1400" dirty="0" smtClean="0"/>
              <a:t> tumor. Gastroenterology Associates. </a:t>
            </a:r>
            <a:r>
              <a:rPr lang="en-US" sz="1400" i="1" dirty="0" smtClean="0"/>
              <a:t>giassociateschicago.com</a:t>
            </a:r>
            <a:r>
              <a:rPr lang="en-US" sz="1400" dirty="0" smtClean="0"/>
              <a:t>. </a:t>
            </a:r>
            <a:endParaRPr lang="en-US" sz="1400" dirty="0"/>
          </a:p>
        </p:txBody>
      </p:sp>
    </p:spTree>
    <p:extLst>
      <p:ext uri="{BB962C8B-B14F-4D97-AF65-F5344CB8AC3E}">
        <p14:creationId xmlns:p14="http://schemas.microsoft.com/office/powerpoint/2010/main" xmlns="" val="1516175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600200"/>
            <a:ext cx="4724400" cy="4525963"/>
          </a:xfrm>
        </p:spPr>
        <p:txBody>
          <a:bodyPr/>
          <a:lstStyle/>
          <a:p>
            <a:r>
              <a:rPr lang="en-US" dirty="0" smtClean="0"/>
              <a:t>Lithotripsy</a:t>
            </a:r>
          </a:p>
          <a:p>
            <a:r>
              <a:rPr lang="en-US" dirty="0" smtClean="0"/>
              <a:t>Focused high-energy ultrasound pulses</a:t>
            </a:r>
          </a:p>
          <a:p>
            <a:pPr lvl="1"/>
            <a:r>
              <a:rPr lang="en-US" dirty="0" smtClean="0"/>
              <a:t>break calculi such as kidney stones and gallstones into fragments small enough to be passed from the body without undue difficulty</a:t>
            </a:r>
            <a:endParaRPr lang="en-US" dirty="0"/>
          </a:p>
        </p:txBody>
      </p:sp>
      <p:pic>
        <p:nvPicPr>
          <p:cNvPr id="1026" name="Picture 2" descr="File:Kidney stone fragments.png"/>
          <p:cNvPicPr>
            <a:picLocks noChangeAspect="1" noChangeArrowheads="1"/>
          </p:cNvPicPr>
          <p:nvPr/>
        </p:nvPicPr>
        <p:blipFill>
          <a:blip r:embed="rId3" cstate="print"/>
          <a:srcRect/>
          <a:stretch>
            <a:fillRect/>
          </a:stretch>
        </p:blipFill>
        <p:spPr bwMode="auto">
          <a:xfrm>
            <a:off x="186978" y="1676400"/>
            <a:ext cx="4042122" cy="4762500"/>
          </a:xfrm>
          <a:prstGeom prst="rect">
            <a:avLst/>
          </a:prstGeom>
          <a:noFill/>
        </p:spPr>
      </p:pic>
      <p:sp>
        <p:nvSpPr>
          <p:cNvPr id="5" name="Title 1"/>
          <p:cNvSpPr txBox="1">
            <a:spLocks/>
          </p:cNvSpPr>
          <p:nvPr/>
        </p:nvSpPr>
        <p:spPr>
          <a:xfrm>
            <a:off x="304800" y="118872"/>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smtClean="0">
                <a:ln>
                  <a:noFill/>
                </a:ln>
                <a:solidFill>
                  <a:schemeClr val="accent1">
                    <a:lumMod val="40000"/>
                    <a:lumOff val="60000"/>
                  </a:schemeClr>
                </a:solidFill>
                <a:effectLst/>
                <a:uLnTx/>
                <a:uFillTx/>
                <a:latin typeface="+mj-lt"/>
                <a:ea typeface="+mj-ea"/>
                <a:cs typeface="+mj-cs"/>
              </a:rPr>
              <a:t>Additional Medical Applications of Ultrasound</a:t>
            </a:r>
            <a:endParaRPr kumimoji="0" lang="en-US" sz="38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Tree>
    <p:extLst>
      <p:ext uri="{BB962C8B-B14F-4D97-AF65-F5344CB8AC3E}">
        <p14:creationId xmlns:p14="http://schemas.microsoft.com/office/powerpoint/2010/main" xmlns="" val="1436813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1"/>
            <a:ext cx="8001000" cy="1828800"/>
          </a:xfrm>
        </p:spPr>
        <p:txBody>
          <a:bodyPr>
            <a:normAutofit fontScale="70000" lnSpcReduction="20000"/>
          </a:bodyPr>
          <a:lstStyle/>
          <a:p>
            <a:r>
              <a:rPr lang="en-US" dirty="0" smtClean="0"/>
              <a:t>Acoustic Targeted Drug Delivery (ATDD)</a:t>
            </a:r>
          </a:p>
          <a:p>
            <a:r>
              <a:rPr lang="en-US" dirty="0" smtClean="0"/>
              <a:t>Delivering chemotherapy to brain cancer cells and various drugs to other tissues</a:t>
            </a:r>
          </a:p>
          <a:p>
            <a:r>
              <a:rPr lang="en-US" dirty="0" smtClean="0"/>
              <a:t>The acoustic energy is focused on the tissue of interest to agitate its matrix and make it more permeable for therapeutic drugs.</a:t>
            </a:r>
            <a:endParaRPr lang="en-US" dirty="0"/>
          </a:p>
        </p:txBody>
      </p:sp>
      <p:pic>
        <p:nvPicPr>
          <p:cNvPr id="2050" name="Picture 2" descr="File:ATDD Topical Application.jpg"/>
          <p:cNvPicPr>
            <a:picLocks noChangeAspect="1" noChangeArrowheads="1"/>
          </p:cNvPicPr>
          <p:nvPr/>
        </p:nvPicPr>
        <p:blipFill>
          <a:blip r:embed="rId3" cstate="print"/>
          <a:srcRect/>
          <a:stretch>
            <a:fillRect/>
          </a:stretch>
        </p:blipFill>
        <p:spPr bwMode="auto">
          <a:xfrm>
            <a:off x="1676400" y="3403282"/>
            <a:ext cx="5943600" cy="3454718"/>
          </a:xfrm>
          <a:prstGeom prst="rect">
            <a:avLst/>
          </a:prstGeom>
          <a:noFill/>
        </p:spPr>
      </p:pic>
      <p:sp>
        <p:nvSpPr>
          <p:cNvPr id="5" name="Title 1"/>
          <p:cNvSpPr txBox="1">
            <a:spLocks/>
          </p:cNvSpPr>
          <p:nvPr/>
        </p:nvSpPr>
        <p:spPr>
          <a:xfrm>
            <a:off x="304800" y="118872"/>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Additional Medical Applications of Ultrasound</a:t>
            </a:r>
            <a:endParaRPr kumimoji="0" lang="en-US" sz="38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Tree>
    <p:extLst>
      <p:ext uri="{BB962C8B-B14F-4D97-AF65-F5344CB8AC3E}">
        <p14:creationId xmlns:p14="http://schemas.microsoft.com/office/powerpoint/2010/main" xmlns="" val="1771309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590800"/>
            <a:ext cx="5486400" cy="3535363"/>
          </a:xfrm>
        </p:spPr>
        <p:txBody>
          <a:bodyPr>
            <a:normAutofit lnSpcReduction="10000"/>
          </a:bodyPr>
          <a:lstStyle/>
          <a:p>
            <a:pPr lvl="1"/>
            <a:r>
              <a:rPr lang="en-US" dirty="0" smtClean="0"/>
              <a:t>aimed at residual obstructive intracranial blood flow</a:t>
            </a:r>
          </a:p>
          <a:p>
            <a:pPr lvl="1"/>
            <a:r>
              <a:rPr lang="en-US" dirty="0" smtClean="0"/>
              <a:t>help expose thrombi to </a:t>
            </a:r>
            <a:r>
              <a:rPr lang="en-US" dirty="0" smtClean="0">
                <a:hlinkClick r:id="rId3" tooltip="Tissue plasminogen activator"/>
              </a:rPr>
              <a:t>tissue plasminogen activator</a:t>
            </a:r>
            <a:r>
              <a:rPr lang="en-US" dirty="0" smtClean="0"/>
              <a:t> or other </a:t>
            </a:r>
            <a:r>
              <a:rPr lang="en-US" dirty="0" smtClean="0">
                <a:hlinkClick r:id="rId4" tooltip="Thrombolytic drug"/>
              </a:rPr>
              <a:t>thrombolytic drugs</a:t>
            </a:r>
            <a:r>
              <a:rPr lang="en-US" dirty="0" smtClean="0"/>
              <a:t>.</a:t>
            </a:r>
          </a:p>
          <a:p>
            <a:pPr lvl="1"/>
            <a:r>
              <a:rPr lang="en-US" dirty="0" smtClean="0"/>
              <a:t>complete recanalization or dramatic clinical recovery can be increased by more than 19%</a:t>
            </a:r>
            <a:endParaRPr lang="en-US" dirty="0"/>
          </a:p>
        </p:txBody>
      </p:sp>
      <p:pic>
        <p:nvPicPr>
          <p:cNvPr id="4098" name="Picture 2" descr="File:Transcranial doppler.jpg"/>
          <p:cNvPicPr>
            <a:picLocks noChangeAspect="1" noChangeArrowheads="1"/>
          </p:cNvPicPr>
          <p:nvPr/>
        </p:nvPicPr>
        <p:blipFill>
          <a:blip r:embed="rId5" cstate="print"/>
          <a:srcRect/>
          <a:stretch>
            <a:fillRect/>
          </a:stretch>
        </p:blipFill>
        <p:spPr bwMode="auto">
          <a:xfrm>
            <a:off x="5562600" y="2514600"/>
            <a:ext cx="3214624" cy="4267200"/>
          </a:xfrm>
          <a:prstGeom prst="rect">
            <a:avLst/>
          </a:prstGeom>
          <a:noFill/>
        </p:spPr>
      </p:pic>
      <p:sp>
        <p:nvSpPr>
          <p:cNvPr id="5" name="TextBox 4"/>
          <p:cNvSpPr txBox="1"/>
          <p:nvPr/>
        </p:nvSpPr>
        <p:spPr>
          <a:xfrm>
            <a:off x="76200" y="1447800"/>
            <a:ext cx="8534400" cy="1354217"/>
          </a:xfrm>
          <a:prstGeom prst="rect">
            <a:avLst/>
          </a:prstGeom>
          <a:noFill/>
        </p:spPr>
        <p:txBody>
          <a:bodyPr wrap="square" rtlCol="0">
            <a:spAutoFit/>
          </a:bodyPr>
          <a:lstStyle/>
          <a:p>
            <a:pPr>
              <a:buFont typeface="Arial" pitchFamily="34" charset="0"/>
              <a:buChar char="•"/>
            </a:pPr>
            <a:r>
              <a:rPr lang="en-US" sz="3200" b="1" dirty="0" err="1" smtClean="0"/>
              <a:t>Transcranial</a:t>
            </a:r>
            <a:r>
              <a:rPr lang="en-US" sz="3200" b="1" dirty="0" smtClean="0"/>
              <a:t> Doppler Ultrasonography</a:t>
            </a:r>
          </a:p>
          <a:p>
            <a:pPr>
              <a:buFont typeface="Arial" pitchFamily="34" charset="0"/>
              <a:buChar char="•"/>
            </a:pPr>
            <a:r>
              <a:rPr lang="en-US" sz="3200" b="1" dirty="0" smtClean="0"/>
              <a:t>Ultrasound-Enhanced </a:t>
            </a:r>
            <a:r>
              <a:rPr lang="en-US" sz="3200" b="1" dirty="0" smtClean="0"/>
              <a:t>Systemic </a:t>
            </a:r>
            <a:r>
              <a:rPr lang="en-US" sz="3200" b="1" dirty="0" err="1" smtClean="0"/>
              <a:t>Thrombolysis</a:t>
            </a:r>
            <a:r>
              <a:rPr lang="en-US" sz="3200" dirty="0" smtClean="0"/>
              <a:t> </a:t>
            </a:r>
          </a:p>
          <a:p>
            <a:endParaRPr lang="en-US" dirty="0"/>
          </a:p>
        </p:txBody>
      </p:sp>
      <p:sp>
        <p:nvSpPr>
          <p:cNvPr id="6" name="Title 1"/>
          <p:cNvSpPr txBox="1">
            <a:spLocks/>
          </p:cNvSpPr>
          <p:nvPr/>
        </p:nvSpPr>
        <p:spPr>
          <a:xfrm>
            <a:off x="304800" y="118872"/>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Additional Medical Applications of Ultrasound</a:t>
            </a:r>
            <a:endParaRPr kumimoji="0" lang="en-US" sz="38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Tree>
    <p:extLst>
      <p:ext uri="{BB962C8B-B14F-4D97-AF65-F5344CB8AC3E}">
        <p14:creationId xmlns:p14="http://schemas.microsoft.com/office/powerpoint/2010/main" xmlns="" val="2404662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24001"/>
            <a:ext cx="8382000" cy="4953000"/>
          </a:xfrm>
        </p:spPr>
        <p:txBody>
          <a:bodyPr>
            <a:normAutofit/>
          </a:bodyPr>
          <a:lstStyle/>
          <a:p>
            <a:r>
              <a:rPr lang="en-US" sz="2600" dirty="0" smtClean="0"/>
              <a:t>Although ultrasound is a valuable tool, it does have its limitations</a:t>
            </a:r>
          </a:p>
          <a:p>
            <a:r>
              <a:rPr lang="en-US" sz="2600" dirty="0" smtClean="0"/>
              <a:t>Large differences in density of tissues --&gt; greater refraction, less clarity of imaging</a:t>
            </a:r>
          </a:p>
          <a:p>
            <a:r>
              <a:rPr lang="en-US" sz="2600" dirty="0" smtClean="0"/>
              <a:t>Recall Snell’s Law:</a:t>
            </a:r>
          </a:p>
          <a:p>
            <a:endParaRPr lang="en-US" sz="2600" dirty="0" smtClean="0"/>
          </a:p>
          <a:p>
            <a:endParaRPr lang="en-US" sz="2600" dirty="0" smtClean="0"/>
          </a:p>
          <a:p>
            <a:pPr>
              <a:buNone/>
            </a:pPr>
            <a:endParaRPr lang="en-US" sz="2600" dirty="0" smtClean="0"/>
          </a:p>
          <a:p>
            <a:pPr>
              <a:buNone/>
            </a:pPr>
            <a:endParaRPr lang="en-US" sz="2600" dirty="0" smtClean="0"/>
          </a:p>
          <a:p>
            <a:pPr marL="749300" indent="-319088">
              <a:buFont typeface="Courier New" pitchFamily="49" charset="0"/>
              <a:buChar char="o"/>
            </a:pPr>
            <a:r>
              <a:rPr lang="en-US" sz="2600" dirty="0" smtClean="0"/>
              <a:t>Soft tissues</a:t>
            </a:r>
          </a:p>
          <a:p>
            <a:pPr marL="749300" indent="-319088">
              <a:buFont typeface="Courier New" pitchFamily="49" charset="0"/>
              <a:buChar char="o"/>
            </a:pPr>
            <a:r>
              <a:rPr lang="en-US" sz="2600" dirty="0" smtClean="0"/>
              <a:t>Bone</a:t>
            </a:r>
          </a:p>
          <a:p>
            <a:pPr marL="749300" indent="-319088">
              <a:buFont typeface="Courier New" pitchFamily="49" charset="0"/>
              <a:buChar char="o"/>
            </a:pPr>
            <a:r>
              <a:rPr lang="en-US" sz="2600" dirty="0" smtClean="0"/>
              <a:t>Gas</a:t>
            </a:r>
          </a:p>
        </p:txBody>
      </p:sp>
      <p:sp>
        <p:nvSpPr>
          <p:cNvPr id="6" name="Title 5"/>
          <p:cNvSpPr>
            <a:spLocks noGrp="1"/>
          </p:cNvSpPr>
          <p:nvPr>
            <p:ph type="title"/>
          </p:nvPr>
        </p:nvSpPr>
        <p:spPr>
          <a:xfrm>
            <a:off x="304800" y="-152400"/>
            <a:ext cx="8229600" cy="1252728"/>
          </a:xfrm>
        </p:spPr>
        <p:txBody>
          <a:bodyPr/>
          <a:lstStyle/>
          <a:p>
            <a:r>
              <a:rPr lang="en-US" dirty="0" smtClean="0">
                <a:solidFill>
                  <a:schemeClr val="accent1">
                    <a:lumMod val="40000"/>
                    <a:lumOff val="60000"/>
                  </a:schemeClr>
                </a:solidFill>
              </a:rPr>
              <a:t>Medical Limitations</a:t>
            </a:r>
            <a:endParaRPr lang="en-US" dirty="0">
              <a:solidFill>
                <a:schemeClr val="accent1">
                  <a:lumMod val="40000"/>
                  <a:lumOff val="60000"/>
                </a:schemeClr>
              </a:solidFill>
            </a:endParaRPr>
          </a:p>
        </p:txBody>
      </p:sp>
      <p:pic>
        <p:nvPicPr>
          <p:cNvPr id="26626" name="Picture 2" descr="http://hyperphysics.phy-astr.gsu.edu/hbase/geoopt/imggo/snell2.gif"/>
          <p:cNvPicPr>
            <a:picLocks noChangeAspect="1" noChangeArrowheads="1"/>
          </p:cNvPicPr>
          <p:nvPr/>
        </p:nvPicPr>
        <p:blipFill>
          <a:blip r:embed="rId3" cstate="print"/>
          <a:srcRect l="50125" r="1754"/>
          <a:stretch>
            <a:fillRect/>
          </a:stretch>
        </p:blipFill>
        <p:spPr bwMode="auto">
          <a:xfrm>
            <a:off x="5562599" y="3352800"/>
            <a:ext cx="2975673" cy="2743200"/>
          </a:xfrm>
          <a:prstGeom prst="rect">
            <a:avLst/>
          </a:prstGeom>
          <a:noFill/>
        </p:spPr>
      </p:pic>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38408" y="3657600"/>
            <a:ext cx="2679065" cy="1143000"/>
          </a:xfrm>
          <a:prstGeom prst="rect">
            <a:avLst/>
          </a:prstGeom>
          <a:noFill/>
        </p:spPr>
      </p:pic>
    </p:spTree>
    <p:extLst>
      <p:ext uri="{BB962C8B-B14F-4D97-AF65-F5344CB8AC3E}">
        <p14:creationId xmlns:p14="http://schemas.microsoft.com/office/powerpoint/2010/main" xmlns="" val="2529910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854209"/>
          </a:xfrm>
        </p:spPr>
        <p:txBody>
          <a:bodyPr>
            <a:noAutofit/>
          </a:bodyPr>
          <a:lstStyle/>
          <a:p>
            <a:r>
              <a:rPr lang="en-US" sz="2800" dirty="0" smtClean="0"/>
              <a:t>Attenuation of sound, high frequency is </a:t>
            </a:r>
            <a:r>
              <a:rPr lang="en-US" sz="2800" dirty="0" smtClean="0"/>
              <a:t>worse</a:t>
            </a:r>
          </a:p>
          <a:p>
            <a:r>
              <a:rPr lang="en-US" sz="2800" dirty="0" smtClean="0"/>
              <a:t>Stokes’ Law of sound attenuation in a Newtonian fluid:</a:t>
            </a:r>
          </a:p>
          <a:p>
            <a:endParaRPr lang="en-US" sz="2600" dirty="0" smtClean="0"/>
          </a:p>
          <a:p>
            <a:endParaRPr lang="en-US" sz="2600" dirty="0" smtClean="0"/>
          </a:p>
          <a:p>
            <a:pPr marL="803275" indent="-319088">
              <a:buFont typeface="Arial" pitchFamily="34" charset="0"/>
              <a:buChar char="•"/>
            </a:pPr>
            <a:r>
              <a:rPr lang="el-GR" sz="2400" dirty="0" smtClean="0"/>
              <a:t>α</a:t>
            </a:r>
            <a:r>
              <a:rPr lang="en-US" sz="2400" dirty="0" smtClean="0"/>
              <a:t> is attenuation of sound (units: </a:t>
            </a:r>
            <a:r>
              <a:rPr lang="en-US" sz="2400" dirty="0" err="1" smtClean="0"/>
              <a:t>neper</a:t>
            </a:r>
            <a:r>
              <a:rPr lang="en-US" sz="2400" dirty="0" smtClean="0"/>
              <a:t>(</a:t>
            </a:r>
            <a:r>
              <a:rPr lang="en-US" sz="2400" dirty="0" err="1" smtClean="0"/>
              <a:t>Np</a:t>
            </a:r>
            <a:r>
              <a:rPr lang="en-US" sz="2400" dirty="0" smtClean="0"/>
              <a:t>)/m)</a:t>
            </a:r>
          </a:p>
          <a:p>
            <a:pPr marL="803275" indent="-319088">
              <a:buFont typeface="Arial" pitchFamily="34" charset="0"/>
              <a:buChar char="•"/>
            </a:pPr>
            <a:r>
              <a:rPr lang="el-GR" sz="2400" dirty="0" smtClean="0"/>
              <a:t>η</a:t>
            </a:r>
            <a:r>
              <a:rPr lang="en-US" sz="2400" dirty="0" smtClean="0"/>
              <a:t> is dynamic viscosity of the medium (units: </a:t>
            </a:r>
            <a:r>
              <a:rPr lang="en-US" sz="2400" dirty="0" err="1" smtClean="0"/>
              <a:t>Pa∙s</a:t>
            </a:r>
            <a:r>
              <a:rPr lang="en-US" sz="2400" dirty="0" smtClean="0"/>
              <a:t>)</a:t>
            </a:r>
          </a:p>
          <a:p>
            <a:pPr marL="803275" indent="-319088">
              <a:buFont typeface="Arial" pitchFamily="34" charset="0"/>
              <a:buChar char="•"/>
            </a:pPr>
            <a:r>
              <a:rPr lang="el-GR" sz="2400" dirty="0" smtClean="0"/>
              <a:t>ω</a:t>
            </a:r>
            <a:r>
              <a:rPr lang="en-US" sz="2400" dirty="0" smtClean="0"/>
              <a:t> is sound frequency</a:t>
            </a:r>
          </a:p>
          <a:p>
            <a:pPr marL="803275" indent="-319088">
              <a:buFont typeface="Arial" pitchFamily="34" charset="0"/>
              <a:buChar char="•"/>
            </a:pPr>
            <a:r>
              <a:rPr lang="el-GR" sz="2400" dirty="0" smtClean="0"/>
              <a:t>ρ</a:t>
            </a:r>
            <a:r>
              <a:rPr lang="en-US" sz="2400" dirty="0" smtClean="0"/>
              <a:t> is fluid density</a:t>
            </a:r>
          </a:p>
          <a:p>
            <a:pPr marL="803275" indent="-319088">
              <a:buFont typeface="Arial" pitchFamily="34" charset="0"/>
              <a:buChar char="•"/>
            </a:pPr>
            <a:r>
              <a:rPr lang="en-US" sz="2400" dirty="0" smtClean="0"/>
              <a:t>V is sound speed</a:t>
            </a:r>
            <a:endParaRPr lang="en-US" sz="2400" dirty="0" smtClean="0"/>
          </a:p>
          <a:p>
            <a:pPr marL="319088" indent="-319088">
              <a:buFont typeface="Wingdings" pitchFamily="2" charset="2"/>
              <a:buChar char="§"/>
            </a:pPr>
            <a:r>
              <a:rPr lang="en-US" sz="2800" dirty="0" smtClean="0"/>
              <a:t>Obesity</a:t>
            </a:r>
          </a:p>
          <a:p>
            <a:pPr marL="319088" indent="-319088">
              <a:buFont typeface="Wingdings" pitchFamily="2" charset="2"/>
              <a:buChar char="§"/>
            </a:pPr>
            <a:r>
              <a:rPr lang="en-US" sz="2800" dirty="0" smtClean="0"/>
              <a:t>Deep tissues</a:t>
            </a:r>
            <a:endParaRPr lang="en-US" sz="2800" dirty="0"/>
          </a:p>
        </p:txBody>
      </p:sp>
      <p:sp>
        <p:nvSpPr>
          <p:cNvPr id="4" name="Title 5"/>
          <p:cNvSpPr txBox="1">
            <a:spLocks/>
          </p:cNvSpPr>
          <p:nvPr/>
        </p:nvSpPr>
        <p:spPr>
          <a:xfrm>
            <a:off x="304800" y="-152400"/>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Medical Limitations</a:t>
            </a: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pic>
        <p:nvPicPr>
          <p:cNvPr id="91138" name="Picture 2" descr=" \alpha = \frac{2 \eta\omega^2}{3\rho V^3}"/>
          <p:cNvPicPr>
            <a:picLocks noChangeAspect="1" noChangeArrowheads="1"/>
          </p:cNvPicPr>
          <p:nvPr/>
        </p:nvPicPr>
        <p:blipFill>
          <a:blip r:embed="rId3" cstate="print"/>
          <a:srcRect/>
          <a:stretch>
            <a:fillRect/>
          </a:stretch>
        </p:blipFill>
        <p:spPr bwMode="auto">
          <a:xfrm>
            <a:off x="2209800" y="2662518"/>
            <a:ext cx="1676400" cy="9269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772400" cy="4572000"/>
          </a:xfrm>
        </p:spPr>
        <p:txBody>
          <a:bodyPr/>
          <a:lstStyle/>
          <a:p>
            <a:r>
              <a:rPr lang="en-US" sz="3200" dirty="0" smtClean="0"/>
              <a:t>Rather than using ultrasound to view these areas, your doctor may instead order other imaging tests, such as CT or MRI scans, or X-rays.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627582"/>
            <a:ext cx="2210094" cy="1630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10200" y="3276600"/>
            <a:ext cx="2438400" cy="1621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52800" y="4724400"/>
            <a:ext cx="1881187" cy="1875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5"/>
          <p:cNvSpPr txBox="1">
            <a:spLocks/>
          </p:cNvSpPr>
          <p:nvPr/>
        </p:nvSpPr>
        <p:spPr>
          <a:xfrm>
            <a:off x="304800" y="-152400"/>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Medical Limitations</a:t>
            </a: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Tree>
    <p:extLst>
      <p:ext uri="{BB962C8B-B14F-4D97-AF65-F5344CB8AC3E}">
        <p14:creationId xmlns:p14="http://schemas.microsoft.com/office/powerpoint/2010/main" xmlns="" val="128312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252728"/>
          </a:xfrm>
          <a:effectLst>
            <a:glow rad="228600">
              <a:schemeClr val="accent6">
                <a:satMod val="175000"/>
                <a:alpha val="40000"/>
              </a:schemeClr>
            </a:glow>
          </a:effectLst>
        </p:spPr>
        <p:txBody>
          <a:bodyPr/>
          <a:lstStyle/>
          <a:p>
            <a:r>
              <a:rPr lang="en-US" dirty="0" smtClean="0">
                <a:solidFill>
                  <a:schemeClr val="accent1">
                    <a:lumMod val="40000"/>
                    <a:lumOff val="60000"/>
                  </a:schemeClr>
                </a:solidFill>
              </a:rPr>
              <a:t>Risks?</a:t>
            </a:r>
            <a:endParaRPr lang="en-US" dirty="0">
              <a:solidFill>
                <a:schemeClr val="accent1">
                  <a:lumMod val="40000"/>
                  <a:lumOff val="60000"/>
                </a:schemeClr>
              </a:solidFill>
            </a:endParaRPr>
          </a:p>
        </p:txBody>
      </p:sp>
      <p:sp>
        <p:nvSpPr>
          <p:cNvPr id="3" name="Content Placeholder 2"/>
          <p:cNvSpPr>
            <a:spLocks noGrp="1"/>
          </p:cNvSpPr>
          <p:nvPr>
            <p:ph idx="1"/>
          </p:nvPr>
        </p:nvSpPr>
        <p:spPr/>
        <p:txBody>
          <a:bodyPr>
            <a:normAutofit lnSpcReduction="10000"/>
          </a:bodyPr>
          <a:lstStyle/>
          <a:p>
            <a:r>
              <a:rPr lang="en-US" dirty="0" smtClean="0"/>
              <a:t>Ultrasound has been used in medical practice throughout the world for at least 50 years for diagnostic scanning</a:t>
            </a:r>
            <a:r>
              <a:rPr lang="en-US" dirty="0" smtClean="0"/>
              <a:t>.</a:t>
            </a:r>
          </a:p>
          <a:p>
            <a:pPr>
              <a:buNone/>
            </a:pPr>
            <a:endParaRPr lang="en-US" dirty="0" smtClean="0"/>
          </a:p>
          <a:p>
            <a:r>
              <a:rPr lang="en-US" dirty="0" smtClean="0"/>
              <a:t>At present there is very little scientific information available with which to assess the impact of exposure to ultrasound, particularly on the unborn child.  However, antenatal ultrasound scans have been used for many years without apparent </a:t>
            </a:r>
            <a:r>
              <a:rPr lang="en-US" dirty="0" smtClean="0"/>
              <a:t>ill-effects. </a:t>
            </a:r>
            <a:endParaRPr lang="en-US" dirty="0"/>
          </a:p>
        </p:txBody>
      </p:sp>
    </p:spTree>
    <p:extLst>
      <p:ext uri="{BB962C8B-B14F-4D97-AF65-F5344CB8AC3E}">
        <p14:creationId xmlns:p14="http://schemas.microsoft.com/office/powerpoint/2010/main" xmlns="" val="144236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5191"/>
            <a:ext cx="8229600" cy="4778009"/>
          </a:xfrm>
        </p:spPr>
        <p:txBody>
          <a:bodyPr>
            <a:normAutofit fontScale="92500"/>
          </a:bodyPr>
          <a:lstStyle/>
          <a:p>
            <a:r>
              <a:rPr lang="en-US" dirty="0" smtClean="0"/>
              <a:t>While  data are not considered to provide clear evidence of a specific hazard, the possibility of subtle long-term effects cannot be ruled out. </a:t>
            </a:r>
            <a:endParaRPr lang="en-US" dirty="0" smtClean="0"/>
          </a:p>
          <a:p>
            <a:r>
              <a:rPr lang="en-US" dirty="0" smtClean="0"/>
              <a:t>As </a:t>
            </a:r>
            <a:r>
              <a:rPr lang="en-US" dirty="0" smtClean="0"/>
              <a:t>well as this, the evidence on the effects of fetal ultrasound in humans mainly date from some time ago, and used different techniques and lower exposures than are used today. </a:t>
            </a:r>
            <a:endParaRPr lang="en-US" dirty="0" smtClean="0"/>
          </a:p>
          <a:p>
            <a:r>
              <a:rPr lang="en-US" dirty="0" smtClean="0"/>
              <a:t>There </a:t>
            </a:r>
            <a:r>
              <a:rPr lang="en-US" dirty="0" smtClean="0"/>
              <a:t>is little direct evidence on the safety of modern techniques, but no ill effects have been reported.</a:t>
            </a:r>
            <a:endParaRPr lang="en-US" dirty="0"/>
          </a:p>
        </p:txBody>
      </p:sp>
      <p:sp>
        <p:nvSpPr>
          <p:cNvPr id="4" name="Title 1"/>
          <p:cNvSpPr>
            <a:spLocks noGrp="1"/>
          </p:cNvSpPr>
          <p:nvPr>
            <p:ph type="title"/>
          </p:nvPr>
        </p:nvSpPr>
        <p:spPr>
          <a:xfrm>
            <a:off x="381000" y="-152400"/>
            <a:ext cx="8229600" cy="1252728"/>
          </a:xfrm>
          <a:effectLst>
            <a:glow rad="228600">
              <a:schemeClr val="accent6">
                <a:satMod val="175000"/>
                <a:alpha val="40000"/>
              </a:schemeClr>
            </a:glow>
          </a:effectLst>
        </p:spPr>
        <p:txBody>
          <a:bodyPr/>
          <a:lstStyle/>
          <a:p>
            <a:r>
              <a:rPr lang="en-US" dirty="0" smtClean="0">
                <a:solidFill>
                  <a:schemeClr val="accent1">
                    <a:lumMod val="40000"/>
                    <a:lumOff val="60000"/>
                  </a:schemeClr>
                </a:solidFill>
              </a:rPr>
              <a:t>Risks?</a:t>
            </a:r>
            <a:endParaRPr lang="en-US" dirty="0">
              <a:solidFill>
                <a:schemeClr val="accent1">
                  <a:lumMod val="40000"/>
                  <a:lumOff val="60000"/>
                </a:schemeClr>
              </a:solidFill>
            </a:endParaRPr>
          </a:p>
        </p:txBody>
      </p:sp>
    </p:spTree>
    <p:extLst>
      <p:ext uri="{BB962C8B-B14F-4D97-AF65-F5344CB8AC3E}">
        <p14:creationId xmlns:p14="http://schemas.microsoft.com/office/powerpoint/2010/main" xmlns="" val="130190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40000"/>
                    <a:lumOff val="60000"/>
                  </a:schemeClr>
                </a:solidFill>
              </a:rPr>
              <a:t>How It Works</a:t>
            </a:r>
            <a:endParaRPr lang="en-US" dirty="0">
              <a:solidFill>
                <a:schemeClr val="accent1">
                  <a:lumMod val="40000"/>
                  <a:lumOff val="60000"/>
                </a:schemeClr>
              </a:solidFill>
            </a:endParaRPr>
          </a:p>
        </p:txBody>
      </p:sp>
      <p:sp>
        <p:nvSpPr>
          <p:cNvPr id="3" name="Content Placeholder 2"/>
          <p:cNvSpPr>
            <a:spLocks noGrp="1"/>
          </p:cNvSpPr>
          <p:nvPr>
            <p:ph sz="half" idx="1"/>
          </p:nvPr>
        </p:nvSpPr>
        <p:spPr>
          <a:xfrm>
            <a:off x="457200" y="1828800"/>
            <a:ext cx="3276600" cy="4495800"/>
          </a:xfrm>
        </p:spPr>
        <p:txBody>
          <a:bodyPr>
            <a:normAutofit fontScale="92500" lnSpcReduction="20000"/>
          </a:bodyPr>
          <a:lstStyle/>
          <a:p>
            <a:r>
              <a:rPr lang="en-US" dirty="0" smtClean="0"/>
              <a:t>Sound made using piezoelectric effect and quartz</a:t>
            </a:r>
            <a:endParaRPr lang="en-US" dirty="0"/>
          </a:p>
          <a:p>
            <a:r>
              <a:rPr lang="en-US" dirty="0" smtClean="0"/>
              <a:t>Sound bounces off interface while some penetrates further</a:t>
            </a:r>
          </a:p>
          <a:p>
            <a:pPr lvl="1"/>
            <a:r>
              <a:rPr lang="en-US" dirty="0" smtClean="0"/>
              <a:t>Refracted</a:t>
            </a:r>
          </a:p>
          <a:p>
            <a:pPr lvl="1"/>
            <a:r>
              <a:rPr lang="en-US" dirty="0" smtClean="0"/>
              <a:t>Reflected</a:t>
            </a:r>
          </a:p>
          <a:p>
            <a:r>
              <a:rPr lang="en-US" dirty="0" smtClean="0"/>
              <a:t>Sound picked up</a:t>
            </a:r>
          </a:p>
          <a:p>
            <a:r>
              <a:rPr lang="en-US" dirty="0" smtClean="0"/>
              <a:t>Sound interpreted by computer to find distance</a:t>
            </a:r>
          </a:p>
          <a:p>
            <a:endParaRPr lang="en-US" dirty="0" smtClean="0"/>
          </a:p>
        </p:txBody>
      </p:sp>
      <p:pic>
        <p:nvPicPr>
          <p:cNvPr id="92162" name="Picture 2" descr="http://www.isa.org/isaolp/journals/graphics/intech/20011132-02.gif"/>
          <p:cNvPicPr>
            <a:picLocks noChangeAspect="1" noChangeArrowheads="1"/>
          </p:cNvPicPr>
          <p:nvPr/>
        </p:nvPicPr>
        <p:blipFill>
          <a:blip r:embed="rId3" cstate="print"/>
          <a:srcRect/>
          <a:stretch>
            <a:fillRect/>
          </a:stretch>
        </p:blipFill>
        <p:spPr bwMode="auto">
          <a:xfrm>
            <a:off x="3657600" y="2286000"/>
            <a:ext cx="5208606" cy="3657600"/>
          </a:xfrm>
          <a:prstGeom prst="rect">
            <a:avLst/>
          </a:prstGeom>
          <a:noFill/>
        </p:spPr>
      </p:pic>
    </p:spTree>
    <p:extLst>
      <p:ext uri="{BB962C8B-B14F-4D97-AF65-F5344CB8AC3E}">
        <p14:creationId xmlns:p14="http://schemas.microsoft.com/office/powerpoint/2010/main" xmlns="" val="3545403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252728"/>
          </a:xfrm>
        </p:spPr>
        <p:txBody>
          <a:bodyPr/>
          <a:lstStyle/>
          <a:p>
            <a:r>
              <a:rPr lang="en-US" dirty="0" smtClean="0">
                <a:solidFill>
                  <a:schemeClr val="accent1">
                    <a:lumMod val="40000"/>
                    <a:lumOff val="60000"/>
                  </a:schemeClr>
                </a:solidFill>
              </a:rPr>
              <a:t>Other Uses: Ultrasonic </a:t>
            </a:r>
            <a:r>
              <a:rPr lang="en-US" dirty="0" smtClean="0">
                <a:solidFill>
                  <a:schemeClr val="accent1">
                    <a:lumMod val="40000"/>
                    <a:lumOff val="60000"/>
                  </a:schemeClr>
                </a:solidFill>
              </a:rPr>
              <a:t>Weapons</a:t>
            </a:r>
            <a:endParaRPr lang="en-US" dirty="0">
              <a:solidFill>
                <a:schemeClr val="accent1">
                  <a:lumMod val="40000"/>
                  <a:lumOff val="60000"/>
                </a:schemeClr>
              </a:solidFill>
            </a:endParaRPr>
          </a:p>
        </p:txBody>
      </p:sp>
      <p:sp>
        <p:nvSpPr>
          <p:cNvPr id="3" name="Content Placeholder 2"/>
          <p:cNvSpPr>
            <a:spLocks noGrp="1"/>
          </p:cNvSpPr>
          <p:nvPr>
            <p:ph idx="1"/>
          </p:nvPr>
        </p:nvSpPr>
        <p:spPr/>
        <p:txBody>
          <a:bodyPr>
            <a:normAutofit/>
          </a:bodyPr>
          <a:lstStyle/>
          <a:p>
            <a:r>
              <a:rPr lang="en-US" sz="2800" dirty="0" smtClean="0"/>
              <a:t>Use ultrasound waves to injure, incapacitate or kill. </a:t>
            </a:r>
          </a:p>
          <a:p>
            <a:r>
              <a:rPr lang="en-US" sz="2800" dirty="0" smtClean="0"/>
              <a:t>Designed to emit sound as an irritant. </a:t>
            </a:r>
          </a:p>
          <a:p>
            <a:r>
              <a:rPr lang="en-US" sz="2800" dirty="0" smtClean="0"/>
              <a:t>Effective for crowd and riot control. </a:t>
            </a:r>
          </a:p>
          <a:p>
            <a:r>
              <a:rPr lang="en-US" sz="2800" dirty="0"/>
              <a:t>U</a:t>
            </a:r>
            <a:r>
              <a:rPr lang="en-US" sz="2800" dirty="0" smtClean="0"/>
              <a:t>sed by maritime, law enforcement, military and commercial security companies.</a:t>
            </a:r>
            <a:endParaRPr lang="en-US" sz="2800" dirty="0"/>
          </a:p>
        </p:txBody>
      </p:sp>
    </p:spTree>
    <p:extLst>
      <p:ext uri="{BB962C8B-B14F-4D97-AF65-F5344CB8AC3E}">
        <p14:creationId xmlns:p14="http://schemas.microsoft.com/office/powerpoint/2010/main" xmlns="" val="2732944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252728"/>
          </a:xfrm>
        </p:spPr>
        <p:txBody>
          <a:bodyPr/>
          <a:lstStyle/>
          <a:p>
            <a:r>
              <a:rPr lang="en-US" dirty="0" smtClean="0">
                <a:solidFill>
                  <a:schemeClr val="accent1">
                    <a:lumMod val="40000"/>
                    <a:lumOff val="60000"/>
                  </a:schemeClr>
                </a:solidFill>
              </a:rPr>
              <a:t>Ultrasonic Testing</a:t>
            </a:r>
            <a:endParaRPr lang="en-US" dirty="0">
              <a:solidFill>
                <a:schemeClr val="accent1">
                  <a:lumMod val="40000"/>
                  <a:lumOff val="60000"/>
                </a:schemeClr>
              </a:solidFill>
            </a:endParaRPr>
          </a:p>
        </p:txBody>
      </p:sp>
      <p:sp>
        <p:nvSpPr>
          <p:cNvPr id="3" name="Content Placeholder 2"/>
          <p:cNvSpPr>
            <a:spLocks noGrp="1"/>
          </p:cNvSpPr>
          <p:nvPr>
            <p:ph idx="1"/>
          </p:nvPr>
        </p:nvSpPr>
        <p:spPr/>
        <p:txBody>
          <a:bodyPr/>
          <a:lstStyle/>
          <a:p>
            <a:r>
              <a:rPr lang="en-US" dirty="0" smtClean="0"/>
              <a:t>A form of non-destructive testing. </a:t>
            </a:r>
          </a:p>
          <a:p>
            <a:r>
              <a:rPr lang="en-US" dirty="0" smtClean="0"/>
              <a:t>Used to implement quality assurance.</a:t>
            </a:r>
          </a:p>
          <a:p>
            <a:r>
              <a:rPr lang="en-US" dirty="0" smtClean="0"/>
              <a:t>Measures the thickness of objects to monitor corrosion.  </a:t>
            </a:r>
            <a:endParaRPr lang="en-US" dirty="0"/>
          </a:p>
          <a:p>
            <a:r>
              <a:rPr lang="en-US" dirty="0" smtClean="0"/>
              <a:t>2-10MHz sound waves.</a:t>
            </a:r>
          </a:p>
          <a:p>
            <a:endParaRPr lang="en-US" dirty="0" smtClean="0"/>
          </a:p>
        </p:txBody>
      </p:sp>
      <p:pic>
        <p:nvPicPr>
          <p:cNvPr id="6" name="Picture 3"/>
          <p:cNvPicPr>
            <a:picLocks noChangeAspect="1" noChangeArrowheads="1"/>
          </p:cNvPicPr>
          <p:nvPr/>
        </p:nvPicPr>
        <p:blipFill>
          <a:blip r:embed="rId3" cstate="print"/>
          <a:srcRect/>
          <a:stretch>
            <a:fillRect/>
          </a:stretch>
        </p:blipFill>
        <p:spPr bwMode="auto">
          <a:xfrm>
            <a:off x="5105400" y="3657600"/>
            <a:ext cx="3550708" cy="2663031"/>
          </a:xfrm>
          <a:prstGeom prst="rect">
            <a:avLst/>
          </a:prstGeom>
          <a:noFill/>
          <a:ln w="9525">
            <a:noFill/>
            <a:miter lim="800000"/>
            <a:headEnd/>
            <a:tailEnd/>
          </a:ln>
        </p:spPr>
      </p:pic>
    </p:spTree>
    <p:extLst>
      <p:ext uri="{BB962C8B-B14F-4D97-AF65-F5344CB8AC3E}">
        <p14:creationId xmlns:p14="http://schemas.microsoft.com/office/powerpoint/2010/main" xmlns="" val="1998786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252728"/>
          </a:xfrm>
        </p:spPr>
        <p:txBody>
          <a:bodyPr/>
          <a:lstStyle/>
          <a:p>
            <a:r>
              <a:rPr lang="en-US" dirty="0" smtClean="0">
                <a:solidFill>
                  <a:schemeClr val="accent1">
                    <a:lumMod val="40000"/>
                    <a:lumOff val="60000"/>
                  </a:schemeClr>
                </a:solidFill>
              </a:rPr>
              <a:t>Ultrasonic Cleansers</a:t>
            </a:r>
            <a:endParaRPr lang="en-US" dirty="0">
              <a:solidFill>
                <a:schemeClr val="accent1">
                  <a:lumMod val="40000"/>
                  <a:lumOff val="60000"/>
                </a:schemeClr>
              </a:solidFill>
            </a:endParaRPr>
          </a:p>
        </p:txBody>
      </p:sp>
      <p:sp>
        <p:nvSpPr>
          <p:cNvPr id="3" name="Content Placeholder 2"/>
          <p:cNvSpPr>
            <a:spLocks noGrp="1"/>
          </p:cNvSpPr>
          <p:nvPr>
            <p:ph idx="1"/>
          </p:nvPr>
        </p:nvSpPr>
        <p:spPr/>
        <p:txBody>
          <a:bodyPr/>
          <a:lstStyle/>
          <a:p>
            <a:r>
              <a:rPr lang="en-US" dirty="0" smtClean="0"/>
              <a:t>Emit sound waves at frequencies between 20-40kHz. </a:t>
            </a:r>
          </a:p>
          <a:p>
            <a:r>
              <a:rPr lang="en-US" dirty="0" smtClean="0"/>
              <a:t>Used to clean jewelry and various instruments.</a:t>
            </a:r>
          </a:p>
          <a:p>
            <a:r>
              <a:rPr lang="en-US" dirty="0" smtClean="0"/>
              <a:t>Employs similar techniques to ultrasonic disintegration.  </a:t>
            </a:r>
          </a:p>
          <a:p>
            <a:r>
              <a:rPr lang="en-US" dirty="0" smtClean="0"/>
              <a:t>http://www.youtube.com/watch?v=nOVUpenSvdw</a:t>
            </a:r>
            <a:endParaRPr lang="en-US" dirty="0"/>
          </a:p>
        </p:txBody>
      </p:sp>
    </p:spTree>
    <p:extLst>
      <p:ext uri="{BB962C8B-B14F-4D97-AF65-F5344CB8AC3E}">
        <p14:creationId xmlns:p14="http://schemas.microsoft.com/office/powerpoint/2010/main" xmlns="" val="1692478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252728"/>
          </a:xfrm>
        </p:spPr>
        <p:txBody>
          <a:bodyPr/>
          <a:lstStyle/>
          <a:p>
            <a:r>
              <a:rPr lang="en-US" dirty="0" smtClean="0">
                <a:solidFill>
                  <a:schemeClr val="accent1">
                    <a:lumMod val="40000"/>
                    <a:lumOff val="60000"/>
                  </a:schemeClr>
                </a:solidFill>
              </a:rPr>
              <a:t>Ultrasonic Range Finding</a:t>
            </a:r>
            <a:endParaRPr lang="en-US" dirty="0">
              <a:solidFill>
                <a:schemeClr val="accent1">
                  <a:lumMod val="40000"/>
                  <a:lumOff val="60000"/>
                </a:schemeClr>
              </a:solidFill>
            </a:endParaRPr>
          </a:p>
        </p:txBody>
      </p:sp>
      <p:sp>
        <p:nvSpPr>
          <p:cNvPr id="3" name="Content Placeholder 2"/>
          <p:cNvSpPr>
            <a:spLocks noGrp="1"/>
          </p:cNvSpPr>
          <p:nvPr>
            <p:ph idx="1"/>
          </p:nvPr>
        </p:nvSpPr>
        <p:spPr>
          <a:xfrm>
            <a:off x="304800" y="1600200"/>
            <a:ext cx="8229600" cy="1653809"/>
          </a:xfrm>
        </p:spPr>
        <p:txBody>
          <a:bodyPr/>
          <a:lstStyle/>
          <a:p>
            <a:r>
              <a:rPr lang="en-US" dirty="0" smtClean="0"/>
              <a:t>SONAR and RADAR.</a:t>
            </a:r>
          </a:p>
          <a:p>
            <a:r>
              <a:rPr lang="en-US" dirty="0" smtClean="0"/>
              <a:t>Detect emitted sound waves as </a:t>
            </a:r>
            <a:r>
              <a:rPr lang="en-US" dirty="0" smtClean="0"/>
              <a:t>echoes returning </a:t>
            </a:r>
            <a:r>
              <a:rPr lang="en-US" dirty="0" smtClean="0"/>
              <a:t>from object for analysis. </a:t>
            </a:r>
          </a:p>
          <a:p>
            <a:endParaRPr lang="en-US" dirty="0" smtClean="0"/>
          </a:p>
          <a:p>
            <a:endParaRPr lang="en-US" dirty="0"/>
          </a:p>
        </p:txBody>
      </p:sp>
      <p:pic>
        <p:nvPicPr>
          <p:cNvPr id="5" name="Picture 4" descr="496px-Sonar_Principle_EN.svg.png"/>
          <p:cNvPicPr>
            <a:picLocks noChangeAspect="1"/>
          </p:cNvPicPr>
          <p:nvPr/>
        </p:nvPicPr>
        <p:blipFill>
          <a:blip r:embed="rId3" cstate="print"/>
          <a:stretch>
            <a:fillRect/>
          </a:stretch>
        </p:blipFill>
        <p:spPr>
          <a:xfrm>
            <a:off x="228600" y="3581400"/>
            <a:ext cx="5257800" cy="2895600"/>
          </a:xfrm>
          <a:prstGeom prst="rect">
            <a:avLst/>
          </a:prstGeom>
        </p:spPr>
      </p:pic>
      <p:pic>
        <p:nvPicPr>
          <p:cNvPr id="10242" name="Picture 2" descr="http://www.encyclopedia.com.my/volume6/images/111_ultrasound.jpg"/>
          <p:cNvPicPr>
            <a:picLocks noChangeAspect="1" noChangeArrowheads="1"/>
          </p:cNvPicPr>
          <p:nvPr/>
        </p:nvPicPr>
        <p:blipFill>
          <a:blip r:embed="rId4" cstate="print"/>
          <a:srcRect/>
          <a:stretch>
            <a:fillRect/>
          </a:stretch>
        </p:blipFill>
        <p:spPr bwMode="auto">
          <a:xfrm>
            <a:off x="5638800" y="3162299"/>
            <a:ext cx="3333750" cy="3695701"/>
          </a:xfrm>
          <a:prstGeom prst="rect">
            <a:avLst/>
          </a:prstGeom>
          <a:noFill/>
        </p:spPr>
      </p:pic>
    </p:spTree>
    <p:extLst>
      <p:ext uri="{BB962C8B-B14F-4D97-AF65-F5344CB8AC3E}">
        <p14:creationId xmlns:p14="http://schemas.microsoft.com/office/powerpoint/2010/main" xmlns="" val="3512865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9728"/>
            <a:ext cx="8229600" cy="1252728"/>
          </a:xfrm>
        </p:spPr>
        <p:txBody>
          <a:bodyPr>
            <a:normAutofit/>
          </a:bodyPr>
          <a:lstStyle/>
          <a:p>
            <a:r>
              <a:rPr lang="en-US" dirty="0" smtClean="0">
                <a:solidFill>
                  <a:schemeClr val="accent1">
                    <a:lumMod val="40000"/>
                    <a:lumOff val="60000"/>
                  </a:schemeClr>
                </a:solidFill>
              </a:rPr>
              <a:t>Ultrasound Waves in Nature</a:t>
            </a:r>
            <a:endParaRPr lang="en-US" dirty="0">
              <a:solidFill>
                <a:schemeClr val="accent1">
                  <a:lumMod val="40000"/>
                  <a:lumOff val="60000"/>
                </a:schemeClr>
              </a:solidFill>
            </a:endParaRPr>
          </a:p>
        </p:txBody>
      </p:sp>
      <p:sp>
        <p:nvSpPr>
          <p:cNvPr id="3" name="Content Placeholder 2"/>
          <p:cNvSpPr>
            <a:spLocks noGrp="1"/>
          </p:cNvSpPr>
          <p:nvPr>
            <p:ph idx="1"/>
          </p:nvPr>
        </p:nvSpPr>
        <p:spPr>
          <a:xfrm>
            <a:off x="152400" y="1600201"/>
            <a:ext cx="3657600" cy="3810000"/>
          </a:xfrm>
        </p:spPr>
        <p:txBody>
          <a:bodyPr>
            <a:normAutofit/>
          </a:bodyPr>
          <a:lstStyle/>
          <a:p>
            <a:r>
              <a:rPr lang="en-US" sz="2400" dirty="0" smtClean="0"/>
              <a:t>Bats use echolocation to prey on insects.</a:t>
            </a:r>
          </a:p>
          <a:p>
            <a:r>
              <a:rPr lang="en-US" sz="2400" dirty="0" smtClean="0"/>
              <a:t>Insects use ultrasonic hearing to avoid predatory bats. </a:t>
            </a:r>
          </a:p>
          <a:p>
            <a:r>
              <a:rPr lang="en-US" sz="2400" dirty="0" smtClean="0"/>
              <a:t>Dolphins and whales posses ultrasonic hearing to orient and capture prey. </a:t>
            </a:r>
          </a:p>
          <a:p>
            <a:endParaRPr lang="en-US" sz="2400" dirty="0"/>
          </a:p>
        </p:txBody>
      </p:sp>
      <p:pic>
        <p:nvPicPr>
          <p:cNvPr id="8194" name="Picture 2" descr="http://askabiologist.asu.edu/sites/default/files/echolocation.jpg"/>
          <p:cNvPicPr>
            <a:picLocks noChangeAspect="1" noChangeArrowheads="1"/>
          </p:cNvPicPr>
          <p:nvPr/>
        </p:nvPicPr>
        <p:blipFill>
          <a:blip r:embed="rId3" cstate="print"/>
          <a:srcRect/>
          <a:stretch>
            <a:fillRect/>
          </a:stretch>
        </p:blipFill>
        <p:spPr bwMode="auto">
          <a:xfrm>
            <a:off x="3886200" y="1419224"/>
            <a:ext cx="5238750" cy="2847976"/>
          </a:xfrm>
          <a:prstGeom prst="rect">
            <a:avLst/>
          </a:prstGeom>
          <a:noFill/>
        </p:spPr>
      </p:pic>
      <p:sp>
        <p:nvSpPr>
          <p:cNvPr id="5" name="Content Placeholder 2"/>
          <p:cNvSpPr txBox="1">
            <a:spLocks/>
          </p:cNvSpPr>
          <p:nvPr/>
        </p:nvSpPr>
        <p:spPr>
          <a:xfrm>
            <a:off x="152400" y="5029200"/>
            <a:ext cx="6324600" cy="1600200"/>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Pistol shrimp are awesome…and this is why.</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http://www.youtube.com/watch?v=XC6I8iPiHT8</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704642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252728"/>
          </a:xfrm>
        </p:spPr>
        <p:txBody>
          <a:bodyPr/>
          <a:lstStyle/>
          <a:p>
            <a:r>
              <a:rPr lang="en-US" dirty="0" smtClean="0">
                <a:solidFill>
                  <a:schemeClr val="accent1">
                    <a:lumMod val="40000"/>
                    <a:lumOff val="60000"/>
                  </a:schemeClr>
                </a:solidFill>
              </a:rPr>
              <a:t>References</a:t>
            </a:r>
            <a:endParaRPr lang="en-US" dirty="0">
              <a:solidFill>
                <a:schemeClr val="accent1">
                  <a:lumMod val="40000"/>
                  <a:lumOff val="60000"/>
                </a:schemeClr>
              </a:solidFill>
            </a:endParaRPr>
          </a:p>
        </p:txBody>
      </p:sp>
      <p:sp>
        <p:nvSpPr>
          <p:cNvPr id="3" name="Content Placeholder 2"/>
          <p:cNvSpPr>
            <a:spLocks noGrp="1"/>
          </p:cNvSpPr>
          <p:nvPr>
            <p:ph idx="1"/>
          </p:nvPr>
        </p:nvSpPr>
        <p:spPr>
          <a:xfrm>
            <a:off x="228600" y="1600200"/>
            <a:ext cx="8458200" cy="4952999"/>
          </a:xfrm>
        </p:spPr>
        <p:txBody>
          <a:bodyPr>
            <a:normAutofit fontScale="85000" lnSpcReduction="10000"/>
          </a:bodyPr>
          <a:lstStyle/>
          <a:p>
            <a:r>
              <a:rPr lang="en-US" sz="3400" dirty="0" smtClean="0"/>
              <a:t>Acoustics </a:t>
            </a:r>
            <a:r>
              <a:rPr lang="en-US" sz="3400" dirty="0" smtClean="0"/>
              <a:t>and Vibration Animations “the Doppler Effect and Sonic Booms” www.acs.psu.edu</a:t>
            </a:r>
          </a:p>
          <a:p>
            <a:r>
              <a:rPr lang="en-US" sz="3400" dirty="0" smtClean="0"/>
              <a:t>Ehealth.com</a:t>
            </a:r>
          </a:p>
          <a:p>
            <a:r>
              <a:rPr lang="en-US" sz="3400" dirty="0" smtClean="0"/>
              <a:t>Gastroenterology Associates. </a:t>
            </a:r>
            <a:r>
              <a:rPr lang="en-US" sz="3400" i="1" dirty="0" smtClean="0"/>
              <a:t>giassociateschicago.com</a:t>
            </a:r>
            <a:endParaRPr lang="en-US" sz="3400" dirty="0" smtClean="0"/>
          </a:p>
          <a:p>
            <a:r>
              <a:rPr lang="en-US" sz="3400" dirty="0" smtClean="0"/>
              <a:t>Medicalphysicsweb.org</a:t>
            </a:r>
            <a:endParaRPr lang="en-US" sz="3400" dirty="0" smtClean="0"/>
          </a:p>
          <a:p>
            <a:r>
              <a:rPr lang="en-US" sz="3400" dirty="0" err="1" smtClean="0"/>
              <a:t>Nicolaides</a:t>
            </a:r>
            <a:r>
              <a:rPr lang="en-US" sz="3400" dirty="0" smtClean="0"/>
              <a:t>, K., G. Rizzo, K. </a:t>
            </a:r>
            <a:r>
              <a:rPr lang="en-US" sz="3400" dirty="0" err="1" smtClean="0"/>
              <a:t>Hecker</a:t>
            </a:r>
            <a:r>
              <a:rPr lang="en-US" sz="3400" dirty="0" smtClean="0"/>
              <a:t>, &amp; R. </a:t>
            </a:r>
            <a:r>
              <a:rPr lang="en-US" sz="3400" dirty="0" err="1" smtClean="0"/>
              <a:t>Ximenes</a:t>
            </a:r>
            <a:r>
              <a:rPr lang="en-US" sz="3400" dirty="0" smtClean="0"/>
              <a:t>. Doppler in Obstetrics. </a:t>
            </a:r>
            <a:r>
              <a:rPr lang="en-US" sz="3400" i="1" dirty="0" smtClean="0"/>
              <a:t>www.centrus.com/br</a:t>
            </a:r>
            <a:endParaRPr lang="en-US" sz="3400" dirty="0" smtClean="0"/>
          </a:p>
          <a:p>
            <a:r>
              <a:rPr lang="en-US" sz="3400" dirty="0" smtClean="0"/>
              <a:t>www.radiologyinfo.org</a:t>
            </a:r>
          </a:p>
          <a:p>
            <a:r>
              <a:rPr lang="en-US" sz="3400" dirty="0" smtClean="0"/>
              <a:t>www.ultrasonics.org</a:t>
            </a:r>
          </a:p>
          <a:p>
            <a:r>
              <a:rPr lang="en-US" sz="3400" dirty="0" smtClean="0"/>
              <a:t>www.webmd.com</a:t>
            </a:r>
          </a:p>
          <a:p>
            <a:r>
              <a:rPr lang="en-US" sz="3400" dirty="0" smtClean="0"/>
              <a:t>www.wikiradiology.com</a:t>
            </a:r>
            <a:endParaRPr lang="en-US" sz="3400" dirty="0" smtClean="0"/>
          </a:p>
          <a:p>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onlyhdwallpapers.com/wallpaper/light_waves_dual_screen_sound_wave_zigzag_glowmusic_desktop_2140x1024_wallpaper-198030.jpeg"/>
          <p:cNvPicPr>
            <a:picLocks noChangeAspect="1" noChangeArrowheads="1"/>
          </p:cNvPicPr>
          <p:nvPr/>
        </p:nvPicPr>
        <p:blipFill>
          <a:blip r:embed="rId3" cstate="print"/>
          <a:srcRect l="4225" t="715" r="35125" b="4225"/>
          <a:stretch>
            <a:fillRect/>
          </a:stretch>
        </p:blipFill>
        <p:spPr bwMode="auto">
          <a:xfrm>
            <a:off x="0" y="0"/>
            <a:ext cx="9144000" cy="6858000"/>
          </a:xfrm>
          <a:prstGeom prst="rect">
            <a:avLst/>
          </a:prstGeom>
          <a:noFill/>
        </p:spPr>
      </p:pic>
      <p:sp>
        <p:nvSpPr>
          <p:cNvPr id="3" name="TextBox 2"/>
          <p:cNvSpPr txBox="1"/>
          <p:nvPr/>
        </p:nvSpPr>
        <p:spPr>
          <a:xfrm>
            <a:off x="609600" y="990600"/>
            <a:ext cx="5334000" cy="1015663"/>
          </a:xfrm>
          <a:prstGeom prst="rect">
            <a:avLst/>
          </a:prstGeom>
          <a:noFill/>
        </p:spPr>
        <p:txBody>
          <a:bodyPr wrap="square" rtlCol="0">
            <a:spAutoFit/>
          </a:bodyPr>
          <a:lstStyle/>
          <a:p>
            <a:r>
              <a:rPr lang="en-US" sz="6000" dirty="0" smtClean="0">
                <a:solidFill>
                  <a:schemeClr val="accent1">
                    <a:lumMod val="40000"/>
                    <a:lumOff val="60000"/>
                  </a:schemeClr>
                </a:solidFill>
                <a:latin typeface="+mj-lt"/>
              </a:rPr>
              <a:t>Questions?</a:t>
            </a:r>
            <a:endParaRPr lang="en-US" sz="6000" dirty="0">
              <a:solidFill>
                <a:schemeClr val="accent1">
                  <a:lumMod val="40000"/>
                  <a:lumOff val="60000"/>
                </a:schemeClr>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pregnancycheck.com/img/pregnancy-ultrasound-17-weeks.jpeg"/>
          <p:cNvPicPr>
            <a:picLocks noChangeAspect="1" noChangeArrowheads="1"/>
          </p:cNvPicPr>
          <p:nvPr/>
        </p:nvPicPr>
        <p:blipFill>
          <a:blip r:embed="rId3" cstate="print"/>
          <a:srcRect/>
          <a:stretch>
            <a:fillRect/>
          </a:stretch>
        </p:blipFill>
        <p:spPr bwMode="auto">
          <a:xfrm>
            <a:off x="4495800" y="1676400"/>
            <a:ext cx="2776603" cy="2167829"/>
          </a:xfrm>
          <a:prstGeom prst="rect">
            <a:avLst/>
          </a:prstGeom>
          <a:noFill/>
        </p:spPr>
      </p:pic>
      <p:sp>
        <p:nvSpPr>
          <p:cNvPr id="2" name="Title 1"/>
          <p:cNvSpPr>
            <a:spLocks noGrp="1"/>
          </p:cNvSpPr>
          <p:nvPr>
            <p:ph type="title"/>
          </p:nvPr>
        </p:nvSpPr>
        <p:spPr/>
        <p:txBody>
          <a:bodyPr/>
          <a:lstStyle/>
          <a:p>
            <a:r>
              <a:rPr lang="en-US" dirty="0" smtClean="0">
                <a:solidFill>
                  <a:schemeClr val="accent1">
                    <a:lumMod val="40000"/>
                    <a:lumOff val="60000"/>
                  </a:schemeClr>
                </a:solidFill>
              </a:rPr>
              <a:t>Types of Ultrasound</a:t>
            </a:r>
            <a:endParaRPr lang="en-US" dirty="0">
              <a:solidFill>
                <a:schemeClr val="accent1">
                  <a:lumMod val="40000"/>
                  <a:lumOff val="60000"/>
                </a:schemeClr>
              </a:solidFill>
            </a:endParaRPr>
          </a:p>
        </p:txBody>
      </p:sp>
      <p:sp>
        <p:nvSpPr>
          <p:cNvPr id="3" name="Content Placeholder 2"/>
          <p:cNvSpPr>
            <a:spLocks noGrp="1"/>
          </p:cNvSpPr>
          <p:nvPr>
            <p:ph sz="half" idx="1"/>
          </p:nvPr>
        </p:nvSpPr>
        <p:spPr>
          <a:xfrm>
            <a:off x="381000" y="1905000"/>
            <a:ext cx="3810000" cy="4191000"/>
          </a:xfrm>
        </p:spPr>
        <p:txBody>
          <a:bodyPr>
            <a:normAutofit fontScale="92500"/>
          </a:bodyPr>
          <a:lstStyle/>
          <a:p>
            <a:r>
              <a:rPr lang="en-US" dirty="0" smtClean="0"/>
              <a:t>Basic 2D</a:t>
            </a:r>
          </a:p>
          <a:p>
            <a:pPr lvl="1"/>
            <a:r>
              <a:rPr lang="en-US" dirty="0" smtClean="0"/>
              <a:t>Just the reflections are picked up and displayed</a:t>
            </a:r>
          </a:p>
          <a:p>
            <a:r>
              <a:rPr lang="en-US" dirty="0" smtClean="0"/>
              <a:t>3D</a:t>
            </a:r>
          </a:p>
          <a:p>
            <a:pPr lvl="1"/>
            <a:r>
              <a:rPr lang="en-US" dirty="0" smtClean="0"/>
              <a:t>Uses 2d as slices and compiles them into a 3d image</a:t>
            </a:r>
          </a:p>
          <a:p>
            <a:r>
              <a:rPr lang="en-US" dirty="0" smtClean="0"/>
              <a:t>Doppler Ultrasound</a:t>
            </a:r>
          </a:p>
          <a:p>
            <a:pPr lvl="1"/>
            <a:r>
              <a:rPr lang="en-US" dirty="0" smtClean="0"/>
              <a:t>Used to look at speeds of fluids with Doppler shift</a:t>
            </a:r>
            <a:endParaRPr lang="en-US" dirty="0"/>
          </a:p>
        </p:txBody>
      </p:sp>
      <p:pic>
        <p:nvPicPr>
          <p:cNvPr id="90116" name="Picture 4" descr="http://www.ultracare4d.com/ababy3.jpg"/>
          <p:cNvPicPr>
            <a:picLocks noChangeAspect="1" noChangeArrowheads="1"/>
          </p:cNvPicPr>
          <p:nvPr/>
        </p:nvPicPr>
        <p:blipFill>
          <a:blip r:embed="rId4" cstate="print"/>
          <a:srcRect/>
          <a:stretch>
            <a:fillRect/>
          </a:stretch>
        </p:blipFill>
        <p:spPr bwMode="auto">
          <a:xfrm>
            <a:off x="6553200" y="2835937"/>
            <a:ext cx="2276475" cy="2193263"/>
          </a:xfrm>
          <a:prstGeom prst="rect">
            <a:avLst/>
          </a:prstGeom>
          <a:noFill/>
        </p:spPr>
      </p:pic>
      <p:pic>
        <p:nvPicPr>
          <p:cNvPr id="90118" name="Picture 6" descr="http://www.visualphotos.com/photo/1x6068239/Kidney_transplant_colour_Doppler_ultrasound_scan_m195087.jpg"/>
          <p:cNvPicPr>
            <a:picLocks noChangeAspect="1" noChangeArrowheads="1"/>
          </p:cNvPicPr>
          <p:nvPr/>
        </p:nvPicPr>
        <p:blipFill>
          <a:blip r:embed="rId5" cstate="print"/>
          <a:srcRect/>
          <a:stretch>
            <a:fillRect/>
          </a:stretch>
        </p:blipFill>
        <p:spPr bwMode="auto">
          <a:xfrm>
            <a:off x="4572000" y="4331493"/>
            <a:ext cx="2514600" cy="2069307"/>
          </a:xfrm>
          <a:prstGeom prst="rect">
            <a:avLst/>
          </a:prstGeom>
          <a:noFill/>
        </p:spPr>
      </p:pic>
    </p:spTree>
    <p:extLst>
      <p:ext uri="{BB962C8B-B14F-4D97-AF65-F5344CB8AC3E}">
        <p14:creationId xmlns:p14="http://schemas.microsoft.com/office/powerpoint/2010/main" xmlns="" val="15994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40000"/>
                    <a:lumOff val="60000"/>
                  </a:schemeClr>
                </a:solidFill>
              </a:rPr>
              <a:t>Modes of Ultrasound</a:t>
            </a:r>
            <a:br>
              <a:rPr lang="en-US" dirty="0" smtClean="0">
                <a:solidFill>
                  <a:schemeClr val="accent1">
                    <a:lumMod val="40000"/>
                    <a:lumOff val="60000"/>
                  </a:schemeClr>
                </a:solidFill>
              </a:rPr>
            </a:br>
            <a:endParaRPr lang="en-US" dirty="0">
              <a:solidFill>
                <a:schemeClr val="accent1">
                  <a:lumMod val="40000"/>
                  <a:lumOff val="60000"/>
                </a:schemeClr>
              </a:solidFill>
            </a:endParaRPr>
          </a:p>
        </p:txBody>
      </p:sp>
      <p:sp>
        <p:nvSpPr>
          <p:cNvPr id="3" name="Content Placeholder 2"/>
          <p:cNvSpPr>
            <a:spLocks noGrp="1"/>
          </p:cNvSpPr>
          <p:nvPr>
            <p:ph sz="half" idx="1"/>
          </p:nvPr>
        </p:nvSpPr>
        <p:spPr>
          <a:xfrm>
            <a:off x="457200" y="1773936"/>
            <a:ext cx="4038600" cy="4855464"/>
          </a:xfrm>
        </p:spPr>
        <p:txBody>
          <a:bodyPr>
            <a:normAutofit fontScale="92500" lnSpcReduction="10000"/>
          </a:bodyPr>
          <a:lstStyle/>
          <a:p>
            <a:r>
              <a:rPr lang="en-US" dirty="0" smtClean="0"/>
              <a:t>Amplitude mode (A-mode)</a:t>
            </a:r>
          </a:p>
          <a:p>
            <a:pPr algn="ctr"/>
            <a:endParaRPr lang="en-US" dirty="0" smtClean="0"/>
          </a:p>
          <a:p>
            <a:pPr marL="342900" indent="-342900">
              <a:buFont typeface="Arial" pitchFamily="34" charset="0"/>
              <a:buChar char="•"/>
            </a:pPr>
            <a:r>
              <a:rPr lang="en-US" sz="2800" dirty="0" smtClean="0"/>
              <a:t>A single transducer sends a line through the body</a:t>
            </a:r>
          </a:p>
          <a:p>
            <a:pPr marL="342900" indent="-342900">
              <a:buNone/>
            </a:pPr>
            <a:r>
              <a:rPr lang="en-US" sz="2800" dirty="0" smtClean="0"/>
              <a:t> </a:t>
            </a:r>
          </a:p>
          <a:p>
            <a:pPr marL="342900" indent="-342900">
              <a:buFont typeface="Arial" pitchFamily="34" charset="0"/>
              <a:buChar char="•"/>
            </a:pPr>
            <a:r>
              <a:rPr lang="en-US" sz="2800" dirty="0" smtClean="0"/>
              <a:t>Echoes are plotted as a function of depth</a:t>
            </a:r>
          </a:p>
          <a:p>
            <a:pPr marL="342900" indent="-342900">
              <a:buNone/>
            </a:pPr>
            <a:endParaRPr lang="en-US" sz="2800" dirty="0" smtClean="0"/>
          </a:p>
          <a:p>
            <a:pPr marL="342900" indent="-342900">
              <a:buFont typeface="Arial" pitchFamily="34" charset="0"/>
              <a:buChar char="•"/>
            </a:pPr>
            <a:r>
              <a:rPr lang="en-US" sz="2800" dirty="0" smtClean="0"/>
              <a:t>There is no exact way to be sure what the echo is reflected off of or what the object looks like.  </a:t>
            </a:r>
          </a:p>
          <a:p>
            <a:endParaRPr lang="en-US" dirty="0"/>
          </a:p>
        </p:txBody>
      </p:sp>
      <p:pic>
        <p:nvPicPr>
          <p:cNvPr id="16386" name="Picture 2" descr="http://www.ob-ultrasound.net/images/A_scan.jpg"/>
          <p:cNvPicPr>
            <a:picLocks noChangeAspect="1" noChangeArrowheads="1"/>
          </p:cNvPicPr>
          <p:nvPr/>
        </p:nvPicPr>
        <p:blipFill>
          <a:blip r:embed="rId3" cstate="print"/>
          <a:srcRect l="6723" t="9259" r="6663" b="9259"/>
          <a:stretch>
            <a:fillRect/>
          </a:stretch>
        </p:blipFill>
        <p:spPr bwMode="auto">
          <a:xfrm>
            <a:off x="4419600" y="1981200"/>
            <a:ext cx="4572000" cy="3094892"/>
          </a:xfrm>
          <a:prstGeom prst="rect">
            <a:avLst/>
          </a:prstGeom>
          <a:noFill/>
        </p:spPr>
      </p:pic>
    </p:spTree>
    <p:extLst>
      <p:ext uri="{BB962C8B-B14F-4D97-AF65-F5344CB8AC3E}">
        <p14:creationId xmlns:p14="http://schemas.microsoft.com/office/powerpoint/2010/main" xmlns="" val="106739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52400"/>
            <a:ext cx="8229600" cy="1251062"/>
          </a:xfrm>
          <a:prstGeom prst="rect">
            <a:avLst/>
          </a:prstGeom>
        </p:spPr>
        <p:txBody>
          <a:bodyPr vert="horz" lIns="91440" rIns="45720" rtlCol="0" anchor="ctr">
            <a:normAutofit fontScale="90000" lnSpcReduction="1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Modes of Ultrasound</a:t>
            </a:r>
            <a:b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b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
        <p:nvSpPr>
          <p:cNvPr id="8" name="Content Placeholder 2"/>
          <p:cNvSpPr txBox="1">
            <a:spLocks/>
          </p:cNvSpPr>
          <p:nvPr/>
        </p:nvSpPr>
        <p:spPr>
          <a:xfrm>
            <a:off x="457200" y="1773936"/>
            <a:ext cx="4038600" cy="4623816"/>
          </a:xfrm>
          <a:prstGeom prst="rect">
            <a:avLst/>
          </a:prstGeom>
        </p:spPr>
        <p:txBody>
          <a:bodyPr>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152400" y="1676400"/>
            <a:ext cx="4267200" cy="5029200"/>
          </a:xfrm>
          <a:prstGeom prst="rect">
            <a:avLst/>
          </a:prstGeom>
        </p:spPr>
        <p:txBody>
          <a:bodyPr>
            <a:normAutofit lnSpcReduction="10000"/>
          </a:bodyPr>
          <a:lstStyle/>
          <a:p>
            <a:pPr marL="438912" indent="-320040" algn="ctr">
              <a:buClr>
                <a:schemeClr val="accent1"/>
              </a:buClr>
              <a:buSzPct val="80000"/>
              <a:buFont typeface="Wingdings 2"/>
              <a:buChar char=""/>
            </a:pPr>
            <a:r>
              <a:rPr lang="en-US" sz="3200" dirty="0" smtClean="0"/>
              <a:t>Brightness mode (B-mode)</a:t>
            </a:r>
          </a:p>
          <a:p>
            <a:pPr marL="438912" indent="-320040" algn="ctr">
              <a:buClr>
                <a:schemeClr val="accent1"/>
              </a:buClr>
              <a:buSzPct val="80000"/>
            </a:pPr>
            <a:endParaRPr lang="en-US" sz="2600" dirty="0" smtClean="0"/>
          </a:p>
          <a:p>
            <a:pPr marL="438912" indent="-320040">
              <a:buClr>
                <a:schemeClr val="accent1"/>
              </a:buClr>
              <a:buSzPct val="80000"/>
              <a:buFont typeface="Arial" pitchFamily="34" charset="0"/>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 linear array of transducers scans a plane through a body</a:t>
            </a:r>
          </a:p>
          <a:p>
            <a:pPr marL="438912" indent="-320040">
              <a:buClr>
                <a:schemeClr val="accent1"/>
              </a:buClr>
              <a:buSzPct val="80000"/>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438912" indent="-320040">
              <a:buClr>
                <a:schemeClr val="accent1"/>
              </a:buClr>
              <a:buSzPct val="80000"/>
              <a:buFont typeface="Arial" pitchFamily="34" charset="0"/>
              <a:buChar char="•"/>
            </a:pPr>
            <a:r>
              <a:rPr lang="en-US" sz="2600" dirty="0" smtClean="0"/>
              <a:t>Produces a two-dimensional image</a:t>
            </a:r>
          </a:p>
          <a:p>
            <a:pPr marL="438912" indent="-320040">
              <a:buClr>
                <a:schemeClr val="accent1"/>
              </a:buClr>
              <a:buSzPct val="80000"/>
            </a:pPr>
            <a:endParaRPr lang="en-US" sz="2600" dirty="0" smtClean="0"/>
          </a:p>
          <a:p>
            <a:pPr marL="438912" indent="-320040">
              <a:buClr>
                <a:schemeClr val="accent1"/>
              </a:buClr>
              <a:buSzPct val="80000"/>
              <a:buFont typeface="Arial" pitchFamily="34" charset="0"/>
              <a:buChar cha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Similar</a:t>
            </a:r>
            <a:r>
              <a:rPr kumimoji="0" lang="en-US" sz="2600" b="0" i="0" u="none" strike="noStrike" kern="1200" cap="none" spc="0" normalizeH="0" noProof="0" dirty="0" smtClean="0">
                <a:ln>
                  <a:noFill/>
                </a:ln>
                <a:solidFill>
                  <a:schemeClr val="tx1"/>
                </a:solidFill>
                <a:effectLst/>
                <a:uLnTx/>
                <a:uFillTx/>
                <a:latin typeface="+mn-lt"/>
                <a:ea typeface="+mn-ea"/>
                <a:cs typeface="+mn-cs"/>
              </a:rPr>
              <a:t> to A-mode, adds a sense of direction to the echo</a:t>
            </a:r>
          </a:p>
          <a:p>
            <a:pPr marL="438912" indent="-320040">
              <a:buClr>
                <a:schemeClr val="accent1"/>
              </a:buClr>
              <a:buSzPct val="80000"/>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2290" name="Picture 2" descr="http://www.medison.ru/uzi/img/p478.jpg"/>
          <p:cNvPicPr>
            <a:picLocks noChangeAspect="1" noChangeArrowheads="1"/>
          </p:cNvPicPr>
          <p:nvPr/>
        </p:nvPicPr>
        <p:blipFill>
          <a:blip r:embed="rId3" cstate="print"/>
          <a:srcRect/>
          <a:stretch>
            <a:fillRect/>
          </a:stretch>
        </p:blipFill>
        <p:spPr bwMode="auto">
          <a:xfrm>
            <a:off x="4419600" y="2305050"/>
            <a:ext cx="4724400" cy="3543300"/>
          </a:xfrm>
          <a:prstGeom prst="rect">
            <a:avLst/>
          </a:prstGeom>
          <a:noFill/>
        </p:spPr>
      </p:pic>
      <p:sp>
        <p:nvSpPr>
          <p:cNvPr id="12" name="TextBox 11"/>
          <p:cNvSpPr txBox="1"/>
          <p:nvPr/>
        </p:nvSpPr>
        <p:spPr>
          <a:xfrm>
            <a:off x="4495800" y="5955268"/>
            <a:ext cx="4419600" cy="369332"/>
          </a:xfrm>
          <a:prstGeom prst="rect">
            <a:avLst/>
          </a:prstGeom>
          <a:noFill/>
        </p:spPr>
        <p:txBody>
          <a:bodyPr wrap="square" rtlCol="0">
            <a:spAutoFit/>
          </a:bodyPr>
          <a:lstStyle/>
          <a:p>
            <a:pPr algn="r"/>
            <a:r>
              <a:rPr lang="en-US" dirty="0" smtClean="0"/>
              <a:t>Human liver; B-mode ultrasound</a:t>
            </a:r>
            <a:endParaRPr lang="en-US" dirty="0"/>
          </a:p>
        </p:txBody>
      </p:sp>
    </p:spTree>
    <p:extLst>
      <p:ext uri="{BB962C8B-B14F-4D97-AF65-F5344CB8AC3E}">
        <p14:creationId xmlns:p14="http://schemas.microsoft.com/office/powerpoint/2010/main" xmlns="" val="3430968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67000" y="1524000"/>
            <a:ext cx="5524095" cy="4635604"/>
          </a:xfrm>
          <a:prstGeom prst="rect">
            <a:avLst/>
          </a:prstGeom>
        </p:spPr>
      </p:pic>
      <p:sp>
        <p:nvSpPr>
          <p:cNvPr id="3" name="TextBox 2"/>
          <p:cNvSpPr txBox="1"/>
          <p:nvPr/>
        </p:nvSpPr>
        <p:spPr>
          <a:xfrm>
            <a:off x="1295400" y="6321623"/>
            <a:ext cx="7620000" cy="307777"/>
          </a:xfrm>
          <a:prstGeom prst="rect">
            <a:avLst/>
          </a:prstGeom>
          <a:noFill/>
        </p:spPr>
        <p:txBody>
          <a:bodyPr wrap="square" rtlCol="0">
            <a:spAutoFit/>
          </a:bodyPr>
          <a:lstStyle/>
          <a:p>
            <a:pPr algn="r"/>
            <a:r>
              <a:rPr lang="en-US" sz="1400" dirty="0" smtClean="0"/>
              <a:t>http://www.brooksidepress.org/Products/Military_OBGYN/Ultrasound/basic_ultrasound.htm</a:t>
            </a:r>
            <a:endParaRPr lang="en-US" sz="1400" dirty="0"/>
          </a:p>
        </p:txBody>
      </p:sp>
      <p:sp>
        <p:nvSpPr>
          <p:cNvPr id="5" name="Content Placeholder 4"/>
          <p:cNvSpPr>
            <a:spLocks noGrp="1"/>
          </p:cNvSpPr>
          <p:nvPr>
            <p:ph idx="1"/>
          </p:nvPr>
        </p:nvSpPr>
        <p:spPr>
          <a:xfrm>
            <a:off x="457200" y="1775191"/>
            <a:ext cx="2971800" cy="815609"/>
          </a:xfrm>
        </p:spPr>
        <p:txBody>
          <a:bodyPr/>
          <a:lstStyle/>
          <a:p>
            <a:r>
              <a:rPr lang="en-US" dirty="0" smtClean="0"/>
              <a:t>B-mode</a:t>
            </a:r>
            <a:endParaRPr lang="en-US" dirty="0"/>
          </a:p>
        </p:txBody>
      </p:sp>
      <p:sp>
        <p:nvSpPr>
          <p:cNvPr id="6" name="Title 1"/>
          <p:cNvSpPr txBox="1">
            <a:spLocks/>
          </p:cNvSpPr>
          <p:nvPr/>
        </p:nvSpPr>
        <p:spPr>
          <a:xfrm>
            <a:off x="457200" y="152400"/>
            <a:ext cx="8229600" cy="1251062"/>
          </a:xfrm>
          <a:prstGeom prst="rect">
            <a:avLst/>
          </a:prstGeom>
        </p:spPr>
        <p:txBody>
          <a:bodyPr vert="horz" lIns="91440" rIns="45720" rtlCol="0" anchor="ctr">
            <a:normAutofit fontScale="90000" lnSpcReduction="1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Modes of Ultrasound</a:t>
            </a:r>
            <a:b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b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Tree>
    <p:extLst>
      <p:ext uri="{BB962C8B-B14F-4D97-AF65-F5344CB8AC3E}">
        <p14:creationId xmlns:p14="http://schemas.microsoft.com/office/powerpoint/2010/main" xmlns="" val="271461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4419600" cy="5105400"/>
          </a:xfrm>
        </p:spPr>
        <p:txBody>
          <a:bodyPr>
            <a:normAutofit fontScale="85000" lnSpcReduction="20000"/>
          </a:bodyPr>
          <a:lstStyle/>
          <a:p>
            <a:r>
              <a:rPr lang="en-US" sz="3500" dirty="0" smtClean="0"/>
              <a:t>Real time (C mode)</a:t>
            </a:r>
          </a:p>
          <a:p>
            <a:pPr>
              <a:buNone/>
            </a:pPr>
            <a:endParaRPr lang="en-US" sz="2800" dirty="0" smtClean="0"/>
          </a:p>
          <a:p>
            <a:pPr>
              <a:buFont typeface="Arial" pitchFamily="34" charset="0"/>
              <a:buChar char="•"/>
            </a:pPr>
            <a:r>
              <a:rPr lang="en-US" sz="2800" dirty="0" smtClean="0"/>
              <a:t>Formed in a plane</a:t>
            </a:r>
          </a:p>
          <a:p>
            <a:pPr>
              <a:buNone/>
            </a:pPr>
            <a:endParaRPr lang="en-US" sz="2800" dirty="0" smtClean="0"/>
          </a:p>
          <a:p>
            <a:pPr>
              <a:buFont typeface="Arial" pitchFamily="34" charset="0"/>
              <a:buChar char="•"/>
            </a:pPr>
            <a:r>
              <a:rPr lang="en-US" sz="2800" dirty="0" smtClean="0"/>
              <a:t>Data selection from a specific depth line can be used</a:t>
            </a:r>
          </a:p>
          <a:p>
            <a:pPr>
              <a:buNone/>
            </a:pPr>
            <a:endParaRPr lang="en-US" sz="2800" dirty="0" smtClean="0"/>
          </a:p>
          <a:p>
            <a:pPr>
              <a:buFont typeface="Arial" pitchFamily="34" charset="0"/>
              <a:buChar char="•"/>
            </a:pPr>
            <a:r>
              <a:rPr lang="en-US" sz="2800" dirty="0" smtClean="0"/>
              <a:t>Transducer scans the area in a spiral, area of 100cm</a:t>
            </a:r>
            <a:r>
              <a:rPr lang="en-US" sz="2800" baseline="30000" dirty="0" smtClean="0"/>
              <a:t>2</a:t>
            </a:r>
          </a:p>
          <a:p>
            <a:pPr>
              <a:buNone/>
            </a:pPr>
            <a:endParaRPr lang="en-US" sz="2800" dirty="0" smtClean="0"/>
          </a:p>
          <a:p>
            <a:pPr>
              <a:buFont typeface="Arial" pitchFamily="34" charset="0"/>
              <a:buChar char="•"/>
            </a:pPr>
            <a:r>
              <a:rPr lang="en-US" sz="2800" dirty="0" smtClean="0"/>
              <a:t>Produces a series of still images</a:t>
            </a:r>
          </a:p>
          <a:p>
            <a:pPr>
              <a:buNone/>
            </a:pPr>
            <a:endParaRPr lang="en-US" sz="2800" dirty="0" smtClean="0"/>
          </a:p>
          <a:p>
            <a:pPr>
              <a:buFont typeface="Arial" pitchFamily="34" charset="0"/>
              <a:buChar char="•"/>
            </a:pPr>
            <a:r>
              <a:rPr lang="en-US" sz="2800" dirty="0" smtClean="0"/>
              <a:t>Useful when viewing a moving object such as a fetal heart</a:t>
            </a:r>
            <a:endParaRPr lang="en-US" sz="2800" dirty="0"/>
          </a:p>
        </p:txBody>
      </p:sp>
      <p:sp>
        <p:nvSpPr>
          <p:cNvPr id="4" name="Title 1"/>
          <p:cNvSpPr txBox="1">
            <a:spLocks/>
          </p:cNvSpPr>
          <p:nvPr/>
        </p:nvSpPr>
        <p:spPr>
          <a:xfrm>
            <a:off x="457200" y="152400"/>
            <a:ext cx="8229600" cy="1251062"/>
          </a:xfrm>
          <a:prstGeom prst="rect">
            <a:avLst/>
          </a:prstGeom>
        </p:spPr>
        <p:txBody>
          <a:bodyPr vert="horz" lIns="91440" rIns="45720" rtlCol="0" anchor="ctr">
            <a:normAutofit fontScale="90000" lnSpcReduction="1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Modes of Ultrasound</a:t>
            </a:r>
            <a:b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b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pic>
        <p:nvPicPr>
          <p:cNvPr id="7" name="Picture 2" descr="http://ars.sciencedirect.com/content/image/1-s2.0-S1386505699000106-gr1ab.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64902" y="1"/>
            <a:ext cx="345049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52400" y="6400800"/>
            <a:ext cx="6781800" cy="307777"/>
          </a:xfrm>
          <a:prstGeom prst="rect">
            <a:avLst/>
          </a:prstGeom>
          <a:noFill/>
        </p:spPr>
        <p:txBody>
          <a:bodyPr wrap="square" rtlCol="0">
            <a:spAutoFit/>
          </a:bodyPr>
          <a:lstStyle/>
          <a:p>
            <a:r>
              <a:rPr lang="en-US" sz="1400" dirty="0" smtClean="0"/>
              <a:t>http://ars.sciencedirect.com/content/image/1-s2.0-S1386505699000106-gr1ab.gif</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4800600" cy="5029200"/>
          </a:xfrm>
        </p:spPr>
        <p:txBody>
          <a:bodyPr>
            <a:normAutofit/>
          </a:bodyPr>
          <a:lstStyle/>
          <a:p>
            <a:r>
              <a:rPr lang="en-US" dirty="0" smtClean="0"/>
              <a:t>Motion mode (M-mode)</a:t>
            </a:r>
          </a:p>
          <a:p>
            <a:pPr>
              <a:buNone/>
            </a:pPr>
            <a:endParaRPr lang="en-US" sz="2400" dirty="0" smtClean="0"/>
          </a:p>
          <a:p>
            <a:pPr>
              <a:buFont typeface="Arial" pitchFamily="34" charset="0"/>
              <a:buChar char="•"/>
            </a:pPr>
            <a:r>
              <a:rPr lang="en-US" sz="2400" dirty="0" smtClean="0"/>
              <a:t>The first ultrasound mode to record and display moving echoes</a:t>
            </a:r>
          </a:p>
          <a:p>
            <a:pPr>
              <a:buFont typeface="Arial" pitchFamily="34" charset="0"/>
              <a:buChar char="•"/>
            </a:pPr>
            <a:r>
              <a:rPr lang="en-US" sz="2400" dirty="0" smtClean="0"/>
              <a:t>Transducers create pulses that are emitted quickly</a:t>
            </a:r>
          </a:p>
          <a:p>
            <a:pPr marL="803275" indent="-319088">
              <a:buFont typeface="Wingdings" pitchFamily="2" charset="2"/>
              <a:buChar char="§"/>
            </a:pPr>
            <a:r>
              <a:rPr lang="en-US" sz="2400" dirty="0" smtClean="0"/>
              <a:t>Every pulse is an A-mode or B-mode image that is captured</a:t>
            </a:r>
          </a:p>
          <a:p>
            <a:pPr marL="803275" indent="-319088">
              <a:buFont typeface="Wingdings" pitchFamily="2" charset="2"/>
              <a:buChar char="§"/>
            </a:pPr>
            <a:r>
              <a:rPr lang="en-US" sz="2400" dirty="0" smtClean="0"/>
              <a:t>Eventually it is much like a video being recorded in ultrasound</a:t>
            </a:r>
            <a:endParaRPr lang="en-US" sz="2400" dirty="0"/>
          </a:p>
        </p:txBody>
      </p:sp>
      <p:sp>
        <p:nvSpPr>
          <p:cNvPr id="4" name="Title 1"/>
          <p:cNvSpPr txBox="1">
            <a:spLocks/>
          </p:cNvSpPr>
          <p:nvPr/>
        </p:nvSpPr>
        <p:spPr>
          <a:xfrm>
            <a:off x="457200" y="152400"/>
            <a:ext cx="8229600" cy="1251062"/>
          </a:xfrm>
          <a:prstGeom prst="rect">
            <a:avLst/>
          </a:prstGeom>
        </p:spPr>
        <p:txBody>
          <a:bodyPr vert="horz" lIns="91440" rIns="45720" rtlCol="0" anchor="ctr">
            <a:normAutofit fontScale="90000" lnSpcReduction="1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t>Modes of Ultrasound</a:t>
            </a:r>
            <a:br>
              <a:rPr kumimoji="0" lang="en-US" sz="4500" b="1" i="0" u="none" strike="noStrike" kern="1200" cap="none" spc="0" normalizeH="0" baseline="0" noProof="0" dirty="0" smtClean="0">
                <a:ln>
                  <a:noFill/>
                </a:ln>
                <a:solidFill>
                  <a:schemeClr val="accent1">
                    <a:lumMod val="40000"/>
                    <a:lumOff val="60000"/>
                  </a:schemeClr>
                </a:solidFill>
                <a:effectLst/>
                <a:uLnTx/>
                <a:uFillTx/>
                <a:latin typeface="+mj-lt"/>
                <a:ea typeface="+mj-ea"/>
                <a:cs typeface="+mj-cs"/>
              </a:rPr>
            </a:br>
            <a:endParaRPr kumimoji="0" lang="en-US" sz="4500" b="1" i="0" u="none" strike="noStrike" kern="1200" cap="none" spc="0" normalizeH="0" baseline="0" noProof="0" dirty="0">
              <a:ln>
                <a:noFill/>
              </a:ln>
              <a:solidFill>
                <a:schemeClr val="accent1">
                  <a:lumMod val="40000"/>
                  <a:lumOff val="60000"/>
                </a:schemeClr>
              </a:solidFill>
              <a:effectLst/>
              <a:uLnTx/>
              <a:uFillTx/>
              <a:latin typeface="+mj-lt"/>
              <a:ea typeface="+mj-ea"/>
              <a:cs typeface="+mj-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221</TotalTime>
  <Words>1677</Words>
  <Application>Microsoft Office PowerPoint</Application>
  <PresentationFormat>On-screen Show (4:3)</PresentationFormat>
  <Paragraphs>267</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Module</vt:lpstr>
      <vt:lpstr>Ultrasound Imaging</vt:lpstr>
      <vt:lpstr>Basic Overview</vt:lpstr>
      <vt:lpstr>How It Works</vt:lpstr>
      <vt:lpstr>Types of Ultrasound</vt:lpstr>
      <vt:lpstr>Modes of Ultrasound </vt:lpstr>
      <vt:lpstr>Slide 6</vt:lpstr>
      <vt:lpstr>Slide 7</vt:lpstr>
      <vt:lpstr>Slide 8</vt:lpstr>
      <vt:lpstr>Slide 9</vt:lpstr>
      <vt:lpstr>Slide 10</vt:lpstr>
      <vt:lpstr>Slide 11</vt:lpstr>
      <vt:lpstr>Slide 12</vt:lpstr>
      <vt:lpstr>Slide 13</vt:lpstr>
      <vt:lpstr>Slide 14</vt:lpstr>
      <vt:lpstr>3-D Ultrasounds</vt:lpstr>
      <vt:lpstr>Slide 16</vt:lpstr>
      <vt:lpstr>Slide 17</vt:lpstr>
      <vt:lpstr>Slide 18</vt:lpstr>
      <vt:lpstr>Slide 19</vt:lpstr>
      <vt:lpstr>Additional Medical Applications of Ultrasound</vt:lpstr>
      <vt:lpstr>Additional Medical Applications of Ultrasound</vt:lpstr>
      <vt:lpstr>Slide 22</vt:lpstr>
      <vt:lpstr>Slide 23</vt:lpstr>
      <vt:lpstr>Slide 24</vt:lpstr>
      <vt:lpstr>Medical Limitations</vt:lpstr>
      <vt:lpstr>Slide 26</vt:lpstr>
      <vt:lpstr>Slide 27</vt:lpstr>
      <vt:lpstr>Risks?</vt:lpstr>
      <vt:lpstr>Risks?</vt:lpstr>
      <vt:lpstr>Other Uses: Ultrasonic Weapons</vt:lpstr>
      <vt:lpstr>Ultrasonic Testing</vt:lpstr>
      <vt:lpstr>Ultrasonic Cleansers</vt:lpstr>
      <vt:lpstr>Ultrasonic Range Finding</vt:lpstr>
      <vt:lpstr>Ultrasound Waves in Nature</vt:lpstr>
      <vt:lpstr>References</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Doppler Ultrasound</dc:title>
  <dc:creator>Rebecca A Nowak</dc:creator>
  <cp:lastModifiedBy>Rebecca A Nowak</cp:lastModifiedBy>
  <cp:revision>9</cp:revision>
  <dcterms:created xsi:type="dcterms:W3CDTF">2012-04-25T01:22:39Z</dcterms:created>
  <dcterms:modified xsi:type="dcterms:W3CDTF">2012-04-27T17:53:24Z</dcterms:modified>
</cp:coreProperties>
</file>