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5"/>
  </p:notesMasterIdLst>
  <p:sldIdLst>
    <p:sldId id="294" r:id="rId4"/>
    <p:sldId id="274" r:id="rId5"/>
    <p:sldId id="291" r:id="rId6"/>
    <p:sldId id="275" r:id="rId7"/>
    <p:sldId id="276" r:id="rId8"/>
    <p:sldId id="277" r:id="rId9"/>
    <p:sldId id="278" r:id="rId10"/>
    <p:sldId id="279" r:id="rId11"/>
    <p:sldId id="281" r:id="rId12"/>
    <p:sldId id="282" r:id="rId13"/>
    <p:sldId id="283" r:id="rId14"/>
    <p:sldId id="288" r:id="rId15"/>
    <p:sldId id="284" r:id="rId16"/>
    <p:sldId id="285" r:id="rId17"/>
    <p:sldId id="287" r:id="rId18"/>
    <p:sldId id="296" r:id="rId19"/>
    <p:sldId id="300" r:id="rId20"/>
    <p:sldId id="301" r:id="rId21"/>
    <p:sldId id="302" r:id="rId22"/>
    <p:sldId id="298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99" r:id="rId41"/>
    <p:sldId id="293" r:id="rId42"/>
    <p:sldId id="290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49" autoAdjust="0"/>
  </p:normalViewPr>
  <p:slideViewPr>
    <p:cSldViewPr>
      <p:cViewPr varScale="1">
        <p:scale>
          <a:sx n="91" d="100"/>
          <a:sy n="91" d="100"/>
        </p:scale>
        <p:origin x="-108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CC833-BBB3-4B15-ABC5-13A5A78605C5}" type="datetimeFigureOut">
              <a:rPr lang="en-US" smtClean="0"/>
              <a:pPr/>
              <a:t>1/27/2012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89027-1577-45B6-8A96-2552D633DC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C564E1-AE13-44D3-83D4-B9F0ACC3CD54}" type="slidenum">
              <a:rPr lang="en-US"/>
              <a:pPr/>
              <a:t>4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Adapted From Pollock at CU course: Physics of Sound and Music for nonscientists there are a total for 4 slides for this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D2B8A-7EDF-467F-B18B-BA031F644BE0}" type="slidenum">
              <a:rPr lang="en-US"/>
              <a:pPr/>
              <a:t>5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http://www.physics.nyu.edu/~ts2/Animation/waves.html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B32B5C-B976-44CF-B1AF-E09AB81F5477}" type="slidenum">
              <a:rPr lang="en-US"/>
              <a:pPr/>
              <a:t>8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CA06A-A748-4AF9-A1B2-4631CFCF1E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097870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29AE5-9B95-4A0F-BC47-EA9357F6A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133600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84FE3-137F-4925-9943-A57E5B181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543267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1126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4251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6677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6652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186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42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 descr="jhwk_RF_100px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30870" y="6183889"/>
            <a:ext cx="494250" cy="444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0296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024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6A067-94C9-446B-9244-B077AE04A7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895858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1474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6153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8B5FD4D-0123-4C51-81FA-26F381213948}" type="datetimeFigureOut">
              <a:rPr lang="en-US">
                <a:solidFill>
                  <a:prstClr val="black"/>
                </a:solidFill>
              </a:rPr>
              <a:pPr/>
              <a:t>1/27/2012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B90BC0-CCF2-42E3-9D27-657BCEE7320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394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E7BD6-1B8F-4F00-B1C1-BF7ABD36D2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81127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C1D0A-D7FF-4AA8-963F-13FEEAD9AC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5729646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7635D-CB62-4AF5-ABE5-BF8B706F2A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8458994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E5F2A-C0D5-47AD-8CCC-1EC49ACA69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3611597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9EF95-CAD3-436D-ACFE-BECC361313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542792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09C5E0-694F-41AE-9274-9BC6F1C4AE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637763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4D595-ACD6-4B24-87BD-F1EFB8983B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733032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50A38-A7A1-485F-8C71-92F017A900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9888711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44704-B127-432A-94DD-4D9602CCA7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08920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A7FCD-35D6-4EB9-AE33-129A1494E3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120872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67221-2A8A-46B3-8D31-4067936A4A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7461653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F8EB5-C000-4559-B382-CAC10FD4B0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4736761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EBFEB-66DB-4118-AD35-4CCFA0E552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549952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DF63B-D349-4DC2-BA11-A820FA1FDF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331287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78473-2B6C-47F3-9340-B9C552847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17775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A3481-23D3-44D5-8CF6-21BBAAABCB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076757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0A56-115B-430E-BC0E-8C99E34F65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015156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DCD59-BF74-45CD-B827-8FC9BEAAB5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98925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6BA68F-8471-4519-BA2E-DDD5F495BF1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855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Ulogo1C.gif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6172200"/>
            <a:ext cx="760701" cy="533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15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FC86419-C7D6-4B53-999E-4040543CA81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187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synth.media.mit.edu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youtube.com/watch?v=sY7KhvdtB9I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synth.media.mit.ed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3" Type="http://schemas.microsoft.com/office/2007/relationships/media" Target="../media/media1.wav"/><Relationship Id="rId3" Type="http://schemas.openxmlformats.org/officeDocument/2006/relationships/audio" Target="../media/media3.wav"/><Relationship Id="rId7" Type="http://schemas.microsoft.com/office/2007/relationships/media" Target="../media/media4.wav"/><Relationship Id="rId12" Type="http://schemas.microsoft.com/office/2007/relationships/media" Target="../media/media3.wav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1" Type="http://schemas.openxmlformats.org/officeDocument/2006/relationships/audio" Target="../media/media1.wav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6.png"/><Relationship Id="rId5" Type="http://schemas.openxmlformats.org/officeDocument/2006/relationships/audio" Target="../media/media5.wav"/><Relationship Id="rId15" Type="http://schemas.microsoft.com/office/2007/relationships/media" Target="../media/media2.wav"/><Relationship Id="rId10" Type="http://schemas.openxmlformats.org/officeDocument/2006/relationships/image" Target="../media/image35.png"/><Relationship Id="rId4" Type="http://schemas.openxmlformats.org/officeDocument/2006/relationships/audio" Target="../media/media4.wav"/><Relationship Id="rId9" Type="http://schemas.microsoft.com/office/2007/relationships/media" Target="../media/media5.wav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media6.WAV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2" Type="http://schemas.openxmlformats.org/officeDocument/2006/relationships/slideLayout" Target="../slideLayouts/slideLayout29.xml"/><Relationship Id="rId1" Type="http://schemas.openxmlformats.org/officeDocument/2006/relationships/audio" Target="../media/media7.WAV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dosits.org/audio/interactive/" TargetMode="Externa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hyperlink" Target="http://www.dosits.org/audio/marinemammals/toothedwhales/spermwhale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http://www.worldaccessfortheblind.org/" TargetMode="Externa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MIT Museum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7826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99284" y="1295400"/>
            <a:ext cx="724340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0505"/>
            <a:ext cx="9144000" cy="1143000"/>
          </a:xfrm>
        </p:spPr>
        <p:txBody>
          <a:bodyPr/>
          <a:lstStyle/>
          <a:p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Sound bounces off of different materials</a:t>
            </a:r>
            <a:endParaRPr lang="en-US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903" t="25254" r="34216" b="27604"/>
          <a:stretch>
            <a:fillRect/>
          </a:stretch>
        </p:blipFill>
        <p:spPr bwMode="auto">
          <a:xfrm>
            <a:off x="533400" y="1261533"/>
            <a:ext cx="70866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Listen for echoes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Echolocators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listen for the sounds bouncing back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Most produce their own sounds (such as clicks) and listen for them to come back.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People do this subconsciously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Results of Wednesday’s Project: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How many times did someone grab an object successfully?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What was hardest location?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Was everyone equally as good?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Could you tell the short side of the room?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Locating sounds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C:\Users\Wendy\AppData\Local\Microsoft\Windows\Temporary Internet Files\Content.IE5\CWAE860N\MC900326068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362200"/>
            <a:ext cx="2343294" cy="1769888"/>
          </a:xfrm>
          <a:prstGeom prst="rect">
            <a:avLst/>
          </a:prstGeom>
          <a:noFill/>
        </p:spPr>
      </p:pic>
      <p:pic>
        <p:nvPicPr>
          <p:cNvPr id="2056" name="Picture 8" descr="C:\Users\Wendy\AppData\Local\Microsoft\Windows\Temporary Internet Files\Content.IE5\Z0ZEYV0U\MC900432579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7680" y="3154680"/>
            <a:ext cx="1524000" cy="1524000"/>
          </a:xfrm>
          <a:prstGeom prst="rect">
            <a:avLst/>
          </a:prstGeom>
          <a:noFill/>
        </p:spPr>
      </p:pic>
      <p:grpSp>
        <p:nvGrpSpPr>
          <p:cNvPr id="3" name="Group 18"/>
          <p:cNvGrpSpPr/>
          <p:nvPr/>
        </p:nvGrpSpPr>
        <p:grpSpPr>
          <a:xfrm>
            <a:off x="2590800" y="2514600"/>
            <a:ext cx="3733800" cy="3733800"/>
            <a:chOff x="2600740" y="2551044"/>
            <a:chExt cx="3733800" cy="3733800"/>
          </a:xfrm>
        </p:grpSpPr>
        <p:sp>
          <p:nvSpPr>
            <p:cNvPr id="11" name="Oval 10"/>
            <p:cNvSpPr/>
            <p:nvPr/>
          </p:nvSpPr>
          <p:spPr>
            <a:xfrm>
              <a:off x="4012096" y="4012096"/>
              <a:ext cx="990600" cy="914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810000" y="3810000"/>
              <a:ext cx="1371600" cy="1295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621156" y="3607904"/>
              <a:ext cx="1765852" cy="17161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415748" y="3389244"/>
              <a:ext cx="2133600" cy="2133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226904" y="3200400"/>
              <a:ext cx="2514600" cy="2514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011556" y="2988364"/>
              <a:ext cx="2922104" cy="291879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809460" y="2779644"/>
              <a:ext cx="3313044" cy="33163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00740" y="2551044"/>
              <a:ext cx="3733800" cy="3733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1676400" y="1676400"/>
            <a:ext cx="5562600" cy="5486400"/>
            <a:chOff x="1676400" y="1676400"/>
            <a:chExt cx="5562600" cy="5486400"/>
          </a:xfrm>
        </p:grpSpPr>
        <p:sp>
          <p:nvSpPr>
            <p:cNvPr id="20" name="Oval 19"/>
            <p:cNvSpPr/>
            <p:nvPr/>
          </p:nvSpPr>
          <p:spPr>
            <a:xfrm>
              <a:off x="2410968" y="2362200"/>
              <a:ext cx="4114800" cy="4114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209800" y="2173356"/>
              <a:ext cx="4495800" cy="445604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057400" y="2011680"/>
              <a:ext cx="4800600" cy="4800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856232" y="1828800"/>
              <a:ext cx="5181600" cy="518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676400" y="1676400"/>
              <a:ext cx="5562600" cy="5486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Listen for the delay</a:t>
            </a:r>
            <a:endParaRPr lang="en-US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382000" cy="3763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The delay tells the brain how far away an object is. 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If one ear hears it first, then it knows the object is on that side.</a:t>
            </a:r>
          </a:p>
          <a:p>
            <a:endParaRPr lang="en-US" sz="24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Acousticians</a:t>
            </a:r>
            <a:endParaRPr lang="en-US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486400" cy="4114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Animal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bioacousticians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Underwater acousticians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 &amp;P : Physical and Psychological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Audiologists</a:t>
            </a:r>
          </a:p>
          <a:p>
            <a:endParaRPr lang="en-US" dirty="0"/>
          </a:p>
        </p:txBody>
      </p:sp>
      <p:pic>
        <p:nvPicPr>
          <p:cNvPr id="68610" name="Picture 2" descr="cindy-moss-now-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609599"/>
            <a:ext cx="3733800" cy="2800351"/>
          </a:xfrm>
          <a:prstGeom prst="rect">
            <a:avLst/>
          </a:prstGeom>
          <a:noFill/>
        </p:spPr>
      </p:pic>
      <p:pic>
        <p:nvPicPr>
          <p:cNvPr id="68612" name="Picture 4" descr="http://www.exploresound.org/exploresound/media/exploresound/Acousticians/BenoitBird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2769" y="4038600"/>
            <a:ext cx="3608831" cy="28194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62600" y="35052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charset="0"/>
              </a:rPr>
              <a:t>Psychology</a:t>
            </a:r>
            <a:endParaRPr lang="en-US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6400800"/>
            <a:ext cx="3124200" cy="523220"/>
          </a:xfrm>
          <a:prstGeom prst="rect">
            <a:avLst/>
          </a:prstGeom>
          <a:solidFill>
            <a:srgbClr val="00B0F0">
              <a:alpha val="58000"/>
            </a:srgb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</a:rPr>
              <a:t>Electrical Engineering and Marine 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</a:rPr>
              <a:t>B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</a:rPr>
              <a:t>iology</a:t>
            </a:r>
            <a:endParaRPr lang="en-US" sz="14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7772400" cy="1143000"/>
          </a:xfrm>
        </p:spPr>
        <p:txBody>
          <a:bodyPr/>
          <a:lstStyle/>
          <a:p>
            <a:r>
              <a:rPr lang="en-US" sz="3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Acousticians</a:t>
            </a:r>
            <a:endParaRPr lang="en-US" sz="3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458200" cy="41148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Musical Instrument Designers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Speech scientist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Medical acoustics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Architectural acousticians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Concert Halls</a:t>
            </a: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Vibration 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Bridges)</a:t>
            </a:r>
          </a:p>
          <a:p>
            <a:endParaRPr lang="en-US" dirty="0"/>
          </a:p>
        </p:txBody>
      </p:sp>
      <p:pic>
        <p:nvPicPr>
          <p:cNvPr id="80898" name="Picture 2" descr="tmoore-prof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838200"/>
            <a:ext cx="5286375" cy="3038475"/>
          </a:xfrm>
          <a:prstGeom prst="rect">
            <a:avLst/>
          </a:prstGeom>
          <a:noFill/>
        </p:spPr>
      </p:pic>
      <p:pic>
        <p:nvPicPr>
          <p:cNvPr id="80900" name="Picture 4" descr="https://encrypted-tbn3.google.com/images?q=tbn:ANd9GcRRNK9XdXd1W52g-dMBXK04K80ypmaQpC4Czn0WY-VofkD-lTuZ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0"/>
            <a:ext cx="2419350" cy="1885950"/>
          </a:xfrm>
          <a:prstGeom prst="rect">
            <a:avLst/>
          </a:prstGeom>
          <a:noFill/>
        </p:spPr>
      </p:pic>
      <p:pic>
        <p:nvPicPr>
          <p:cNvPr id="80902" name="Picture 6" descr="Strauss Performing Arts Center at the University of Nebraska-Omah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43300"/>
            <a:ext cx="4419600" cy="33147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14800" y="91440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</a:rPr>
              <a:t>Physicist</a:t>
            </a:r>
            <a:endParaRPr lang="en-US" sz="14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Audi Sound Engineers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130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0741" t="20370" r="25694" b="46297"/>
          <a:stretch>
            <a:fillRect/>
          </a:stretch>
        </p:blipFill>
        <p:spPr bwMode="auto">
          <a:xfrm>
            <a:off x="914400" y="1295400"/>
            <a:ext cx="7010400" cy="435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8674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3300"/>
                </a:solidFill>
                <a:latin typeface="Arial" charset="0"/>
              </a:rPr>
              <a:t>How many different types of acoustics jobs are included in this video?</a:t>
            </a:r>
            <a:endParaRPr lang="en-US" sz="2400" b="1" dirty="0">
              <a:solidFill>
                <a:srgbClr val="0033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MIT Museum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7826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99284" y="1295400"/>
            <a:ext cx="724340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>
                <a:solidFill>
                  <a:srgbClr val="003300"/>
                </a:solidFill>
                <a:latin typeface="Arial" charset="0"/>
              </a:rPr>
              <a:t>How many different types of acoustics jobs are included in this video?</a:t>
            </a:r>
            <a:endParaRPr lang="en-US" dirty="0">
              <a:solidFill>
                <a:srgbClr val="0033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Musicians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Marketing - Sound Designers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Mechanical Engineers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 &amp;P (psychological)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….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Main Point: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Audi is trying to create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 distinct sound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that is associated with their brand name and the marketing which goes into their product.  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Their ability to reach their goal depends on how well their audio engineers and sound design team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understand basic principles in acoustics.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482975"/>
            <a:ext cx="7772400" cy="1470025"/>
          </a:xfrm>
        </p:spPr>
        <p:txBody>
          <a:bodyPr/>
          <a:lstStyle/>
          <a:p>
            <a:pPr algn="l" eaLnBrk="1" hangingPunct="1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Fourier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648200"/>
            <a:ext cx="6400800" cy="1752600"/>
          </a:xfrm>
        </p:spPr>
        <p:txBody>
          <a:bodyPr/>
          <a:lstStyle/>
          <a:p>
            <a:pPr algn="l" eaLnBrk="1" hangingPunct="1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What did you learn??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4667" r="18750" b="7333"/>
          <a:stretch>
            <a:fillRect/>
          </a:stretch>
        </p:blipFill>
        <p:spPr bwMode="auto">
          <a:xfrm>
            <a:off x="3140364" y="0"/>
            <a:ext cx="6003636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Straight Connector 5"/>
          <p:cNvCxnSpPr/>
          <p:nvPr/>
        </p:nvCxnSpPr>
        <p:spPr bwMode="auto">
          <a:xfrm>
            <a:off x="457200" y="4419600"/>
            <a:ext cx="6400800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-342900" y="4076700"/>
            <a:ext cx="1905000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Bob Coffeen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066800"/>
          </a:xfrm>
        </p:spPr>
        <p:txBody>
          <a:bodyPr/>
          <a:lstStyle/>
          <a:p>
            <a:r>
              <a:rPr lang="en-US" dirty="0" smtClean="0"/>
              <a:t>2012 Acoustics Education Prize</a:t>
            </a:r>
          </a:p>
          <a:p>
            <a:pPr>
              <a:buNone/>
            </a:pPr>
            <a:r>
              <a:rPr lang="en-US" sz="2400" dirty="0" smtClean="0"/>
              <a:t>University of Kansas</a:t>
            </a:r>
          </a:p>
          <a:p>
            <a:pPr>
              <a:buNone/>
            </a:pPr>
            <a:r>
              <a:rPr lang="en-US" sz="2400" dirty="0" smtClean="0"/>
              <a:t>School of Architectural</a:t>
            </a:r>
          </a:p>
          <a:p>
            <a:pPr>
              <a:buNone/>
            </a:pPr>
            <a:r>
              <a:rPr lang="en-US" sz="2400" dirty="0" smtClean="0"/>
              <a:t>Design and Planning  </a:t>
            </a:r>
          </a:p>
          <a:p>
            <a:r>
              <a:rPr lang="en-US" sz="2400" dirty="0" smtClean="0"/>
              <a:t>Acoustics is often not required</a:t>
            </a:r>
            <a:endParaRPr lang="en-US" sz="2400" dirty="0"/>
          </a:p>
        </p:txBody>
      </p:sp>
      <p:pic>
        <p:nvPicPr>
          <p:cNvPr id="48130" name="Picture 2" descr="http://www.sadp.ku.edu/sites/default/files/imagecache/sidebar_image/RobertCoffeen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5589" y="2971800"/>
            <a:ext cx="3468411" cy="3352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8132" name="Picture 4" descr="M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0" y="4848224"/>
            <a:ext cx="6772275" cy="200977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76" y="1636835"/>
            <a:ext cx="2662237" cy="237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2037" y="678886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PLEASE NOTE THAT I WEAR HEARING AIDS…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SO WHAT!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502989"/>
            <a:ext cx="8229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CC0000"/>
                </a:solidFill>
                <a:latin typeface="Arial" charset="0"/>
              </a:rPr>
              <a:t>I BEGAN USING HEARING AIDS SEVERAL YEARS AGO BECAUSE I WAS HAVING SOME PROBLEMS UNDERSTANDING STUDENTS IN MY CLASSES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63246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Slides courtesy of Bob Coffeen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9426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97380" y="113252"/>
            <a:ext cx="6551994" cy="4746800"/>
            <a:chOff x="297380" y="113252"/>
            <a:chExt cx="6551994" cy="4746800"/>
          </a:xfrm>
        </p:grpSpPr>
        <p:pic>
          <p:nvPicPr>
            <p:cNvPr id="2052" name="Picture 4" descr="HearingTestRCC"/>
            <p:cNvPicPr>
              <a:picLocks noChangeAspect="1" noChangeArrowheads="1"/>
            </p:cNvPicPr>
            <p:nvPr/>
          </p:nvPicPr>
          <p:blipFill rotWithShape="1">
            <a:blip r:embed="rId2" cstate="print">
              <a:lum bright="6000" contrast="6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54702"/>
            <a:stretch/>
          </p:blipFill>
          <p:spPr bwMode="auto">
            <a:xfrm>
              <a:off x="297380" y="113252"/>
              <a:ext cx="6551994" cy="295345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 bwMode="auto">
            <a:xfrm>
              <a:off x="1932317" y="2087592"/>
              <a:ext cx="638355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" name="Straight Arrow Connector 4"/>
            <p:cNvCxnSpPr/>
            <p:nvPr/>
          </p:nvCxnSpPr>
          <p:spPr bwMode="auto">
            <a:xfrm>
              <a:off x="5762555" y="2123230"/>
              <a:ext cx="638355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707365" y="3321169"/>
              <a:ext cx="4028537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THESE AUDIOGRAMS INDICATE THAT MY HIGHER FREQUENCY HEARING IS NOT DOING TOO WELL.</a:t>
              </a:r>
            </a:p>
            <a:p>
              <a:endPara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2267700" y="2084825"/>
              <a:ext cx="0" cy="122896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2267700" y="3198570"/>
              <a:ext cx="38405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108200" y="2123230"/>
              <a:ext cx="0" cy="10753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609600" y="3276600"/>
            <a:ext cx="8090141" cy="3304639"/>
            <a:chOff x="609600" y="3276600"/>
            <a:chExt cx="8090141" cy="330463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464" y="4114799"/>
              <a:ext cx="3584277" cy="238951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9600" y="5257800"/>
              <a:ext cx="42010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 charset="0"/>
                </a:rPr>
                <a:t>MAYBE FLYING NOISY LIGHT AIRCRAFT FOR MANY YEARS, MOST OF THE TIME WITHOUT EAR </a:t>
              </a:r>
              <a:r>
                <a:rPr lang="en-US" sz="2000" b="1" dirty="0" smtClean="0">
                  <a:solidFill>
                    <a:srgbClr val="000000"/>
                  </a:solidFill>
                  <a:latin typeface="Arial" charset="0"/>
                </a:rPr>
                <a:t>PROTECTION</a:t>
              </a:r>
              <a:endParaRPr 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57800" y="3276600"/>
              <a:ext cx="31572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i="1" dirty="0">
                  <a:solidFill>
                    <a:srgbClr val="000000"/>
                  </a:solidFill>
                  <a:latin typeface="Arial" charset="0"/>
                </a:rPr>
                <a:t>A COMPANY BUS AND TRUCK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445382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30668480"/>
              </p:ext>
            </p:extLst>
          </p:nvPr>
        </p:nvGraphicFramePr>
        <p:xfrm>
          <a:off x="1334219" y="744747"/>
          <a:ext cx="6369170" cy="51470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850"/>
                <a:gridCol w="577850"/>
                <a:gridCol w="577850"/>
                <a:gridCol w="577850"/>
                <a:gridCol w="577850"/>
                <a:gridCol w="577850"/>
                <a:gridCol w="577850"/>
                <a:gridCol w="577850"/>
                <a:gridCol w="577850"/>
                <a:gridCol w="577850"/>
                <a:gridCol w="590670"/>
              </a:tblGrid>
              <a:tr h="51470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1447800" y="1600200"/>
            <a:ext cx="0" cy="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69521" y="5965166"/>
            <a:ext cx="672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20     31.5       63         125        250       500      1000       2000     4000      8000    16000   20,000</a:t>
            </a:r>
          </a:p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            OCTAVE BAND CENTER FREQUENCY - Hz 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469366" y="736121"/>
            <a:ext cx="5751" cy="51384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97947" y="750498"/>
            <a:ext cx="0" cy="51413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297947" y="5891842"/>
            <a:ext cx="86264" cy="2070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own Arrow 17"/>
          <p:cNvSpPr/>
          <p:nvPr/>
        </p:nvSpPr>
        <p:spPr>
          <a:xfrm rot="5400000">
            <a:off x="3973183" y="-1094117"/>
            <a:ext cx="228600" cy="52362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705600" y="1409700"/>
            <a:ext cx="554750" cy="2286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1532" y="1201947"/>
            <a:ext cx="396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HEARING FREQ. RANGE FOR YOU YOUNG GUYS</a:t>
            </a:r>
          </a:p>
        </p:txBody>
      </p:sp>
      <p:sp>
        <p:nvSpPr>
          <p:cNvPr id="21" name="Down Arrow 20"/>
          <p:cNvSpPr/>
          <p:nvPr/>
        </p:nvSpPr>
        <p:spPr>
          <a:xfrm rot="5400000">
            <a:off x="3214727" y="331293"/>
            <a:ext cx="229501" cy="3659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5148075" y="2046420"/>
            <a:ext cx="793629" cy="240821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99600" y="1854395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HEARING FREQ. RANGE FOR SOME OF US "MATURE" GUYS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73470" y="2430470"/>
            <a:ext cx="1105979" cy="280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PIANO</a:t>
            </a:r>
          </a:p>
        </p:txBody>
      </p:sp>
      <p:sp>
        <p:nvSpPr>
          <p:cNvPr id="28" name="Left-Right Arrow 27"/>
          <p:cNvSpPr/>
          <p:nvPr/>
        </p:nvSpPr>
        <p:spPr>
          <a:xfrm>
            <a:off x="1896374" y="2630252"/>
            <a:ext cx="4098985" cy="25097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Left-Right Arrow 31"/>
          <p:cNvSpPr/>
          <p:nvPr/>
        </p:nvSpPr>
        <p:spPr>
          <a:xfrm>
            <a:off x="1479432" y="3328359"/>
            <a:ext cx="5809890" cy="2688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68435" y="3121760"/>
            <a:ext cx="5453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YOUR  STEREO SYSTEM (PERHAPS SOME WISHFUL THINKING HERE)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3079630" y="3686356"/>
            <a:ext cx="3269412" cy="661355"/>
            <a:chOff x="3079630" y="3686356"/>
            <a:chExt cx="3269412" cy="661355"/>
          </a:xfrm>
        </p:grpSpPr>
        <p:sp>
          <p:nvSpPr>
            <p:cNvPr id="35" name="Left Arrow 34"/>
            <p:cNvSpPr/>
            <p:nvPr/>
          </p:nvSpPr>
          <p:spPr>
            <a:xfrm>
              <a:off x="3079630" y="4071668"/>
              <a:ext cx="2053089" cy="267418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5158596" y="4071666"/>
              <a:ext cx="1190446" cy="276045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16393" y="3686356"/>
              <a:ext cx="234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SPEECH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VOWELS         CONSONANTS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394368" y="3660000"/>
            <a:ext cx="1599662" cy="325404"/>
            <a:chOff x="2394368" y="3660000"/>
            <a:chExt cx="1599662" cy="325404"/>
          </a:xfrm>
        </p:grpSpPr>
        <p:sp>
          <p:nvSpPr>
            <p:cNvPr id="42" name="TextBox 41"/>
            <p:cNvSpPr txBox="1"/>
            <p:nvPr/>
          </p:nvSpPr>
          <p:spPr>
            <a:xfrm>
              <a:off x="2394368" y="3660000"/>
              <a:ext cx="1458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NATURALNESS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3700732" y="3804249"/>
              <a:ext cx="293298" cy="18115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5607170" y="3651373"/>
            <a:ext cx="1967541" cy="276999"/>
            <a:chOff x="5607170" y="3651373"/>
            <a:chExt cx="1967541" cy="276999"/>
          </a:xfrm>
        </p:grpSpPr>
        <p:sp>
          <p:nvSpPr>
            <p:cNvPr id="43" name="TextBox 42"/>
            <p:cNvSpPr txBox="1"/>
            <p:nvPr/>
          </p:nvSpPr>
          <p:spPr>
            <a:xfrm>
              <a:off x="5898311" y="3651373"/>
              <a:ext cx="1676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INTELLIGIBILITY</a:t>
              </a:r>
            </a:p>
          </p:txBody>
        </p:sp>
        <p:cxnSp>
          <p:nvCxnSpPr>
            <p:cNvPr id="52" name="Straight Arrow Connector 51"/>
            <p:cNvCxnSpPr>
              <a:stCxn id="43" idx="1"/>
            </p:cNvCxnSpPr>
            <p:nvPr/>
          </p:nvCxnSpPr>
          <p:spPr>
            <a:xfrm flipH="1">
              <a:off x="5607170" y="3789873"/>
              <a:ext cx="291141" cy="1006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5089585" y="4803476"/>
            <a:ext cx="3810359" cy="988613"/>
            <a:chOff x="5098212" y="4803476"/>
            <a:chExt cx="3810359" cy="988613"/>
          </a:xfrm>
        </p:grpSpPr>
        <p:grpSp>
          <p:nvGrpSpPr>
            <p:cNvPr id="73" name="Group 72"/>
            <p:cNvGrpSpPr/>
            <p:nvPr/>
          </p:nvGrpSpPr>
          <p:grpSpPr>
            <a:xfrm>
              <a:off x="5098212" y="4803476"/>
              <a:ext cx="3810359" cy="646331"/>
              <a:chOff x="5047531" y="4304581"/>
              <a:chExt cx="3810359" cy="646331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5632330" y="4347712"/>
                <a:ext cx="0" cy="300488"/>
              </a:xfrm>
              <a:prstGeom prst="line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5047531" y="4339086"/>
                <a:ext cx="0" cy="300488"/>
              </a:xfrm>
              <a:prstGeom prst="line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6509349" y="4304581"/>
                <a:ext cx="23485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35%± OF SPEECH</a:t>
                </a:r>
              </a:p>
              <a:p>
                <a:r>
                  <a:rPr lang="en-US" sz="12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INTELLIGIBILITY IS IN </a:t>
                </a:r>
              </a:p>
              <a:p>
                <a:r>
                  <a:rPr lang="en-US" sz="12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2000 Hz OCTAVE BAND</a:t>
                </a: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>
                <a:off x="5047531" y="4489330"/>
                <a:ext cx="621101" cy="646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5642753" y="4495799"/>
                <a:ext cx="910447" cy="2157"/>
              </a:xfrm>
              <a:prstGeom prst="line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9" name="2khzspeech3b.wav">
              <a:hlinkClick r:id="" action="ppaction://media"/>
            </p:cNvPr>
            <p:cNvPicPr>
              <a:picLocks noChangeAspect="1"/>
            </p:cNvPicPr>
            <p:nvPr>
              <a:audioFile r:link="rId5"/>
              <p:extLst>
                <p:ext uri="{DAA4B4D4-6D71-4841-9C94-3DE7FCFB9230}">
                  <p14:media xmlns="" xmlns:p14="http://schemas.microsoft.com/office/powerpoint/2010/main" r:embed="rId9"/>
                </p:ext>
              </p:extLst>
            </p:nvPr>
          </p:nvPicPr>
          <p:blipFill>
            <a:blip r:embed="rId10" cstate="print"/>
            <a:stretch>
              <a:fillRect/>
            </a:stretch>
          </p:blipFill>
          <p:spPr>
            <a:xfrm>
              <a:off x="6722853" y="5342827"/>
              <a:ext cx="449262" cy="449262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1423359" y="4329024"/>
            <a:ext cx="4908430" cy="465181"/>
            <a:chOff x="1423359" y="4329024"/>
            <a:chExt cx="4908430" cy="465181"/>
          </a:xfrm>
        </p:grpSpPr>
        <p:grpSp>
          <p:nvGrpSpPr>
            <p:cNvPr id="75" name="Group 74"/>
            <p:cNvGrpSpPr/>
            <p:nvPr/>
          </p:nvGrpSpPr>
          <p:grpSpPr>
            <a:xfrm>
              <a:off x="1423359" y="4329024"/>
              <a:ext cx="1597323" cy="465181"/>
              <a:chOff x="1431985" y="4544684"/>
              <a:chExt cx="1597323" cy="465181"/>
            </a:xfrm>
          </p:grpSpPr>
          <p:pic>
            <p:nvPicPr>
              <p:cNvPr id="70" name="FullRangeSpeech3b.wav">
                <a:hlinkClick r:id="" action="ppaction://media"/>
              </p:cNvPr>
              <p:cNvPicPr>
                <a:picLocks noChangeAspect="1"/>
              </p:cNvPicPr>
              <p:nvPr>
                <a:audioFile r:link="rId4"/>
                <p:extLst>
                  <p:ext uri="{DAA4B4D4-6D71-4841-9C94-3DE7FCFB9230}">
                    <p14:media xmlns="" xmlns:p14="http://schemas.microsoft.com/office/powerpoint/2010/main" r:embed="rId7"/>
                  </p:ext>
                </p:extLst>
              </p:nvPr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72108" y="4552665"/>
                <a:ext cx="457200" cy="457200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1431985" y="4544684"/>
                <a:ext cx="1183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FULL RANGE SPEECH</a:t>
                </a:r>
              </a:p>
            </p:txBody>
          </p:sp>
        </p:grpSp>
        <p:cxnSp>
          <p:nvCxnSpPr>
            <p:cNvPr id="88" name="Straight Arrow Connector 87"/>
            <p:cNvCxnSpPr/>
            <p:nvPr/>
          </p:nvCxnSpPr>
          <p:spPr>
            <a:xfrm>
              <a:off x="3062377" y="4554747"/>
              <a:ext cx="3269412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1423358" y="4768251"/>
            <a:ext cx="2216989" cy="716061"/>
            <a:chOff x="1423358" y="4768251"/>
            <a:chExt cx="2216989" cy="716061"/>
          </a:xfrm>
        </p:grpSpPr>
        <p:cxnSp>
          <p:nvCxnSpPr>
            <p:cNvPr id="82" name="Straight Arrow Connector 81"/>
            <p:cNvCxnSpPr/>
            <p:nvPr/>
          </p:nvCxnSpPr>
          <p:spPr>
            <a:xfrm flipH="1">
              <a:off x="3062377" y="4996851"/>
              <a:ext cx="57797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250Hzspeech3b.wav">
              <a:hlinkClick r:id="" action="ppaction://media"/>
            </p:cNvPr>
            <p:cNvPicPr>
              <a:picLocks noChangeAspect="1"/>
            </p:cNvPicPr>
            <p:nvPr>
              <a:audioFile r:link="rId3"/>
              <p:extLst>
                <p:ext uri="{DAA4B4D4-6D71-4841-9C94-3DE7FCFB9230}">
                  <p14:media xmlns="" xmlns:p14="http://schemas.microsoft.com/office/powerpoint/2010/main" r:embed="rId12"/>
                </p:ext>
              </p:extLst>
            </p:nvPr>
          </p:nvPicPr>
          <p:blipFill>
            <a:blip r:embed="rId11" cstate="print"/>
            <a:stretch>
              <a:fillRect/>
            </a:stretch>
          </p:blipFill>
          <p:spPr>
            <a:xfrm>
              <a:off x="2587924" y="4768251"/>
              <a:ext cx="457200" cy="457200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1423358" y="4837981"/>
              <a:ext cx="1079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SPEECH AT 250 Hz AND BELOW</a:t>
              </a: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3313621" y="5484312"/>
            <a:ext cx="2403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WHAT IS AN OCTAVE?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7492" y="77638"/>
            <a:ext cx="6456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LET'S TAKE A LOOK AT SOME FREQUENCY STUFF  AND ITS RELATION TO SPEECH INTELLIGIBILITY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648974" y="2255405"/>
            <a:ext cx="4710022" cy="922078"/>
            <a:chOff x="3648974" y="2255405"/>
            <a:chExt cx="4710022" cy="922078"/>
          </a:xfrm>
        </p:grpSpPr>
        <p:sp>
          <p:nvSpPr>
            <p:cNvPr id="29" name="TextBox 28"/>
            <p:cNvSpPr txBox="1"/>
            <p:nvPr/>
          </p:nvSpPr>
          <p:spPr>
            <a:xfrm>
              <a:off x="3944249" y="2846717"/>
              <a:ext cx="10849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MIDDLE C</a:t>
              </a:r>
            </a:p>
          </p:txBody>
        </p:sp>
        <p:cxnSp>
          <p:nvCxnSpPr>
            <p:cNvPr id="31" name="Straight Connector 30"/>
            <p:cNvCxnSpPr>
              <a:stCxn id="29" idx="1"/>
            </p:cNvCxnSpPr>
            <p:nvPr/>
          </p:nvCxnSpPr>
          <p:spPr>
            <a:xfrm flipH="1" flipV="1">
              <a:off x="3648974" y="2846716"/>
              <a:ext cx="295275" cy="13850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4876800" y="2915966"/>
              <a:ext cx="1537659" cy="692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5753819" y="2363638"/>
              <a:ext cx="24412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TWO Cs ABOVE MIDDLE C</a:t>
              </a:r>
            </a:p>
          </p:txBody>
        </p:sp>
        <p:cxnSp>
          <p:nvCxnSpPr>
            <p:cNvPr id="6" name="Straight Connector 5"/>
            <p:cNvCxnSpPr>
              <a:stCxn id="3" idx="1"/>
            </p:cNvCxnSpPr>
            <p:nvPr/>
          </p:nvCxnSpPr>
          <p:spPr>
            <a:xfrm flipH="1">
              <a:off x="5416910" y="2502138"/>
              <a:ext cx="336909" cy="1587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03 - 256Hz1a_4sec.wav">
              <a:hlinkClick r:id="" action="ppaction://media"/>
            </p:cNvPr>
            <p:cNvPicPr>
              <a:picLocks noChangeAspect="1"/>
            </p:cNvPicPr>
            <p:nvPr>
              <a:audioFile r:link="rId1"/>
              <p:extLst>
                <p:ext uri="{DAA4B4D4-6D71-4841-9C94-3DE7FCFB9230}">
                  <p14:media xmlns="" xmlns:p14="http://schemas.microsoft.com/office/powerpoint/2010/main" r:embed="rId13"/>
                </p:ext>
              </p:extLst>
            </p:nvPr>
          </p:nvPicPr>
          <p:blipFill>
            <a:blip r:embed="rId14" cstate="print"/>
            <a:stretch>
              <a:fillRect/>
            </a:stretch>
          </p:blipFill>
          <p:spPr>
            <a:xfrm>
              <a:off x="6481214" y="2666889"/>
              <a:ext cx="510594" cy="510594"/>
            </a:xfrm>
            <a:prstGeom prst="rect">
              <a:avLst/>
            </a:prstGeom>
          </p:spPr>
        </p:pic>
        <p:pic>
          <p:nvPicPr>
            <p:cNvPr id="10" name="06 - 2000Hz_4sec.wav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="" xmlns:p14="http://schemas.microsoft.com/office/powerpoint/2010/main" r:embed="rId15"/>
                </p:ext>
              </p:extLst>
            </p:nvPr>
          </p:nvPicPr>
          <p:blipFill>
            <a:blip r:embed="rId16" cstate="print"/>
            <a:stretch>
              <a:fillRect/>
            </a:stretch>
          </p:blipFill>
          <p:spPr>
            <a:xfrm>
              <a:off x="7858664" y="2255405"/>
              <a:ext cx="500332" cy="500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699920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Octave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"/>
            <a:ext cx="5867400" cy="6324600"/>
          </a:xfrm>
          <a:prstGeom prst="rect">
            <a:avLst/>
          </a:prstGeom>
          <a:noFill/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676400" y="5562600"/>
            <a:ext cx="5867400" cy="6096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20608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914400" y="1240465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</a:rPr>
              <a:t>WHAT IS SOUND?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075121"/>
            <a:ext cx="7010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990000"/>
                </a:solidFill>
                <a:latin typeface="Arial" charset="0"/>
              </a:rPr>
              <a:t>One definition is…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990000"/>
                </a:solidFill>
                <a:latin typeface="Arial" charset="0"/>
              </a:rPr>
              <a:t>Wave motion consisting of very small changes in air pressure which cause our eardrums (tympanic membrane)</a:t>
            </a:r>
            <a:br>
              <a:rPr lang="en-US" sz="2400" b="1" dirty="0" smtClean="0">
                <a:solidFill>
                  <a:srgbClr val="990000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990000"/>
                </a:solidFill>
                <a:latin typeface="Arial" charset="0"/>
              </a:rPr>
              <a:t>to "wiggle" (vibrate)</a:t>
            </a:r>
            <a:endParaRPr lang="en-US" sz="2400" b="1" dirty="0">
              <a:solidFill>
                <a:srgbClr val="99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467833"/>
            <a:ext cx="7432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LET'S BACK UP A BIT…</a:t>
            </a:r>
          </a:p>
        </p:txBody>
      </p:sp>
    </p:spTree>
    <p:extLst>
      <p:ext uri="{BB962C8B-B14F-4D97-AF65-F5344CB8AC3E}">
        <p14:creationId xmlns="" xmlns:p14="http://schemas.microsoft.com/office/powerpoint/2010/main" val="752228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458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800000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800000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800000"/>
                </a:solidFill>
                <a:latin typeface="Arial" charset="0"/>
              </a:rPr>
              <a:t>What two parameters must be identified to describe any sound?</a:t>
            </a:r>
            <a:endParaRPr lang="en-US" sz="32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90600" y="2675861"/>
            <a:ext cx="7239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Frequency (Pitch)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914400" y="3409507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Amplitude (Intensity…Pressure)</a:t>
            </a:r>
          </a:p>
        </p:txBody>
      </p:sp>
    </p:spTree>
    <p:extLst>
      <p:ext uri="{BB962C8B-B14F-4D97-AF65-F5344CB8AC3E}">
        <p14:creationId xmlns="" xmlns:p14="http://schemas.microsoft.com/office/powerpoint/2010/main" val="1621047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  <p:bldP spid="6758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181100" y="609598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800000"/>
                </a:solidFill>
                <a:latin typeface="Arial" charset="0"/>
              </a:rPr>
              <a:t>How do we describe frequency?</a:t>
            </a:r>
            <a:endParaRPr lang="en-US" sz="2800" b="1" dirty="0">
              <a:solidFill>
                <a:srgbClr val="800000"/>
              </a:solidFill>
              <a:latin typeface="Arial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810110" y="1699254"/>
            <a:ext cx="5638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Repetition rate in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Cycles per second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Hertz (Hz)</a:t>
            </a:r>
          </a:p>
        </p:txBody>
      </p:sp>
    </p:spTree>
    <p:extLst>
      <p:ext uri="{BB962C8B-B14F-4D97-AF65-F5344CB8AC3E}">
        <p14:creationId xmlns="" xmlns:p14="http://schemas.microsoft.com/office/powerpoint/2010/main" val="1297384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304800" y="381000"/>
            <a:ext cx="8458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800000"/>
                </a:solidFill>
                <a:latin typeface="Arial" charset="0"/>
              </a:rPr>
              <a:t>How can we describe the frequency content of a sound?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143000" y="1981200"/>
            <a:ext cx="6858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By determining the sound pressure level within an octave frequency band or subdivisions of an octave band such as one-third octave band,</a:t>
            </a:r>
            <a:br>
              <a:rPr lang="en-US" sz="28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one-sixth octave band, etc.</a:t>
            </a:r>
          </a:p>
        </p:txBody>
      </p:sp>
    </p:spTree>
    <p:extLst>
      <p:ext uri="{BB962C8B-B14F-4D97-AF65-F5344CB8AC3E}">
        <p14:creationId xmlns="" xmlns:p14="http://schemas.microsoft.com/office/powerpoint/2010/main" val="3711508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OctaveBands"/>
          <p:cNvPicPr>
            <a:picLocks noChangeAspect="1" noChangeArrowheads="1"/>
          </p:cNvPicPr>
          <p:nvPr/>
        </p:nvPicPr>
        <p:blipFill>
          <a:blip r:embed="rId2" cstate="print"/>
          <a:srcRect l="961" t="3941" r="961" b="2733"/>
          <a:stretch>
            <a:fillRect/>
          </a:stretch>
        </p:blipFill>
        <p:spPr bwMode="auto">
          <a:xfrm>
            <a:off x="228600" y="457200"/>
            <a:ext cx="8686800" cy="3151188"/>
          </a:xfrm>
          <a:prstGeom prst="rect">
            <a:avLst/>
          </a:prstGeom>
          <a:noFill/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28600" y="3962400"/>
            <a:ext cx="8686800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The center frequencies of octave frequency bands have been standardized </a:t>
            </a:r>
            <a:br>
              <a:rPr lang="en-US" sz="2000" b="1" dirty="0">
                <a:solidFill>
                  <a:srgbClr val="000000"/>
                </a:solidFill>
                <a:latin typeface="Arial" charset="0"/>
              </a:rPr>
            </a:b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and are accepted the world over.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The upper and lower frequency limits can be determined as follows: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Upper limit = (center freq) 2</a:t>
            </a:r>
            <a:r>
              <a:rPr lang="en-US" sz="2000" b="1" baseline="30000" dirty="0">
                <a:solidFill>
                  <a:srgbClr val="000000"/>
                </a:solidFill>
                <a:latin typeface="Arial" charset="0"/>
              </a:rPr>
              <a:t>1/2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= (center freq) 1.414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Lower limit = (center freq)/2</a:t>
            </a:r>
            <a:r>
              <a:rPr lang="en-US" sz="2000" b="1" baseline="30000" dirty="0">
                <a:solidFill>
                  <a:srgbClr val="000000"/>
                </a:solidFill>
                <a:latin typeface="Arial" charset="0"/>
              </a:rPr>
              <a:t>1/2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= (center freq) 0.707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33381" y="3303917"/>
            <a:ext cx="2782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From Metha Johnson Rockafort text</a:t>
            </a:r>
          </a:p>
        </p:txBody>
      </p:sp>
    </p:spTree>
    <p:extLst>
      <p:ext uri="{BB962C8B-B14F-4D97-AF65-F5344CB8AC3E}">
        <p14:creationId xmlns="" xmlns:p14="http://schemas.microsoft.com/office/powerpoint/2010/main" val="1070184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Perception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pick out one frequency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442913" y="288925"/>
            <a:ext cx="8153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990000"/>
                </a:solidFill>
                <a:latin typeface="Arial" charset="0"/>
              </a:rPr>
              <a:t>THUS FAR WE HAVE TALKED ABOUT OCTAVE FREQUENCY BANDS.  BUT, FOR HIGHER RESOLUTION IN DESCRIBING THE SPECTRUM OF A SOUND, WE OFTEN USE ONE-THIRD OCTAVE BANDS…</a:t>
            </a:r>
          </a:p>
        </p:txBody>
      </p:sp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838200" y="1676400"/>
            <a:ext cx="739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208900" name="Group 4"/>
          <p:cNvGraphicFramePr>
            <a:graphicFrameLocks noGrp="1"/>
          </p:cNvGraphicFramePr>
          <p:nvPr/>
        </p:nvGraphicFramePr>
        <p:xfrm>
          <a:off x="3030538" y="1303338"/>
          <a:ext cx="3041650" cy="3841750"/>
        </p:xfrm>
        <a:graphic>
          <a:graphicData uri="http://schemas.openxmlformats.org/drawingml/2006/table">
            <a:tbl>
              <a:tblPr/>
              <a:tblGrid>
                <a:gridCol w="1520825"/>
                <a:gridCol w="1520825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CENTER FREQ.- Hz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CENTER FREQ.- Hz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1250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3150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250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315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6300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630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12500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16000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8947" name="Text Box 51"/>
          <p:cNvSpPr txBox="1">
            <a:spLocks noChangeArrowheads="1"/>
          </p:cNvSpPr>
          <p:nvPr/>
        </p:nvSpPr>
        <p:spPr bwMode="auto">
          <a:xfrm>
            <a:off x="2938463" y="5183188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STANDARD OCTAVE BAND CENTER FREQUENCIES ARE SHOWN IN RED</a:t>
            </a:r>
          </a:p>
        </p:txBody>
      </p:sp>
      <p:grpSp>
        <p:nvGrpSpPr>
          <p:cNvPr id="208952" name="Group 56"/>
          <p:cNvGrpSpPr>
            <a:grpSpLocks/>
          </p:cNvGrpSpPr>
          <p:nvPr/>
        </p:nvGrpSpPr>
        <p:grpSpPr bwMode="auto">
          <a:xfrm>
            <a:off x="609600" y="3298825"/>
            <a:ext cx="2959100" cy="1004888"/>
            <a:chOff x="384" y="2208"/>
            <a:chExt cx="1864" cy="633"/>
          </a:xfrm>
        </p:grpSpPr>
        <p:sp>
          <p:nvSpPr>
            <p:cNvPr id="208948" name="Line 52"/>
            <p:cNvSpPr>
              <a:spLocks noChangeShapeType="1"/>
            </p:cNvSpPr>
            <p:nvPr/>
          </p:nvSpPr>
          <p:spPr bwMode="auto">
            <a:xfrm>
              <a:off x="2247" y="2256"/>
              <a:ext cx="0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949" name="Text Box 53"/>
            <p:cNvSpPr txBox="1">
              <a:spLocks noChangeArrowheads="1"/>
            </p:cNvSpPr>
            <p:nvPr/>
          </p:nvSpPr>
          <p:spPr bwMode="auto">
            <a:xfrm>
              <a:off x="384" y="2208"/>
              <a:ext cx="1440" cy="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THE OCTAVE FREQ BAND CENTERED AT 250 Hz CONTAINS THE ONE-THIRD OCTAVE BANDS CENTERED AT 200, 250, AND 315 Hz</a:t>
              </a:r>
            </a:p>
          </p:txBody>
        </p:sp>
        <p:sp>
          <p:nvSpPr>
            <p:cNvPr id="208951" name="Line 55"/>
            <p:cNvSpPr>
              <a:spLocks noChangeShapeType="1"/>
            </p:cNvSpPr>
            <p:nvPr/>
          </p:nvSpPr>
          <p:spPr bwMode="auto">
            <a:xfrm>
              <a:off x="1761" y="2462"/>
              <a:ext cx="4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08954" name="Text Box 58"/>
          <p:cNvSpPr txBox="1">
            <a:spLocks noChangeArrowheads="1"/>
          </p:cNvSpPr>
          <p:nvPr/>
        </p:nvSpPr>
        <p:spPr bwMode="auto">
          <a:xfrm>
            <a:off x="388938" y="5661025"/>
            <a:ext cx="83820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990000"/>
                </a:solidFill>
                <a:latin typeface="Arial" charset="0"/>
              </a:rPr>
              <a:t>For octave bands the center frequency is multiplied by 2 to obtain the center frequency of the next higher band.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990000"/>
                </a:solidFill>
                <a:latin typeface="Arial" charset="0"/>
              </a:rPr>
              <a:t>For one-third octave bands the center frequency of a 1/3 octave band is multiplied by 2</a:t>
            </a:r>
            <a:r>
              <a:rPr lang="en-US" sz="1400" b="1" baseline="30000" dirty="0">
                <a:solidFill>
                  <a:srgbClr val="990000"/>
                </a:solidFill>
                <a:latin typeface="Arial" charset="0"/>
              </a:rPr>
              <a:t>1/3 </a:t>
            </a:r>
            <a:r>
              <a:rPr lang="en-US" sz="1400" b="1" dirty="0">
                <a:solidFill>
                  <a:srgbClr val="990000"/>
                </a:solidFill>
                <a:latin typeface="Arial" charset="0"/>
              </a:rPr>
              <a:t>(1.26) </a:t>
            </a:r>
            <a:r>
              <a:rPr lang="en-US" sz="1400" b="1" baseline="30000" dirty="0">
                <a:solidFill>
                  <a:srgbClr val="990000"/>
                </a:solidFill>
                <a:latin typeface="Arial" charset="0"/>
              </a:rPr>
              <a:t> </a:t>
            </a:r>
            <a:r>
              <a:rPr lang="en-US" sz="1400" b="1" dirty="0">
                <a:solidFill>
                  <a:srgbClr val="990000"/>
                </a:solidFill>
                <a:latin typeface="Arial" charset="0"/>
              </a:rPr>
              <a:t>to obtain the center frequency of the next higher band.</a:t>
            </a:r>
          </a:p>
        </p:txBody>
      </p:sp>
      <p:sp>
        <p:nvSpPr>
          <p:cNvPr id="208955" name="Text Box 59"/>
          <p:cNvSpPr txBox="1">
            <a:spLocks noChangeArrowheads="1"/>
          </p:cNvSpPr>
          <p:nvPr/>
        </p:nvSpPr>
        <p:spPr bwMode="auto">
          <a:xfrm>
            <a:off x="6324600" y="2133600"/>
            <a:ext cx="25146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One-third octave bands are said to be 23 percent bands.  The band width is approximately 23 percent of the center frequency.</a:t>
            </a:r>
          </a:p>
        </p:txBody>
      </p:sp>
    </p:spTree>
    <p:extLst>
      <p:ext uri="{BB962C8B-B14F-4D97-AF65-F5344CB8AC3E}">
        <p14:creationId xmlns="" xmlns:p14="http://schemas.microsoft.com/office/powerpoint/2010/main" val="458066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8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54" grpId="0"/>
      <p:bldP spid="20895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838200" y="1447800"/>
            <a:ext cx="7467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Let’s see how we can observe the frequency characteristics of a particular sound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42672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WE'LL LOOK AT MEASUREMENTS FROM THE COMPUTER PROGRAMS </a:t>
            </a:r>
            <a:br>
              <a:rPr lang="en-US" sz="24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C00000"/>
                </a:solidFill>
                <a:latin typeface="Arial" charset="0"/>
              </a:rPr>
              <a:t>EASERA 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en-US" sz="2400" b="1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charset="0"/>
              </a:rPr>
              <a:t>systune</a:t>
            </a:r>
            <a:endParaRPr lang="en-US" sz="2400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000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28" y="163630"/>
            <a:ext cx="8991599" cy="637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rot="5400000">
            <a:off x="4314925" y="3124601"/>
            <a:ext cx="5334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5400000">
            <a:off x="5044841" y="3103746"/>
            <a:ext cx="5334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831657" y="2184935"/>
            <a:ext cx="2171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1000 Hz OCTAVE BAND EXTENDS FROM ABOUT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700 Hz TO 1400 Hz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572000" y="4114800"/>
            <a:ext cx="7620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715000" y="3429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WIDTH OF BAND IS 70% OF CENTER FREQUENCY,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IN THIS CASE 700 Hz.  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rot="10800000" flipV="1">
            <a:off x="4953000" y="3581400"/>
            <a:ext cx="762000" cy="533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057400" y="36576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THIS GRAPHIC INDICATION ON THE ANALYZER SHOWS THAT THE SUM OF ALL SOUND ENERGY IN THE 1000 Hz OCTAVE BAND IS AT A LEVEL OF 80 dB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V="1">
            <a:off x="1789498" y="3465897"/>
            <a:ext cx="373781" cy="31442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486400" y="50292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OCTAVE BAND CENTER FREQUENCY DOUBLES FOR EACH HIGHER FREQUENCY OCTAVE BAND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7400" y="5181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WE HAVEN'T YET DEFINED dB (DECIBEL) BUT WE WILL DO SO SOON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0800000">
            <a:off x="1752600" y="5181600"/>
            <a:ext cx="304800" cy="152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ight Arrow 21"/>
          <p:cNvSpPr/>
          <p:nvPr/>
        </p:nvSpPr>
        <p:spPr bwMode="auto">
          <a:xfrm rot="13668608">
            <a:off x="1972735" y="956735"/>
            <a:ext cx="4572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62200" y="914400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ANALYZER SET TO DISPLAY FULL OCTAVE FREQUENCY BANDS  </a:t>
            </a:r>
          </a:p>
        </p:txBody>
      </p:sp>
    </p:spTree>
    <p:extLst>
      <p:ext uri="{BB962C8B-B14F-4D97-AF65-F5344CB8AC3E}">
        <p14:creationId xmlns="" xmlns:p14="http://schemas.microsoft.com/office/powerpoint/2010/main" val="4300592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7" y="77002"/>
            <a:ext cx="8989995" cy="63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 rot="5400000">
            <a:off x="3496778" y="3018723"/>
            <a:ext cx="5334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 rot="5400000">
            <a:off x="4236319" y="3007494"/>
            <a:ext cx="5334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071262" y="2069432"/>
            <a:ext cx="2171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500 Hz OCTAVE BAND EXTENDS FROM ABOUT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350 Hz TO 700 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8568" y="345546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WIDTH OF BAND IS 70% OF CENTER FREQUENCY,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 IN THIS CASE 350 Hz. 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763477" y="4095549"/>
            <a:ext cx="7620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10800000" flipV="1">
            <a:off x="4134051" y="3562149"/>
            <a:ext cx="685800" cy="533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4381480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53" y="28876"/>
            <a:ext cx="9018871" cy="639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 rot="5400000">
            <a:off x="3750778" y="2984857"/>
            <a:ext cx="5334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 rot="5400000">
            <a:off x="4004778" y="2984857"/>
            <a:ext cx="5334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071262" y="2069432"/>
            <a:ext cx="2171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500 Hz 1/3 OCTAVE BAND EXTENDS FROM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446 Hz TO 560 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1867" y="3471333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THIS GRAPHIC INDICATION ON THE ANALYZER SHOWS THAT THE SUM OF ALL SOUND ENERGY IN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500  Hz 1/3 OCTAVE BAND IS AT A LEVEL OF 80 dB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rot="16200000" flipV="1">
            <a:off x="1663701" y="3407834"/>
            <a:ext cx="321733" cy="1100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3987800" y="4715934"/>
            <a:ext cx="313267" cy="84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Right Arrow 12"/>
          <p:cNvSpPr/>
          <p:nvPr/>
        </p:nvSpPr>
        <p:spPr bwMode="auto">
          <a:xfrm rot="13668608">
            <a:off x="2116668" y="821268"/>
            <a:ext cx="4572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762000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ANALYZER SET TO DISPLAY 1/3 OCTAVE FREQUENCY BANDS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58368" y="3980402"/>
            <a:ext cx="3085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FOR  1/3 OCTAVE FREQUENCY BAND WIDTH OF BAND IS APPROXIMATELY 23% OF CENTER FREQUENCY, IN THIS CASE 114 Hz 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 rot="5400000">
            <a:off x="4008968" y="4229100"/>
            <a:ext cx="601133" cy="37253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3678048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53" y="1676400"/>
            <a:ext cx="8246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Arial" charset="0"/>
              </a:rPr>
              <a:t>Noise is often used as a test signal or for other uses.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C00000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Arial" charset="0"/>
              </a:rPr>
              <a:t>What are the frequency characteristics of pink noise and white noise?</a:t>
            </a:r>
            <a:endParaRPr lang="en-US" sz="2400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3606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3629" y="304800"/>
            <a:ext cx="6871834" cy="738664"/>
            <a:chOff x="1273629" y="304800"/>
            <a:chExt cx="6871834" cy="738664"/>
          </a:xfrm>
        </p:grpSpPr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1744663" y="304800"/>
              <a:ext cx="640080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</a:rPr>
                <a:t>PINK NOISE – EQUAL ENERGY IN EVERY "CONSTANT PERCENTAGE" BANDWIDTH…OCTAVE BAND, 1/3 OCTAVE BAND, ETC…</a:t>
              </a:r>
              <a:br>
                <a:rPr lang="en-US" sz="1400" b="1" dirty="0">
                  <a:solidFill>
                    <a:srgbClr val="000000"/>
                  </a:solidFill>
                </a:rPr>
              </a:br>
              <a:r>
                <a:rPr lang="en-US" sz="1400" b="1" dirty="0">
                  <a:solidFill>
                    <a:srgbClr val="000000"/>
                  </a:solidFill>
                </a:rPr>
                <a:t>APPEARS "FLAT" 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(OR NEARLY "FLAT") WITH </a:t>
              </a:r>
              <a:r>
                <a:rPr lang="en-US" sz="1400" b="1" dirty="0">
                  <a:solidFill>
                    <a:srgbClr val="000000"/>
                  </a:solidFill>
                </a:rPr>
                <a:t>FREQUENCY</a:t>
              </a:r>
            </a:p>
          </p:txBody>
        </p:sp>
        <p:pic>
          <p:nvPicPr>
            <p:cNvPr id="4" name="Pink4015.wav">
              <a:hlinkClick r:id="" action="ppaction://media"/>
            </p:cNvPr>
            <p:cNvPicPr>
              <a:picLocks noChangeAspect="1" noChangeArrowheads="1"/>
            </p:cNvPicPr>
            <p:nvPr>
              <a:audioFile r:link="rId1"/>
              <p:extLst>
                <p:ext uri="{DAA4B4D4-6D71-4841-9C94-3DE7FCFB9230}">
                  <p14:media xmlns="" xmlns:p14="http://schemas.microsoft.com/office/powerpoint/2010/main" r:embed="rId3"/>
                </p:ext>
              </p:extLst>
            </p:nvPr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629" y="403225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97618"/>
            <a:ext cx="7798506" cy="560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86250" y="3225186"/>
            <a:ext cx="2043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OCTAVE FREQ. BANDS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8085" y="5622764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1/3 OCTAVE FREQ. BANDS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79" y="36512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LISTEN TO PINK NOISE</a:t>
            </a:r>
          </a:p>
        </p:txBody>
      </p:sp>
    </p:spTree>
    <p:extLst>
      <p:ext uri="{BB962C8B-B14F-4D97-AF65-F5344CB8AC3E}">
        <p14:creationId xmlns="" xmlns:p14="http://schemas.microsoft.com/office/powerpoint/2010/main" val="1089006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752600" y="17526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7800" y="152399"/>
            <a:ext cx="6942137" cy="1169551"/>
            <a:chOff x="1371600" y="304800"/>
            <a:chExt cx="6942137" cy="1169551"/>
          </a:xfrm>
        </p:grpSpPr>
        <p:pic>
          <p:nvPicPr>
            <p:cNvPr id="39940" name="Whit4031.wav">
              <a:hlinkClick r:id="" action="ppaction://media"/>
            </p:cNvPr>
            <p:cNvPicPr>
              <a:picLocks noChangeAspect="1" noChangeArrowheads="1"/>
            </p:cNvPicPr>
            <p:nvPr>
              <a:audioFile r:link="rId1"/>
              <p:extLst>
                <p:ext uri="{DAA4B4D4-6D71-4841-9C94-3DE7FCFB9230}">
                  <p14:media xmlns="" xmlns:p14="http://schemas.microsoft.com/office/powerpoint/2010/main" r:embed="rId3"/>
                </p:ext>
              </p:extLst>
            </p:nvPr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403225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1981200" y="304800"/>
              <a:ext cx="6332537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</a:rPr>
                <a:t>WHITE NOISE – EQUAL ENERGY IN EVERY CYCLE…WHEN ANALYZED IN 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OCTAVE FREQUENCY BANDS THE  </a:t>
              </a:r>
              <a:r>
                <a:rPr lang="en-US" sz="1400" b="1" dirty="0">
                  <a:solidFill>
                    <a:srgbClr val="000000"/>
                  </a:solidFill>
                </a:rPr>
                <a:t>LEVEL INCREASES WITH EACH HIGHER FREQUENCY 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OCTAVE BAND </a:t>
              </a:r>
              <a:r>
                <a:rPr lang="en-US" sz="1400" b="1" dirty="0">
                  <a:solidFill>
                    <a:srgbClr val="000000"/>
                  </a:solidFill>
                </a:rPr>
                <a:t>BY 3 dB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.  WHEN ANALYZED IN 1/3 OCTAVE FREQUENCY BANDS THE LEVEL INCREASES WITH EACH HIGHER 1/3 OCTAVE BAND BY 1 dB.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19200" y="1447800"/>
            <a:ext cx="6885214" cy="4955788"/>
            <a:chOff x="1295400" y="1524000"/>
            <a:chExt cx="6885214" cy="495578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524000"/>
              <a:ext cx="6885214" cy="4955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762500" y="3407522"/>
              <a:ext cx="20437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OCTAVE FREQ. BANDS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19600" y="5821429"/>
              <a:ext cx="2590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000000"/>
                  </a:solidFill>
                  <a:latin typeface="Arial" charset="0"/>
                </a:rPr>
                <a:t>1/3 OCTAVE FREQ. BANDS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56668" y="64770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ANALYSIS BY EASERA SYSTUNE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25082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LISTEN TO WHITE NOISE</a:t>
            </a:r>
          </a:p>
        </p:txBody>
      </p:sp>
    </p:spTree>
    <p:extLst>
      <p:ext uri="{BB962C8B-B14F-4D97-AF65-F5344CB8AC3E}">
        <p14:creationId xmlns="" xmlns:p14="http://schemas.microsoft.com/office/powerpoint/2010/main" val="1543969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par>
              <p:cTn id="2"/>
            </p:par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6250" t="9333" r="2083" b="30000"/>
          <a:stretch>
            <a:fillRect/>
          </a:stretch>
        </p:blipFill>
        <p:spPr bwMode="auto">
          <a:xfrm>
            <a:off x="0" y="202790"/>
            <a:ext cx="9068637" cy="6655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Frequency Attenuation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Which travel further – high frequencies or low frequencies?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23038"/>
            <a:ext cx="2362200" cy="334962"/>
          </a:xfrm>
        </p:spPr>
        <p:txBody>
          <a:bodyPr/>
          <a:lstStyle/>
          <a:p>
            <a:pPr eaLnBrk="1" hangingPunct="1"/>
            <a:r>
              <a:rPr lang="en-US" sz="1000" dirty="0" smtClean="0"/>
              <a:t>Wave addition simple pulse</a:t>
            </a: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609600" y="381000"/>
            <a:ext cx="830580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/>
              <a:t>1. The pulse on the left is moving right, the pulse on the right is moving left. What do you see when the pulses overlap?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idx="1"/>
          </p:nvPr>
        </p:nvGraphicFramePr>
        <p:xfrm>
          <a:off x="1143000" y="2286000"/>
          <a:ext cx="6781800" cy="4297363"/>
        </p:xfrm>
        <a:graphic>
          <a:graphicData uri="http://schemas.openxmlformats.org/presentationml/2006/ole">
            <p:oleObj spid="_x0000_s1026" name="Picture" r:id="rId4" imgW="7485888" imgH="4742688" progId="Word.Picture.8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Dolphins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981200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Use lower sounds in captivity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Use higher frequency in the wild</a:t>
            </a:r>
          </a:p>
          <a:p>
            <a:pPr algn="ctr">
              <a:buNone/>
            </a:pPr>
            <a:r>
              <a:rPr lang="en-US" dirty="0" smtClean="0">
                <a:latin typeface="Comic Sans MS" pitchFamily="66" charset="0"/>
              </a:rPr>
              <a:t>Why?</a:t>
            </a:r>
          </a:p>
        </p:txBody>
      </p:sp>
      <p:pic>
        <p:nvPicPr>
          <p:cNvPr id="50178" name="Picture 2" descr="http://www.exploresound.org/getattachment/Home/Acoustics-Celebs/Whitlow-Au/Au-profile-photo.png.asp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7150" y="3705224"/>
            <a:ext cx="5276850" cy="31527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59436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Whit Au discovered  in 1974 </a:t>
            </a:r>
            <a:endParaRPr lang="en-US" sz="24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4800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Arial" charset="0"/>
              </a:rPr>
              <a:t>Electrical Engineer then Marine Biologist</a:t>
            </a:r>
            <a:endParaRPr lang="en-US" sz="14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Whit’s answer</a:t>
            </a:r>
            <a:endParaRPr lang="en-U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724400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First of all, absorption losses increase with frequency.  So the higher the frequency the more the absorption losses will be for a given range. 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Secondly, the center frequency of the output signals tend to increase with amplitude.  In other words, the higher the output the higher the frequency content will be. 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In small tanks, dolphins tend to use much lower amplitude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bisonar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signals than in large tanks or net-enclosure in open bays.   The temporal resolution will be dependent of the bandwidth of the signal - higher bandwidth better resolution.  The bandwidth tend to be wider for high frequency signals.  So, in many situations, its hard to generalize since the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biosonar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signals dolphin use depends on the specific situation.  Their system seems to be very flexible so dolphins tend to adapt to the situation.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00800"/>
            <a:ext cx="2057400" cy="258763"/>
          </a:xfrm>
        </p:spPr>
        <p:txBody>
          <a:bodyPr/>
          <a:lstStyle/>
          <a:p>
            <a:pPr eaLnBrk="1" hangingPunct="1"/>
            <a:r>
              <a:rPr lang="en-US" sz="1000" dirty="0" smtClean="0"/>
              <a:t>Rest of question</a:t>
            </a:r>
          </a:p>
        </p:txBody>
      </p:sp>
      <p:graphicFrame>
        <p:nvGraphicFramePr>
          <p:cNvPr id="2050" name="Object 1024"/>
          <p:cNvGraphicFramePr>
            <a:graphicFrameLocks noChangeAspect="1"/>
          </p:cNvGraphicFramePr>
          <p:nvPr/>
        </p:nvGraphicFramePr>
        <p:xfrm>
          <a:off x="685800" y="228600"/>
          <a:ext cx="5973763" cy="1741488"/>
        </p:xfrm>
        <a:graphic>
          <a:graphicData uri="http://schemas.openxmlformats.org/presentationml/2006/ole">
            <p:oleObj spid="_x0000_s2050" name="Picture" r:id="rId4" imgW="7485888" imgH="4742688" progId="Word.Picture.8">
              <p:embed/>
            </p:oleObj>
          </a:graphicData>
        </a:graphic>
      </p:graphicFrame>
      <p:graphicFrame>
        <p:nvGraphicFramePr>
          <p:cNvPr id="2051" name="Object 1025"/>
          <p:cNvGraphicFramePr>
            <a:graphicFrameLocks noChangeAspect="1"/>
          </p:cNvGraphicFramePr>
          <p:nvPr/>
        </p:nvGraphicFramePr>
        <p:xfrm>
          <a:off x="6373813" y="2533650"/>
          <a:ext cx="2770187" cy="1741488"/>
        </p:xfrm>
        <a:graphic>
          <a:graphicData uri="http://schemas.openxmlformats.org/presentationml/2006/ole">
            <p:oleObj spid="_x0000_s2051" name="Picture" r:id="rId5" imgW="7485888" imgH="4742688" progId="Word.Picture.8">
              <p:embed/>
            </p:oleObj>
          </a:graphicData>
        </a:graphic>
      </p:graphicFrame>
      <p:graphicFrame>
        <p:nvGraphicFramePr>
          <p:cNvPr id="2052" name="Object 1026"/>
          <p:cNvGraphicFramePr>
            <a:graphicFrameLocks noChangeAspect="1"/>
          </p:cNvGraphicFramePr>
          <p:nvPr/>
        </p:nvGraphicFramePr>
        <p:xfrm>
          <a:off x="44450" y="2174875"/>
          <a:ext cx="2770188" cy="2100263"/>
        </p:xfrm>
        <a:graphic>
          <a:graphicData uri="http://schemas.openxmlformats.org/presentationml/2006/ole">
            <p:oleObj spid="_x0000_s2052" name="Picture" r:id="rId6" imgW="7485888" imgH="4742688" progId="Word.Picture.8">
              <p:embed/>
            </p:oleObj>
          </a:graphicData>
        </a:graphic>
      </p:graphicFrame>
      <p:graphicFrame>
        <p:nvGraphicFramePr>
          <p:cNvPr id="2053" name="Object 1027"/>
          <p:cNvGraphicFramePr>
            <a:graphicFrameLocks noChangeAspect="1"/>
          </p:cNvGraphicFramePr>
          <p:nvPr/>
        </p:nvGraphicFramePr>
        <p:xfrm>
          <a:off x="2971800" y="2533650"/>
          <a:ext cx="2770188" cy="1741488"/>
        </p:xfrm>
        <a:graphic>
          <a:graphicData uri="http://schemas.openxmlformats.org/presentationml/2006/ole">
            <p:oleObj spid="_x0000_s2053" name="Picture" r:id="rId7" imgW="7485888" imgH="4742688" progId="Word.Picture.8">
              <p:embed/>
            </p:oleObj>
          </a:graphicData>
        </a:graphic>
      </p:graphicFrame>
      <p:graphicFrame>
        <p:nvGraphicFramePr>
          <p:cNvPr id="2054" name="Object 1028"/>
          <p:cNvGraphicFramePr>
            <a:graphicFrameLocks noChangeAspect="1"/>
          </p:cNvGraphicFramePr>
          <p:nvPr/>
        </p:nvGraphicFramePr>
        <p:xfrm>
          <a:off x="304800" y="4419600"/>
          <a:ext cx="2770188" cy="1741488"/>
        </p:xfrm>
        <a:graphic>
          <a:graphicData uri="http://schemas.openxmlformats.org/presentationml/2006/ole">
            <p:oleObj spid="_x0000_s2054" name="Picture" r:id="rId8" imgW="7485888" imgH="4742688" progId="Word.Picture.8">
              <p:embed/>
            </p:oleObj>
          </a:graphicData>
        </a:graphic>
      </p:graphicFrame>
      <p:graphicFrame>
        <p:nvGraphicFramePr>
          <p:cNvPr id="2055" name="Object 1029"/>
          <p:cNvGraphicFramePr>
            <a:graphicFrameLocks noChangeAspect="1"/>
          </p:cNvGraphicFramePr>
          <p:nvPr/>
        </p:nvGraphicFramePr>
        <p:xfrm>
          <a:off x="3505200" y="4419600"/>
          <a:ext cx="2770188" cy="1741488"/>
        </p:xfrm>
        <a:graphic>
          <a:graphicData uri="http://schemas.openxmlformats.org/presentationml/2006/ole">
            <p:oleObj spid="_x0000_s2055" name="Picture" r:id="rId9" imgW="7485888" imgH="4742688" progId="Word.Picture.8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2133600" cy="152400"/>
          </a:xfrm>
        </p:spPr>
        <p:txBody>
          <a:bodyPr/>
          <a:lstStyle/>
          <a:p>
            <a:pPr eaLnBrk="1" hangingPunct="1"/>
            <a:r>
              <a:rPr lang="en-US" sz="900" dirty="0" smtClean="0"/>
              <a:t>answer</a:t>
            </a:r>
          </a:p>
        </p:txBody>
      </p:sp>
      <p:graphicFrame>
        <p:nvGraphicFramePr>
          <p:cNvPr id="3074" name="Object 1024"/>
          <p:cNvGraphicFramePr>
            <a:graphicFrameLocks noChangeAspect="1"/>
          </p:cNvGraphicFramePr>
          <p:nvPr/>
        </p:nvGraphicFramePr>
        <p:xfrm>
          <a:off x="685800" y="381000"/>
          <a:ext cx="5973763" cy="1741488"/>
        </p:xfrm>
        <a:graphic>
          <a:graphicData uri="http://schemas.openxmlformats.org/presentationml/2006/ole">
            <p:oleObj spid="_x0000_s3074" name="Picture" r:id="rId3" imgW="7485888" imgH="4742688" progId="Word.Picture.8">
              <p:embed/>
            </p:oleObj>
          </a:graphicData>
        </a:graphic>
      </p:graphicFrame>
      <p:graphicFrame>
        <p:nvGraphicFramePr>
          <p:cNvPr id="22529" name="Object 1025"/>
          <p:cNvGraphicFramePr>
            <a:graphicFrameLocks noChangeAspect="1"/>
          </p:cNvGraphicFramePr>
          <p:nvPr/>
        </p:nvGraphicFramePr>
        <p:xfrm>
          <a:off x="685800" y="2438400"/>
          <a:ext cx="5973763" cy="1741488"/>
        </p:xfrm>
        <a:graphic>
          <a:graphicData uri="http://schemas.openxmlformats.org/presentationml/2006/ole">
            <p:oleObj spid="_x0000_s3075" name="Picture" r:id="rId4" imgW="7485888" imgH="4742688" progId="Word.Picture.8">
              <p:embed/>
            </p:oleObj>
          </a:graphicData>
        </a:graphic>
      </p:graphicFrame>
      <p:graphicFrame>
        <p:nvGraphicFramePr>
          <p:cNvPr id="22530" name="Object 1026"/>
          <p:cNvGraphicFramePr>
            <a:graphicFrameLocks noChangeAspect="1"/>
          </p:cNvGraphicFramePr>
          <p:nvPr/>
        </p:nvGraphicFramePr>
        <p:xfrm>
          <a:off x="685800" y="4343400"/>
          <a:ext cx="5973763" cy="1741488"/>
        </p:xfrm>
        <a:graphic>
          <a:graphicData uri="http://schemas.openxmlformats.org/presentationml/2006/ole">
            <p:oleObj spid="_x0000_s3076" name="Picture" r:id="rId5" imgW="7485888" imgH="4742688" progId="Word.Picture.8">
              <p:embed/>
            </p:oleObj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010400" y="5029200"/>
            <a:ext cx="99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6324600"/>
            <a:ext cx="2286000" cy="304800"/>
          </a:xfrm>
        </p:spPr>
        <p:txBody>
          <a:bodyPr/>
          <a:lstStyle/>
          <a:p>
            <a:pPr eaLnBrk="1" hangingPunct="1"/>
            <a:r>
              <a:rPr lang="en-US" sz="1000" smtClean="0"/>
              <a:t>After interacting</a:t>
            </a:r>
          </a:p>
        </p:txBody>
      </p:sp>
      <p:graphicFrame>
        <p:nvGraphicFramePr>
          <p:cNvPr id="4098" name="Object 1024"/>
          <p:cNvGraphicFramePr>
            <a:graphicFrameLocks noChangeAspect="1"/>
          </p:cNvGraphicFramePr>
          <p:nvPr/>
        </p:nvGraphicFramePr>
        <p:xfrm>
          <a:off x="990600" y="457200"/>
          <a:ext cx="5973763" cy="1741488"/>
        </p:xfrm>
        <a:graphic>
          <a:graphicData uri="http://schemas.openxmlformats.org/presentationml/2006/ole">
            <p:oleObj spid="_x0000_s4098" name="Picture" r:id="rId3" imgW="7485888" imgH="4742688" progId="Word.Picture.8">
              <p:embed/>
            </p:oleObj>
          </a:graphicData>
        </a:graphic>
      </p:graphicFrame>
      <p:graphicFrame>
        <p:nvGraphicFramePr>
          <p:cNvPr id="23553" name="Object 1025"/>
          <p:cNvGraphicFramePr>
            <a:graphicFrameLocks noChangeAspect="1"/>
          </p:cNvGraphicFramePr>
          <p:nvPr/>
        </p:nvGraphicFramePr>
        <p:xfrm>
          <a:off x="990600" y="2438400"/>
          <a:ext cx="5973763" cy="1741488"/>
        </p:xfrm>
        <a:graphic>
          <a:graphicData uri="http://schemas.openxmlformats.org/presentationml/2006/ole">
            <p:oleObj spid="_x0000_s4099" name="Picture" r:id="rId4" imgW="7485888" imgH="4742688" progId="Word.Picture.8">
              <p:embed/>
            </p:oleObj>
          </a:graphicData>
        </a:graphic>
      </p:graphicFrame>
      <p:graphicFrame>
        <p:nvGraphicFramePr>
          <p:cNvPr id="23554" name="Object 1026"/>
          <p:cNvGraphicFramePr>
            <a:graphicFrameLocks noChangeAspect="1"/>
          </p:cNvGraphicFramePr>
          <p:nvPr/>
        </p:nvGraphicFramePr>
        <p:xfrm>
          <a:off x="990600" y="4419600"/>
          <a:ext cx="5973763" cy="1741488"/>
        </p:xfrm>
        <a:graphic>
          <a:graphicData uri="http://schemas.openxmlformats.org/presentationml/2006/ole">
            <p:oleObj spid="_x0000_s4100" name="Picture" r:id="rId5" imgW="7485888" imgH="4742688" progId="Word.Picture.8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6"/>
          <p:cNvSpPr>
            <a:spLocks noChangeAspect="1" noChangeArrowheads="1"/>
          </p:cNvSpPr>
          <p:nvPr/>
        </p:nvSpPr>
        <p:spPr bwMode="auto">
          <a:xfrm>
            <a:off x="-457200" y="2362200"/>
            <a:ext cx="5562600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2. If these two waves were moving through water at the same time, what would the water look like? 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04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320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7173" name="AutoShape 6"/>
          <p:cNvSpPr>
            <a:spLocks noChangeAspect="1" noChangeArrowheads="1"/>
          </p:cNvSpPr>
          <p:nvPr/>
        </p:nvSpPr>
        <p:spPr bwMode="auto">
          <a:xfrm>
            <a:off x="4572000" y="2286000"/>
            <a:ext cx="4267200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4" name="Freeform 7"/>
          <p:cNvSpPr>
            <a:spLocks/>
          </p:cNvSpPr>
          <p:nvPr/>
        </p:nvSpPr>
        <p:spPr bwMode="auto">
          <a:xfrm>
            <a:off x="5257800" y="3276600"/>
            <a:ext cx="3263900" cy="501650"/>
          </a:xfrm>
          <a:custGeom>
            <a:avLst/>
            <a:gdLst>
              <a:gd name="T0" fmla="*/ 0 w 4508"/>
              <a:gd name="T1" fmla="*/ 357 h 692"/>
              <a:gd name="T2" fmla="*/ 697 w 4508"/>
              <a:gd name="T3" fmla="*/ 357 h 692"/>
              <a:gd name="T4" fmla="*/ 934 w 4508"/>
              <a:gd name="T5" fmla="*/ 351 h 692"/>
              <a:gd name="T6" fmla="*/ 1264 w 4508"/>
              <a:gd name="T7" fmla="*/ 366 h 692"/>
              <a:gd name="T8" fmla="*/ 1484 w 4508"/>
              <a:gd name="T9" fmla="*/ 346 h 692"/>
              <a:gd name="T10" fmla="*/ 2585 w 4508"/>
              <a:gd name="T11" fmla="*/ 346 h 692"/>
              <a:gd name="T12" fmla="*/ 2810 w 4508"/>
              <a:gd name="T13" fmla="*/ 692 h 692"/>
              <a:gd name="T14" fmla="*/ 3226 w 4508"/>
              <a:gd name="T15" fmla="*/ 0 h 692"/>
              <a:gd name="T16" fmla="*/ 3440 w 4508"/>
              <a:gd name="T17" fmla="*/ 346 h 692"/>
              <a:gd name="T18" fmla="*/ 4508 w 4508"/>
              <a:gd name="T19" fmla="*/ 346 h 6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08"/>
              <a:gd name="T31" fmla="*/ 0 h 692"/>
              <a:gd name="T32" fmla="*/ 4508 w 4508"/>
              <a:gd name="T33" fmla="*/ 692 h 6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08" h="692">
                <a:moveTo>
                  <a:pt x="0" y="357"/>
                </a:moveTo>
                <a:lnTo>
                  <a:pt x="697" y="357"/>
                </a:lnTo>
                <a:lnTo>
                  <a:pt x="934" y="351"/>
                </a:lnTo>
                <a:lnTo>
                  <a:pt x="1264" y="366"/>
                </a:lnTo>
                <a:lnTo>
                  <a:pt x="1484" y="346"/>
                </a:lnTo>
                <a:lnTo>
                  <a:pt x="2585" y="346"/>
                </a:lnTo>
                <a:lnTo>
                  <a:pt x="2810" y="692"/>
                </a:lnTo>
                <a:lnTo>
                  <a:pt x="3226" y="0"/>
                </a:lnTo>
                <a:lnTo>
                  <a:pt x="3440" y="346"/>
                </a:lnTo>
                <a:lnTo>
                  <a:pt x="4508" y="346"/>
                </a:ln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4881563" y="2441575"/>
            <a:ext cx="271462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A</a:t>
            </a:r>
          </a:p>
          <a:p>
            <a:pPr eaLnBrk="0" hangingPunct="0"/>
            <a:endParaRPr lang="en-US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176" name="Freeform 9"/>
          <p:cNvSpPr>
            <a:spLocks/>
          </p:cNvSpPr>
          <p:nvPr/>
        </p:nvSpPr>
        <p:spPr bwMode="auto">
          <a:xfrm>
            <a:off x="5257800" y="2286000"/>
            <a:ext cx="3263900" cy="574675"/>
          </a:xfrm>
          <a:custGeom>
            <a:avLst/>
            <a:gdLst>
              <a:gd name="T0" fmla="*/ 0 w 4508"/>
              <a:gd name="T1" fmla="*/ 381 h 795"/>
              <a:gd name="T2" fmla="*/ 697 w 4508"/>
              <a:gd name="T3" fmla="*/ 381 h 795"/>
              <a:gd name="T4" fmla="*/ 934 w 4508"/>
              <a:gd name="T5" fmla="*/ 375 h 795"/>
              <a:gd name="T6" fmla="*/ 1264 w 4508"/>
              <a:gd name="T7" fmla="*/ 390 h 795"/>
              <a:gd name="T8" fmla="*/ 1484 w 4508"/>
              <a:gd name="T9" fmla="*/ 370 h 795"/>
              <a:gd name="T10" fmla="*/ 2585 w 4508"/>
              <a:gd name="T11" fmla="*/ 370 h 795"/>
              <a:gd name="T12" fmla="*/ 2824 w 4508"/>
              <a:gd name="T13" fmla="*/ 0 h 795"/>
              <a:gd name="T14" fmla="*/ 3229 w 4508"/>
              <a:gd name="T15" fmla="*/ 795 h 795"/>
              <a:gd name="T16" fmla="*/ 3440 w 4508"/>
              <a:gd name="T17" fmla="*/ 370 h 795"/>
              <a:gd name="T18" fmla="*/ 4508 w 4508"/>
              <a:gd name="T19" fmla="*/ 370 h 79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08"/>
              <a:gd name="T31" fmla="*/ 0 h 795"/>
              <a:gd name="T32" fmla="*/ 4508 w 4508"/>
              <a:gd name="T33" fmla="*/ 795 h 79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08" h="795">
                <a:moveTo>
                  <a:pt x="0" y="381"/>
                </a:moveTo>
                <a:lnTo>
                  <a:pt x="697" y="381"/>
                </a:lnTo>
                <a:lnTo>
                  <a:pt x="934" y="375"/>
                </a:lnTo>
                <a:lnTo>
                  <a:pt x="1264" y="390"/>
                </a:lnTo>
                <a:lnTo>
                  <a:pt x="1484" y="370"/>
                </a:lnTo>
                <a:lnTo>
                  <a:pt x="2585" y="370"/>
                </a:lnTo>
                <a:lnTo>
                  <a:pt x="2824" y="0"/>
                </a:lnTo>
                <a:lnTo>
                  <a:pt x="3229" y="795"/>
                </a:lnTo>
                <a:lnTo>
                  <a:pt x="3440" y="370"/>
                </a:lnTo>
                <a:lnTo>
                  <a:pt x="4508" y="370"/>
                </a:lnTo>
              </a:path>
            </a:pathLst>
          </a:custGeom>
          <a:noFill/>
          <a:ln w="76200" cmpd="sng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Text Box 10"/>
          <p:cNvSpPr txBox="1">
            <a:spLocks noChangeArrowheads="1"/>
          </p:cNvSpPr>
          <p:nvPr/>
        </p:nvSpPr>
        <p:spPr bwMode="auto">
          <a:xfrm>
            <a:off x="4870450" y="3289300"/>
            <a:ext cx="2714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B</a:t>
            </a:r>
          </a:p>
          <a:p>
            <a:pPr eaLnBrk="0" hangingPunct="0"/>
            <a:endParaRPr lang="en-US" sz="1200">
              <a:latin typeface="Times New Roman" pitchFamily="18" charset="0"/>
            </a:endParaRPr>
          </a:p>
        </p:txBody>
      </p:sp>
      <p:sp>
        <p:nvSpPr>
          <p:cNvPr id="7178" name="Text Box 11"/>
          <p:cNvSpPr txBox="1">
            <a:spLocks noChangeArrowheads="1"/>
          </p:cNvSpPr>
          <p:nvPr/>
        </p:nvSpPr>
        <p:spPr bwMode="auto">
          <a:xfrm>
            <a:off x="4876800" y="4343400"/>
            <a:ext cx="271463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2800" b="1">
                <a:solidFill>
                  <a:srgbClr val="993366"/>
                </a:solidFill>
                <a:latin typeface="Times New Roman" pitchFamily="18" charset="0"/>
              </a:rPr>
              <a:t>C</a:t>
            </a:r>
          </a:p>
          <a:p>
            <a:pPr eaLnBrk="0" hangingPunct="0"/>
            <a:endParaRPr lang="en-US" sz="2400">
              <a:solidFill>
                <a:srgbClr val="993366"/>
              </a:solidFill>
              <a:latin typeface="Times New Roman" pitchFamily="18" charset="0"/>
            </a:endParaRPr>
          </a:p>
        </p:txBody>
      </p:sp>
      <p:sp>
        <p:nvSpPr>
          <p:cNvPr id="7179" name="Text Box 12"/>
          <p:cNvSpPr txBox="1">
            <a:spLocks noChangeArrowheads="1"/>
          </p:cNvSpPr>
          <p:nvPr/>
        </p:nvSpPr>
        <p:spPr bwMode="auto">
          <a:xfrm>
            <a:off x="4800600" y="5638800"/>
            <a:ext cx="271463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2800" b="1">
                <a:solidFill>
                  <a:srgbClr val="33CC33"/>
                </a:solidFill>
                <a:latin typeface="Times New Roman" pitchFamily="18" charset="0"/>
              </a:rPr>
              <a:t>D</a:t>
            </a:r>
          </a:p>
          <a:p>
            <a:pPr eaLnBrk="0" hangingPunct="0"/>
            <a:endParaRPr lang="en-US" sz="1200">
              <a:latin typeface="Times New Roman" pitchFamily="18" charset="0"/>
            </a:endParaRPr>
          </a:p>
        </p:txBody>
      </p:sp>
      <p:sp>
        <p:nvSpPr>
          <p:cNvPr id="7180" name="Freeform 13"/>
          <p:cNvSpPr>
            <a:spLocks/>
          </p:cNvSpPr>
          <p:nvPr/>
        </p:nvSpPr>
        <p:spPr bwMode="auto">
          <a:xfrm>
            <a:off x="5257800" y="5334000"/>
            <a:ext cx="3263900" cy="1270000"/>
          </a:xfrm>
          <a:custGeom>
            <a:avLst/>
            <a:gdLst>
              <a:gd name="T0" fmla="*/ 0 w 4508"/>
              <a:gd name="T1" fmla="*/ 861 h 1755"/>
              <a:gd name="T2" fmla="*/ 697 w 4508"/>
              <a:gd name="T3" fmla="*/ 861 h 1755"/>
              <a:gd name="T4" fmla="*/ 934 w 4508"/>
              <a:gd name="T5" fmla="*/ 855 h 1755"/>
              <a:gd name="T6" fmla="*/ 1264 w 4508"/>
              <a:gd name="T7" fmla="*/ 870 h 1755"/>
              <a:gd name="T8" fmla="*/ 1484 w 4508"/>
              <a:gd name="T9" fmla="*/ 850 h 1755"/>
              <a:gd name="T10" fmla="*/ 2585 w 4508"/>
              <a:gd name="T11" fmla="*/ 850 h 1755"/>
              <a:gd name="T12" fmla="*/ 2809 w 4508"/>
              <a:gd name="T13" fmla="*/ 1755 h 1755"/>
              <a:gd name="T14" fmla="*/ 3214 w 4508"/>
              <a:gd name="T15" fmla="*/ 0 h 1755"/>
              <a:gd name="T16" fmla="*/ 3440 w 4508"/>
              <a:gd name="T17" fmla="*/ 850 h 1755"/>
              <a:gd name="T18" fmla="*/ 4508 w 4508"/>
              <a:gd name="T19" fmla="*/ 850 h 17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08"/>
              <a:gd name="T31" fmla="*/ 0 h 1755"/>
              <a:gd name="T32" fmla="*/ 4508 w 4508"/>
              <a:gd name="T33" fmla="*/ 1755 h 175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08" h="1755">
                <a:moveTo>
                  <a:pt x="0" y="861"/>
                </a:moveTo>
                <a:lnTo>
                  <a:pt x="697" y="861"/>
                </a:lnTo>
                <a:lnTo>
                  <a:pt x="934" y="855"/>
                </a:lnTo>
                <a:lnTo>
                  <a:pt x="1264" y="870"/>
                </a:lnTo>
                <a:lnTo>
                  <a:pt x="1484" y="850"/>
                </a:lnTo>
                <a:lnTo>
                  <a:pt x="2585" y="850"/>
                </a:lnTo>
                <a:lnTo>
                  <a:pt x="2809" y="1755"/>
                </a:lnTo>
                <a:lnTo>
                  <a:pt x="3214" y="0"/>
                </a:lnTo>
                <a:lnTo>
                  <a:pt x="3440" y="850"/>
                </a:lnTo>
                <a:lnTo>
                  <a:pt x="4508" y="850"/>
                </a:lnTo>
              </a:path>
            </a:pathLst>
          </a:custGeom>
          <a:noFill/>
          <a:ln w="76200" cmpd="sng">
            <a:solidFill>
              <a:srgbClr val="33CC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1" name="Freeform 14"/>
          <p:cNvSpPr>
            <a:spLocks/>
          </p:cNvSpPr>
          <p:nvPr/>
        </p:nvSpPr>
        <p:spPr bwMode="auto">
          <a:xfrm>
            <a:off x="5257800" y="3886200"/>
            <a:ext cx="3262313" cy="1271588"/>
          </a:xfrm>
          <a:custGeom>
            <a:avLst/>
            <a:gdLst>
              <a:gd name="T0" fmla="*/ 0 w 4508"/>
              <a:gd name="T1" fmla="*/ 861 h 1755"/>
              <a:gd name="T2" fmla="*/ 697 w 4508"/>
              <a:gd name="T3" fmla="*/ 861 h 1755"/>
              <a:gd name="T4" fmla="*/ 964 w 4508"/>
              <a:gd name="T5" fmla="*/ 593 h 1755"/>
              <a:gd name="T6" fmla="*/ 1264 w 4508"/>
              <a:gd name="T7" fmla="*/ 1133 h 1755"/>
              <a:gd name="T8" fmla="*/ 1484 w 4508"/>
              <a:gd name="T9" fmla="*/ 850 h 1755"/>
              <a:gd name="T10" fmla="*/ 2585 w 4508"/>
              <a:gd name="T11" fmla="*/ 850 h 1755"/>
              <a:gd name="T12" fmla="*/ 2809 w 4508"/>
              <a:gd name="T13" fmla="*/ 1755 h 1755"/>
              <a:gd name="T14" fmla="*/ 3214 w 4508"/>
              <a:gd name="T15" fmla="*/ 0 h 1755"/>
              <a:gd name="T16" fmla="*/ 3440 w 4508"/>
              <a:gd name="T17" fmla="*/ 850 h 1755"/>
              <a:gd name="T18" fmla="*/ 4508 w 4508"/>
              <a:gd name="T19" fmla="*/ 850 h 175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508"/>
              <a:gd name="T31" fmla="*/ 0 h 1755"/>
              <a:gd name="T32" fmla="*/ 4508 w 4508"/>
              <a:gd name="T33" fmla="*/ 1755 h 175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508" h="1755">
                <a:moveTo>
                  <a:pt x="0" y="861"/>
                </a:moveTo>
                <a:lnTo>
                  <a:pt x="697" y="861"/>
                </a:lnTo>
                <a:lnTo>
                  <a:pt x="964" y="593"/>
                </a:lnTo>
                <a:lnTo>
                  <a:pt x="1264" y="1133"/>
                </a:lnTo>
                <a:lnTo>
                  <a:pt x="1484" y="850"/>
                </a:lnTo>
                <a:lnTo>
                  <a:pt x="2585" y="850"/>
                </a:lnTo>
                <a:lnTo>
                  <a:pt x="2809" y="1755"/>
                </a:lnTo>
                <a:lnTo>
                  <a:pt x="3214" y="0"/>
                </a:lnTo>
                <a:lnTo>
                  <a:pt x="3440" y="850"/>
                </a:lnTo>
                <a:lnTo>
                  <a:pt x="4508" y="850"/>
                </a:lnTo>
              </a:path>
            </a:pathLst>
          </a:custGeom>
          <a:noFill/>
          <a:ln w="76200" cmpd="sng">
            <a:solidFill>
              <a:srgbClr val="9933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2" name="Freeform 17"/>
          <p:cNvSpPr>
            <a:spLocks/>
          </p:cNvSpPr>
          <p:nvPr/>
        </p:nvSpPr>
        <p:spPr bwMode="auto">
          <a:xfrm>
            <a:off x="601663" y="2843213"/>
            <a:ext cx="3889375" cy="596900"/>
          </a:xfrm>
          <a:custGeom>
            <a:avLst/>
            <a:gdLst>
              <a:gd name="T0" fmla="*/ 0 w 6016"/>
              <a:gd name="T1" fmla="*/ 480 h 930"/>
              <a:gd name="T2" fmla="*/ 930 w 6016"/>
              <a:gd name="T3" fmla="*/ 480 h 930"/>
              <a:gd name="T4" fmla="*/ 1245 w 6016"/>
              <a:gd name="T5" fmla="*/ 45 h 930"/>
              <a:gd name="T6" fmla="*/ 1680 w 6016"/>
              <a:gd name="T7" fmla="*/ 930 h 930"/>
              <a:gd name="T8" fmla="*/ 1980 w 6016"/>
              <a:gd name="T9" fmla="*/ 465 h 930"/>
              <a:gd name="T10" fmla="*/ 3450 w 6016"/>
              <a:gd name="T11" fmla="*/ 465 h 930"/>
              <a:gd name="T12" fmla="*/ 3750 w 6016"/>
              <a:gd name="T13" fmla="*/ 930 h 930"/>
              <a:gd name="T14" fmla="*/ 4305 w 6016"/>
              <a:gd name="T15" fmla="*/ 0 h 930"/>
              <a:gd name="T16" fmla="*/ 4591 w 6016"/>
              <a:gd name="T17" fmla="*/ 465 h 930"/>
              <a:gd name="T18" fmla="*/ 6016 w 6016"/>
              <a:gd name="T19" fmla="*/ 465 h 9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16"/>
              <a:gd name="T31" fmla="*/ 0 h 930"/>
              <a:gd name="T32" fmla="*/ 6016 w 6016"/>
              <a:gd name="T33" fmla="*/ 930 h 9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16" h="930">
                <a:moveTo>
                  <a:pt x="0" y="480"/>
                </a:moveTo>
                <a:lnTo>
                  <a:pt x="930" y="480"/>
                </a:lnTo>
                <a:lnTo>
                  <a:pt x="1245" y="45"/>
                </a:lnTo>
                <a:lnTo>
                  <a:pt x="1680" y="930"/>
                </a:lnTo>
                <a:lnTo>
                  <a:pt x="1980" y="465"/>
                </a:lnTo>
                <a:lnTo>
                  <a:pt x="3450" y="465"/>
                </a:lnTo>
                <a:lnTo>
                  <a:pt x="3750" y="930"/>
                </a:lnTo>
                <a:lnTo>
                  <a:pt x="4305" y="0"/>
                </a:lnTo>
                <a:lnTo>
                  <a:pt x="4591" y="465"/>
                </a:lnTo>
                <a:lnTo>
                  <a:pt x="6016" y="465"/>
                </a:lnTo>
              </a:path>
            </a:pathLst>
          </a:custGeom>
          <a:noFill/>
          <a:ln w="762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3" name="Freeform 18"/>
          <p:cNvSpPr>
            <a:spLocks/>
          </p:cNvSpPr>
          <p:nvPr/>
        </p:nvSpPr>
        <p:spPr bwMode="auto">
          <a:xfrm flipV="1">
            <a:off x="588963" y="3960813"/>
            <a:ext cx="3889375" cy="609600"/>
          </a:xfrm>
          <a:custGeom>
            <a:avLst/>
            <a:gdLst>
              <a:gd name="T0" fmla="*/ 0 w 6015"/>
              <a:gd name="T1" fmla="*/ 450 h 945"/>
              <a:gd name="T2" fmla="*/ 930 w 6015"/>
              <a:gd name="T3" fmla="*/ 450 h 945"/>
              <a:gd name="T4" fmla="*/ 1259 w 6015"/>
              <a:gd name="T5" fmla="*/ 60 h 945"/>
              <a:gd name="T6" fmla="*/ 1694 w 6015"/>
              <a:gd name="T7" fmla="*/ 945 h 945"/>
              <a:gd name="T8" fmla="*/ 1980 w 6015"/>
              <a:gd name="T9" fmla="*/ 465 h 945"/>
              <a:gd name="T10" fmla="*/ 3449 w 6015"/>
              <a:gd name="T11" fmla="*/ 465 h 945"/>
              <a:gd name="T12" fmla="*/ 3749 w 6015"/>
              <a:gd name="T13" fmla="*/ 0 h 945"/>
              <a:gd name="T14" fmla="*/ 4304 w 6015"/>
              <a:gd name="T15" fmla="*/ 930 h 945"/>
              <a:gd name="T16" fmla="*/ 4590 w 6015"/>
              <a:gd name="T17" fmla="*/ 465 h 945"/>
              <a:gd name="T18" fmla="*/ 6015 w 6015"/>
              <a:gd name="T19" fmla="*/ 465 h 94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015"/>
              <a:gd name="T31" fmla="*/ 0 h 945"/>
              <a:gd name="T32" fmla="*/ 6015 w 6015"/>
              <a:gd name="T33" fmla="*/ 945 h 94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015" h="945">
                <a:moveTo>
                  <a:pt x="0" y="450"/>
                </a:moveTo>
                <a:lnTo>
                  <a:pt x="930" y="450"/>
                </a:lnTo>
                <a:lnTo>
                  <a:pt x="1259" y="60"/>
                </a:lnTo>
                <a:lnTo>
                  <a:pt x="1694" y="945"/>
                </a:lnTo>
                <a:lnTo>
                  <a:pt x="1980" y="465"/>
                </a:lnTo>
                <a:lnTo>
                  <a:pt x="3449" y="465"/>
                </a:lnTo>
                <a:lnTo>
                  <a:pt x="3749" y="0"/>
                </a:lnTo>
                <a:lnTo>
                  <a:pt x="4304" y="930"/>
                </a:lnTo>
                <a:lnTo>
                  <a:pt x="4590" y="465"/>
                </a:lnTo>
                <a:lnTo>
                  <a:pt x="6015" y="465"/>
                </a:lnTo>
              </a:path>
            </a:pathLst>
          </a:custGeom>
          <a:noFill/>
          <a:ln w="7620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4" name="Line 19"/>
          <p:cNvSpPr>
            <a:spLocks noChangeShapeType="1"/>
          </p:cNvSpPr>
          <p:nvPr/>
        </p:nvSpPr>
        <p:spPr bwMode="auto">
          <a:xfrm>
            <a:off x="349250" y="4303713"/>
            <a:ext cx="4354513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diamond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5" name="Line 20"/>
          <p:cNvSpPr>
            <a:spLocks noChangeShapeType="1"/>
          </p:cNvSpPr>
          <p:nvPr/>
        </p:nvSpPr>
        <p:spPr bwMode="auto">
          <a:xfrm>
            <a:off x="673100" y="3730625"/>
            <a:ext cx="0" cy="11271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6" name="Line 21"/>
          <p:cNvSpPr>
            <a:spLocks noChangeShapeType="1"/>
          </p:cNvSpPr>
          <p:nvPr/>
        </p:nvSpPr>
        <p:spPr bwMode="auto">
          <a:xfrm>
            <a:off x="349250" y="3168650"/>
            <a:ext cx="42640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7" name="Line 22"/>
          <p:cNvSpPr>
            <a:spLocks noChangeShapeType="1"/>
          </p:cNvSpPr>
          <p:nvPr/>
        </p:nvSpPr>
        <p:spPr bwMode="auto">
          <a:xfrm>
            <a:off x="673100" y="2362200"/>
            <a:ext cx="0" cy="1231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8" name="Text Box 25"/>
          <p:cNvSpPr txBox="1">
            <a:spLocks noChangeArrowheads="1"/>
          </p:cNvSpPr>
          <p:nvPr/>
        </p:nvSpPr>
        <p:spPr bwMode="auto">
          <a:xfrm>
            <a:off x="4406900" y="3130550"/>
            <a:ext cx="32385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1600">
                <a:latin typeface="Times New Roman" pitchFamily="18" charset="0"/>
              </a:rPr>
              <a:t>x</a:t>
            </a:r>
            <a:endParaRPr lang="en-US" sz="1000">
              <a:latin typeface="Times New Roman" pitchFamily="18" charset="0"/>
            </a:endParaRPr>
          </a:p>
          <a:p>
            <a:pPr eaLnBrk="0" hangingPunct="0"/>
            <a:endParaRPr lang="en-US" sz="1200">
              <a:latin typeface="Times New Roman" pitchFamily="18" charset="0"/>
            </a:endParaRPr>
          </a:p>
        </p:txBody>
      </p:sp>
      <p:sp>
        <p:nvSpPr>
          <p:cNvPr id="7189" name="Text Box 26"/>
          <p:cNvSpPr txBox="1">
            <a:spLocks noChangeArrowheads="1"/>
          </p:cNvSpPr>
          <p:nvPr/>
        </p:nvSpPr>
        <p:spPr bwMode="auto">
          <a:xfrm>
            <a:off x="4471988" y="4316413"/>
            <a:ext cx="3222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1600">
                <a:latin typeface="Times New Roman" pitchFamily="18" charset="0"/>
              </a:rPr>
              <a:t>x</a:t>
            </a:r>
            <a:endParaRPr lang="en-US" sz="1000">
              <a:latin typeface="Times New Roman" pitchFamily="18" charset="0"/>
            </a:endParaRPr>
          </a:p>
          <a:p>
            <a:pPr eaLnBrk="0" hangingPunct="0"/>
            <a:endParaRPr lang="en-US" sz="1200">
              <a:latin typeface="Times New Roman" pitchFamily="18" charset="0"/>
            </a:endParaRPr>
          </a:p>
        </p:txBody>
      </p:sp>
      <p:sp>
        <p:nvSpPr>
          <p:cNvPr id="7190" name="Text Box 27"/>
          <p:cNvSpPr txBox="1">
            <a:spLocks noChangeArrowheads="1"/>
          </p:cNvSpPr>
          <p:nvPr/>
        </p:nvSpPr>
        <p:spPr bwMode="auto">
          <a:xfrm>
            <a:off x="26988" y="2362200"/>
            <a:ext cx="64611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1600">
                <a:latin typeface="Times New Roman" pitchFamily="18" charset="0"/>
              </a:rPr>
              <a:t>Wave 1</a:t>
            </a:r>
            <a:endParaRPr lang="en-US" sz="1000">
              <a:latin typeface="Times New Roman" pitchFamily="18" charset="0"/>
            </a:endParaRPr>
          </a:p>
          <a:p>
            <a:pPr eaLnBrk="0" hangingPunct="0"/>
            <a:endParaRPr lang="en-US" sz="1200">
              <a:latin typeface="Times New Roman" pitchFamily="18" charset="0"/>
            </a:endParaRPr>
          </a:p>
        </p:txBody>
      </p:sp>
      <p:sp>
        <p:nvSpPr>
          <p:cNvPr id="7191" name="Text Box 28"/>
          <p:cNvSpPr txBox="1">
            <a:spLocks noChangeArrowheads="1"/>
          </p:cNvSpPr>
          <p:nvPr/>
        </p:nvSpPr>
        <p:spPr bwMode="auto">
          <a:xfrm>
            <a:off x="26988" y="3678238"/>
            <a:ext cx="646112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1600">
                <a:latin typeface="Times New Roman" pitchFamily="18" charset="0"/>
              </a:rPr>
              <a:t>Wave 2</a:t>
            </a:r>
            <a:endParaRPr lang="en-US" sz="1000">
              <a:latin typeface="Times New Roman" pitchFamily="18" charset="0"/>
            </a:endParaRPr>
          </a:p>
          <a:p>
            <a:pPr eaLnBrk="0" hangingPunct="0"/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Echolocation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4754" name="Picture 2" descr="https://encrypted-tbn2.google.com/images?q=tbn:ANd9GcSYYmOCTjhh8sbHO7ssnjAmO1SqeZoYnpyzWGebonD1j_xz6xN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81200"/>
            <a:ext cx="3560582" cy="2667000"/>
          </a:xfrm>
          <a:prstGeom prst="rect">
            <a:avLst/>
          </a:prstGeom>
          <a:noFill/>
        </p:spPr>
      </p:pic>
      <p:pic>
        <p:nvPicPr>
          <p:cNvPr id="74756" name="Picture 4" descr="https://encrypted-tbn2.google.com/images?q=tbn:ANd9GcROPNxRq7tKxxLCYLV5TOPA9EVFAAQ3cCEGvui5hidSq45URUB0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905000"/>
            <a:ext cx="3505200" cy="2332551"/>
          </a:xfrm>
          <a:prstGeom prst="rect">
            <a:avLst/>
          </a:prstGeom>
          <a:noFill/>
        </p:spPr>
      </p:pic>
      <p:pic>
        <p:nvPicPr>
          <p:cNvPr id="74757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22917" t="12667" r="12917" b="26795"/>
          <a:stretch>
            <a:fillRect/>
          </a:stretch>
        </p:blipFill>
        <p:spPr bwMode="auto">
          <a:xfrm>
            <a:off x="2514600" y="4648200"/>
            <a:ext cx="374761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5" name="Picture 1" descr="Underwater photograph of sperm whale.">
            <a:hlinkClick r:id="rId2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2750" y="5181600"/>
            <a:ext cx="2381250" cy="16764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ctr" fontAlgn="base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anAntonioEduc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sz="1600" b="1" dirty="0" smtClean="0">
            <a:latin typeface="Arial" pitchFamily="34" charset="0"/>
            <a:cs typeface="Arial" pitchFamily="34" charset="0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1600" b="1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11308</TotalTime>
  <Words>1217</Words>
  <Application>Microsoft Office PowerPoint</Application>
  <PresentationFormat>On-screen Show (4:3)</PresentationFormat>
  <Paragraphs>207</Paragraphs>
  <Slides>41</Slides>
  <Notes>3</Notes>
  <HiddenSlides>0</HiddenSlides>
  <MMClips>7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Default Design</vt:lpstr>
      <vt:lpstr>SanAntonioEducation</vt:lpstr>
      <vt:lpstr>Blank Presentation</vt:lpstr>
      <vt:lpstr>Picture</vt:lpstr>
      <vt:lpstr>MIT Museum</vt:lpstr>
      <vt:lpstr>Fourier </vt:lpstr>
      <vt:lpstr>Perception</vt:lpstr>
      <vt:lpstr>Wave addition simple pulse</vt:lpstr>
      <vt:lpstr>Rest of question</vt:lpstr>
      <vt:lpstr>answer</vt:lpstr>
      <vt:lpstr>After interacting</vt:lpstr>
      <vt:lpstr>2. If these two waves were moving through water at the same time, what would the water look like?  </vt:lpstr>
      <vt:lpstr>Echolocation</vt:lpstr>
      <vt:lpstr>Sound bounces off of different materials</vt:lpstr>
      <vt:lpstr>Listen for echoes</vt:lpstr>
      <vt:lpstr>Results of Wednesday’s Project:</vt:lpstr>
      <vt:lpstr>Locating sounds</vt:lpstr>
      <vt:lpstr>Listen for the delay</vt:lpstr>
      <vt:lpstr>Acousticians</vt:lpstr>
      <vt:lpstr>Acousticians</vt:lpstr>
      <vt:lpstr>Audi Sound Engineers</vt:lpstr>
      <vt:lpstr>MIT Museum</vt:lpstr>
      <vt:lpstr>How many different types of acoustics jobs are included in this video?</vt:lpstr>
      <vt:lpstr>Bob Coffeen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Frequency Attenuation </vt:lpstr>
      <vt:lpstr>Dolphins</vt:lpstr>
      <vt:lpstr>Whit’s answer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C</dc:creator>
  <cp:lastModifiedBy>Wendy</cp:lastModifiedBy>
  <cp:revision>22</cp:revision>
  <dcterms:created xsi:type="dcterms:W3CDTF">2012-01-15T21:21:07Z</dcterms:created>
  <dcterms:modified xsi:type="dcterms:W3CDTF">2012-01-27T18:54:26Z</dcterms:modified>
</cp:coreProperties>
</file>