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4" r:id="rId8"/>
    <p:sldId id="265" r:id="rId9"/>
    <p:sldId id="262"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96" y="-28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126659-40A3-4B58-B141-7DC203E42A64}" type="datetimeFigureOut">
              <a:rPr lang="en-US" smtClean="0"/>
              <a:t>10/19/2012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5A0922-1030-4870-8B80-7832FEC2289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5A0922-1030-4870-8B80-7832FEC22895}" type="slidenum">
              <a:rPr lang="en-US" smtClean="0"/>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51992E-C7BB-4C80-90E0-61CAFE60679E}" type="datetimeFigureOut">
              <a:rPr lang="en-US" smtClean="0"/>
              <a:pPr/>
              <a:t>10/19/2012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A3FC5-0FA3-4B7E-A658-25A630901B0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51992E-C7BB-4C80-90E0-61CAFE60679E}" type="datetimeFigureOut">
              <a:rPr lang="en-US" smtClean="0"/>
              <a:pPr/>
              <a:t>10/19/2012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A3FC5-0FA3-4B7E-A658-25A630901B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51992E-C7BB-4C80-90E0-61CAFE60679E}" type="datetimeFigureOut">
              <a:rPr lang="en-US" smtClean="0"/>
              <a:pPr/>
              <a:t>10/19/2012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A3FC5-0FA3-4B7E-A658-25A630901B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51992E-C7BB-4C80-90E0-61CAFE60679E}" type="datetimeFigureOut">
              <a:rPr lang="en-US" smtClean="0"/>
              <a:pPr/>
              <a:t>10/19/2012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A3FC5-0FA3-4B7E-A658-25A630901B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51992E-C7BB-4C80-90E0-61CAFE60679E}" type="datetimeFigureOut">
              <a:rPr lang="en-US" smtClean="0"/>
              <a:pPr/>
              <a:t>10/19/2012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A3FC5-0FA3-4B7E-A658-25A630901B0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51992E-C7BB-4C80-90E0-61CAFE60679E}" type="datetimeFigureOut">
              <a:rPr lang="en-US" smtClean="0"/>
              <a:pPr/>
              <a:t>10/19/2012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6A3FC5-0FA3-4B7E-A658-25A630901B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51992E-C7BB-4C80-90E0-61CAFE60679E}" type="datetimeFigureOut">
              <a:rPr lang="en-US" smtClean="0"/>
              <a:pPr/>
              <a:t>10/19/2012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6A3FC5-0FA3-4B7E-A658-25A630901B0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51992E-C7BB-4C80-90E0-61CAFE60679E}" type="datetimeFigureOut">
              <a:rPr lang="en-US" smtClean="0"/>
              <a:pPr/>
              <a:t>10/19/2012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6A3FC5-0FA3-4B7E-A658-25A630901B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51992E-C7BB-4C80-90E0-61CAFE60679E}" type="datetimeFigureOut">
              <a:rPr lang="en-US" smtClean="0"/>
              <a:pPr/>
              <a:t>10/19/2012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6A3FC5-0FA3-4B7E-A658-25A630901B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51992E-C7BB-4C80-90E0-61CAFE60679E}" type="datetimeFigureOut">
              <a:rPr lang="en-US" smtClean="0"/>
              <a:pPr/>
              <a:t>10/19/2012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6A3FC5-0FA3-4B7E-A658-25A630901B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51992E-C7BB-4C80-90E0-61CAFE60679E}" type="datetimeFigureOut">
              <a:rPr lang="en-US" smtClean="0"/>
              <a:pPr/>
              <a:t>10/19/2012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6A3FC5-0FA3-4B7E-A658-25A630901B0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51992E-C7BB-4C80-90E0-61CAFE60679E}" type="datetimeFigureOut">
              <a:rPr lang="en-US" smtClean="0"/>
              <a:pPr/>
              <a:t>10/19/2012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6A3FC5-0FA3-4B7E-A658-25A630901B0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Echolocation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Profiles</a:t>
            </a:r>
            <a:endParaRPr lang="en-US" dirty="0"/>
          </a:p>
        </p:txBody>
      </p:sp>
      <p:sp>
        <p:nvSpPr>
          <p:cNvPr id="3" name="Content Placeholder 2"/>
          <p:cNvSpPr>
            <a:spLocks noGrp="1"/>
          </p:cNvSpPr>
          <p:nvPr>
            <p:ph idx="1"/>
          </p:nvPr>
        </p:nvSpPr>
        <p:spPr/>
        <p:txBody>
          <a:bodyPr/>
          <a:lstStyle/>
          <a:p>
            <a:r>
              <a:rPr lang="en-US" dirty="0" smtClean="0"/>
              <a:t>Each person at your table should read a different career profile</a:t>
            </a:r>
          </a:p>
          <a:p>
            <a:r>
              <a:rPr lang="en-US" dirty="0" smtClean="0"/>
              <a:t>Each person in the group describes their scientist to the rest of the group.</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Sound bounces off of solid objects</a:t>
            </a:r>
            <a:endParaRPr lang="en-US" dirty="0"/>
          </a:p>
        </p:txBody>
      </p:sp>
      <p:pic>
        <p:nvPicPr>
          <p:cNvPr id="1026" name="Picture 2"/>
          <p:cNvPicPr>
            <a:picLocks noGrp="1" noChangeAspect="1" noChangeArrowheads="1"/>
          </p:cNvPicPr>
          <p:nvPr>
            <p:ph idx="1"/>
          </p:nvPr>
        </p:nvPicPr>
        <p:blipFill>
          <a:blip r:embed="rId2" cstate="print"/>
          <a:srcRect l="27903" t="25254" r="34216" b="27604"/>
          <a:stretch>
            <a:fillRect/>
          </a:stretch>
        </p:blipFill>
        <p:spPr bwMode="auto">
          <a:xfrm>
            <a:off x="533400" y="1261533"/>
            <a:ext cx="7086600" cy="5511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Listen for echoes</a:t>
            </a:r>
            <a:endParaRPr lang="en-US" dirty="0"/>
          </a:p>
        </p:txBody>
      </p:sp>
      <p:sp>
        <p:nvSpPr>
          <p:cNvPr id="3" name="Content Placeholder 2"/>
          <p:cNvSpPr>
            <a:spLocks noGrp="1"/>
          </p:cNvSpPr>
          <p:nvPr>
            <p:ph idx="1"/>
          </p:nvPr>
        </p:nvSpPr>
        <p:spPr/>
        <p:txBody>
          <a:bodyPr/>
          <a:lstStyle/>
          <a:p>
            <a:r>
              <a:rPr lang="en-US" dirty="0" err="1" smtClean="0"/>
              <a:t>Echolocators</a:t>
            </a:r>
            <a:r>
              <a:rPr lang="en-US" dirty="0" smtClean="0"/>
              <a:t> listen for the sounds bouncing back</a:t>
            </a:r>
          </a:p>
          <a:p>
            <a:r>
              <a:rPr lang="en-US" dirty="0" smtClean="0"/>
              <a:t>Most produce their own sounds (such as clicks) and listen for them to come back.</a:t>
            </a:r>
          </a:p>
          <a:p>
            <a:r>
              <a:rPr lang="en-US" dirty="0" smtClean="0"/>
              <a:t>People do this subconsciously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Locating sounds</a:t>
            </a:r>
            <a:endParaRPr lang="en-US" dirty="0"/>
          </a:p>
        </p:txBody>
      </p:sp>
      <p:pic>
        <p:nvPicPr>
          <p:cNvPr id="2050" name="Picture 2" descr="C:\Users\Wendy\AppData\Local\Microsoft\Windows\Temporary Internet Files\Content.IE5\CWAE860N\MC900326068[1].wmf"/>
          <p:cNvPicPr>
            <a:picLocks noGrp="1" noChangeAspect="1" noChangeArrowheads="1"/>
          </p:cNvPicPr>
          <p:nvPr>
            <p:ph idx="1"/>
          </p:nvPr>
        </p:nvPicPr>
        <p:blipFill>
          <a:blip r:embed="rId2" cstate="print"/>
          <a:srcRect/>
          <a:stretch>
            <a:fillRect/>
          </a:stretch>
        </p:blipFill>
        <p:spPr bwMode="auto">
          <a:xfrm>
            <a:off x="1676400" y="2362200"/>
            <a:ext cx="2343294" cy="1769888"/>
          </a:xfrm>
          <a:prstGeom prst="rect">
            <a:avLst/>
          </a:prstGeom>
          <a:noFill/>
        </p:spPr>
      </p:pic>
      <p:pic>
        <p:nvPicPr>
          <p:cNvPr id="2056" name="Picture 8" descr="C:\Users\Wendy\AppData\Local\Microsoft\Windows\Temporary Internet Files\Content.IE5\Z0ZEYV0U\MC900432579[1].png"/>
          <p:cNvPicPr>
            <a:picLocks noChangeAspect="1" noChangeArrowheads="1"/>
          </p:cNvPicPr>
          <p:nvPr/>
        </p:nvPicPr>
        <p:blipFill>
          <a:blip r:embed="rId3" cstate="print"/>
          <a:srcRect/>
          <a:stretch>
            <a:fillRect/>
          </a:stretch>
        </p:blipFill>
        <p:spPr bwMode="auto">
          <a:xfrm>
            <a:off x="4297680" y="3154680"/>
            <a:ext cx="1524000" cy="1524000"/>
          </a:xfrm>
          <a:prstGeom prst="rect">
            <a:avLst/>
          </a:prstGeom>
          <a:noFill/>
        </p:spPr>
      </p:pic>
      <p:grpSp>
        <p:nvGrpSpPr>
          <p:cNvPr id="19" name="Group 18"/>
          <p:cNvGrpSpPr/>
          <p:nvPr/>
        </p:nvGrpSpPr>
        <p:grpSpPr>
          <a:xfrm>
            <a:off x="2590800" y="2514600"/>
            <a:ext cx="3733800" cy="3733800"/>
            <a:chOff x="2600740" y="2551044"/>
            <a:chExt cx="3733800" cy="3733800"/>
          </a:xfrm>
        </p:grpSpPr>
        <p:sp>
          <p:nvSpPr>
            <p:cNvPr id="11" name="Oval 10"/>
            <p:cNvSpPr/>
            <p:nvPr/>
          </p:nvSpPr>
          <p:spPr>
            <a:xfrm>
              <a:off x="4012096" y="4012096"/>
              <a:ext cx="990600"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810000" y="3810000"/>
              <a:ext cx="1371600" cy="1295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3621156" y="3607904"/>
              <a:ext cx="1765852" cy="17161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3415748" y="3389244"/>
              <a:ext cx="2133600" cy="2133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3226904" y="3200400"/>
              <a:ext cx="2514600" cy="2514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3011556" y="2988364"/>
              <a:ext cx="2922104" cy="291879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2809460" y="2779644"/>
              <a:ext cx="3313044" cy="33163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2600740" y="2551044"/>
              <a:ext cx="3733800" cy="3733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p:cNvGrpSpPr/>
          <p:nvPr/>
        </p:nvGrpSpPr>
        <p:grpSpPr>
          <a:xfrm>
            <a:off x="1676400" y="1676400"/>
            <a:ext cx="5562600" cy="5486400"/>
            <a:chOff x="1676400" y="1676400"/>
            <a:chExt cx="5562600" cy="5486400"/>
          </a:xfrm>
        </p:grpSpPr>
        <p:sp>
          <p:nvSpPr>
            <p:cNvPr id="20" name="Oval 19"/>
            <p:cNvSpPr/>
            <p:nvPr/>
          </p:nvSpPr>
          <p:spPr>
            <a:xfrm>
              <a:off x="2410968" y="2362200"/>
              <a:ext cx="4114800" cy="4114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2209800" y="2173356"/>
              <a:ext cx="4495800" cy="445604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2057400" y="2011680"/>
              <a:ext cx="4800600" cy="4800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1856232" y="1828800"/>
              <a:ext cx="5181600" cy="5181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1676400" y="1676400"/>
              <a:ext cx="5562600" cy="5486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2056"/>
                                        </p:tgtEl>
                                        <p:attrNameLst>
                                          <p:attrName>style.visibility</p:attrName>
                                        </p:attrNameLst>
                                      </p:cBhvr>
                                      <p:to>
                                        <p:strVal val="visible"/>
                                      </p:to>
                                    </p:set>
                                    <p:anim calcmode="lin" valueType="num">
                                      <p:cBhvr additive="base">
                                        <p:cTn id="7" dur="500" fill="hold"/>
                                        <p:tgtEl>
                                          <p:spTgt spid="2056"/>
                                        </p:tgtEl>
                                        <p:attrNameLst>
                                          <p:attrName>ppt_x</p:attrName>
                                        </p:attrNameLst>
                                      </p:cBhvr>
                                      <p:tavLst>
                                        <p:tav tm="0">
                                          <p:val>
                                            <p:strVal val="#ppt_x"/>
                                          </p:val>
                                        </p:tav>
                                        <p:tav tm="100000">
                                          <p:val>
                                            <p:strVal val="#ppt_x"/>
                                          </p:val>
                                        </p:tav>
                                      </p:tavLst>
                                    </p:anim>
                                    <p:anim calcmode="lin" valueType="num">
                                      <p:cBhvr additive="base">
                                        <p:cTn id="8" dur="500" fill="hold"/>
                                        <p:tgtEl>
                                          <p:spTgt spid="205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Listen for the delay</a:t>
            </a:r>
            <a:endParaRPr lang="en-US" dirty="0"/>
          </a:p>
        </p:txBody>
      </p:sp>
      <p:sp>
        <p:nvSpPr>
          <p:cNvPr id="3" name="Content Placeholder 2"/>
          <p:cNvSpPr>
            <a:spLocks noGrp="1"/>
          </p:cNvSpPr>
          <p:nvPr>
            <p:ph idx="1"/>
          </p:nvPr>
        </p:nvSpPr>
        <p:spPr>
          <a:xfrm>
            <a:off x="457200" y="1600200"/>
            <a:ext cx="8382000" cy="4525963"/>
          </a:xfrm>
        </p:spPr>
        <p:txBody>
          <a:bodyPr>
            <a:normAutofit/>
          </a:bodyPr>
          <a:lstStyle/>
          <a:p>
            <a:r>
              <a:rPr lang="en-US" sz="2400" dirty="0" smtClean="0"/>
              <a:t>The delay tells the brain how far away an object is.  </a:t>
            </a:r>
          </a:p>
          <a:p>
            <a:endParaRPr lang="en-US" sz="2400" dirty="0" smtClean="0"/>
          </a:p>
          <a:p>
            <a:r>
              <a:rPr lang="en-US" sz="2400" dirty="0" smtClean="0"/>
              <a:t>If one ear hears it first, then it knows the object is on that side.</a:t>
            </a:r>
          </a:p>
          <a:p>
            <a:endParaRPr lang="en-US" sz="2400" dirty="0" smtClean="0"/>
          </a:p>
          <a:p>
            <a:pPr algn="ctr">
              <a:buNone/>
            </a:pPr>
            <a:r>
              <a:rPr lang="en-US" sz="2400" dirty="0" smtClean="0">
                <a:solidFill>
                  <a:srgbClr val="FF0000"/>
                </a:solidFill>
                <a:latin typeface="Comic Sans MS" pitchFamily="66" charset="0"/>
              </a:rPr>
              <a:t>This is how dolphins and bats know how far away their prey is!</a:t>
            </a:r>
            <a:endParaRPr lang="en-US" sz="2400" dirty="0">
              <a:solidFill>
                <a:srgbClr val="FF0000"/>
              </a:solidFill>
              <a:latin typeface="Comic Sans MS" pitchFamily="66" charset="0"/>
            </a:endParaRPr>
          </a:p>
        </p:txBody>
      </p:sp>
      <p:pic>
        <p:nvPicPr>
          <p:cNvPr id="4" name="Picture 2"/>
          <p:cNvPicPr>
            <a:picLocks noChangeAspect="1" noChangeArrowheads="1"/>
          </p:cNvPicPr>
          <p:nvPr/>
        </p:nvPicPr>
        <p:blipFill>
          <a:blip r:embed="rId2" cstate="print"/>
          <a:srcRect l="27903" t="25254" r="34216" b="27604"/>
          <a:stretch>
            <a:fillRect/>
          </a:stretch>
        </p:blipFill>
        <p:spPr bwMode="auto">
          <a:xfrm>
            <a:off x="7239000" y="4267200"/>
            <a:ext cx="1262742" cy="98213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xit" presetSubtype="0" fill="hold" nodeType="withEffect">
                                  <p:stCondLst>
                                    <p:cond delay="0"/>
                                  </p:stCondLst>
                                  <p:childTnLst>
                                    <p:set>
                                      <p:cBhvr>
                                        <p:cTn id="8" dur="1" fill="hold">
                                          <p:stCondLst>
                                            <p:cond delay="0"/>
                                          </p:stCondLst>
                                        </p:cTn>
                                        <p:tgtEl>
                                          <p:spTgt spid="4"/>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Speed of Sound </a:t>
            </a:r>
            <a:endParaRPr lang="en-US" dirty="0"/>
          </a:p>
        </p:txBody>
      </p:sp>
      <p:sp>
        <p:nvSpPr>
          <p:cNvPr id="3" name="Content Placeholder 2"/>
          <p:cNvSpPr>
            <a:spLocks noGrp="1"/>
          </p:cNvSpPr>
          <p:nvPr>
            <p:ph idx="1"/>
          </p:nvPr>
        </p:nvSpPr>
        <p:spPr/>
        <p:txBody>
          <a:bodyPr/>
          <a:lstStyle/>
          <a:p>
            <a:r>
              <a:rPr lang="en-US" dirty="0" smtClean="0"/>
              <a:t>4.8 seconds to travel a mile in air</a:t>
            </a:r>
          </a:p>
          <a:p>
            <a:r>
              <a:rPr lang="en-US" dirty="0" smtClean="0"/>
              <a:t>1.1 seconds to travel through water</a:t>
            </a:r>
          </a:p>
          <a:p>
            <a:r>
              <a:rPr lang="en-US" dirty="0" smtClean="0"/>
              <a:t>~¼ </a:t>
            </a:r>
            <a:r>
              <a:rPr lang="en-US" dirty="0" smtClean="0"/>
              <a:t>of a second to travel through </a:t>
            </a:r>
            <a:r>
              <a:rPr lang="en-US" dirty="0" smtClean="0"/>
              <a:t>steel and aluminum</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did you hear?</a:t>
            </a:r>
            <a:endParaRPr lang="en-US" dirty="0"/>
          </a:p>
        </p:txBody>
      </p:sp>
      <p:sp>
        <p:nvSpPr>
          <p:cNvPr id="3" name="Content Placeholder 2"/>
          <p:cNvSpPr>
            <a:spLocks noGrp="1"/>
          </p:cNvSpPr>
          <p:nvPr>
            <p:ph idx="1"/>
          </p:nvPr>
        </p:nvSpPr>
        <p:spPr/>
        <p:txBody>
          <a:bodyPr/>
          <a:lstStyle/>
          <a:p>
            <a:pPr>
              <a:buNone/>
            </a:pPr>
            <a:r>
              <a:rPr lang="en-US" dirty="0" smtClean="0"/>
              <a:t>How was the sound in the railing different from the sound you heard through the air?</a:t>
            </a:r>
          </a:p>
          <a:p>
            <a:pPr>
              <a:buNone/>
            </a:pPr>
            <a:endParaRPr lang="en-US" dirty="0" smtClean="0"/>
          </a:p>
          <a:p>
            <a:pPr>
              <a:buNone/>
            </a:pPr>
            <a:r>
              <a:rPr lang="en-US" dirty="0" smtClean="0"/>
              <a:t>When you moved further from the source (rock) of the sound, how did the sound change?</a:t>
            </a:r>
          </a:p>
          <a:p>
            <a:pPr>
              <a:buNone/>
            </a:pP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Elephants</a:t>
            </a:r>
            <a:endParaRPr lang="en-US" b="1" dirty="0"/>
          </a:p>
        </p:txBody>
      </p:sp>
      <p:sp>
        <p:nvSpPr>
          <p:cNvPr id="3" name="Content Placeholder 2"/>
          <p:cNvSpPr>
            <a:spLocks noGrp="1"/>
          </p:cNvSpPr>
          <p:nvPr>
            <p:ph idx="1"/>
          </p:nvPr>
        </p:nvSpPr>
        <p:spPr/>
        <p:txBody>
          <a:bodyPr>
            <a:normAutofit lnSpcReduction="10000"/>
          </a:bodyPr>
          <a:lstStyle/>
          <a:p>
            <a:r>
              <a:rPr lang="en-US" i="1" dirty="0" smtClean="0"/>
              <a:t>Did you know that elephant babies often hang out up to a mile or so from their moms?  Elephants can communicate reliably up to a mile and a half apart and they can tell how far away the other elephant is by the frequency range (pitches) of sound!  For example, if two elephants are close together, all sounds from low to high will be heard.  If they are very far apart, only the high parts of the sound that was made will make it to the listener.</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Acousticians</a:t>
            </a:r>
            <a:endParaRPr lang="en-US" dirty="0"/>
          </a:p>
        </p:txBody>
      </p:sp>
      <p:sp>
        <p:nvSpPr>
          <p:cNvPr id="3" name="Content Placeholder 2"/>
          <p:cNvSpPr>
            <a:spLocks noGrp="1"/>
          </p:cNvSpPr>
          <p:nvPr>
            <p:ph idx="1"/>
          </p:nvPr>
        </p:nvSpPr>
        <p:spPr/>
        <p:txBody>
          <a:bodyPr>
            <a:normAutofit lnSpcReduction="10000"/>
          </a:bodyPr>
          <a:lstStyle/>
          <a:p>
            <a:r>
              <a:rPr lang="en-US" dirty="0" smtClean="0"/>
              <a:t>Architectural acousticians</a:t>
            </a:r>
          </a:p>
          <a:p>
            <a:r>
              <a:rPr lang="en-US" dirty="0" smtClean="0"/>
              <a:t>Instrument makers</a:t>
            </a:r>
          </a:p>
          <a:p>
            <a:r>
              <a:rPr lang="en-US" dirty="0" smtClean="0"/>
              <a:t>Concert hall designers</a:t>
            </a:r>
          </a:p>
          <a:p>
            <a:r>
              <a:rPr lang="en-US" dirty="0" smtClean="0"/>
              <a:t>Speech scientist</a:t>
            </a:r>
          </a:p>
          <a:p>
            <a:r>
              <a:rPr lang="en-US" dirty="0" smtClean="0"/>
              <a:t>Hearing specialist</a:t>
            </a:r>
          </a:p>
          <a:p>
            <a:r>
              <a:rPr lang="en-US" dirty="0" smtClean="0"/>
              <a:t>Medical acoustics </a:t>
            </a:r>
          </a:p>
          <a:p>
            <a:r>
              <a:rPr lang="en-US" dirty="0" smtClean="0"/>
              <a:t>Animal </a:t>
            </a:r>
            <a:r>
              <a:rPr lang="en-US" dirty="0" err="1" smtClean="0"/>
              <a:t>bioacousticians</a:t>
            </a:r>
            <a:endParaRPr lang="en-US" dirty="0" smtClean="0"/>
          </a:p>
          <a:p>
            <a:r>
              <a:rPr lang="en-US" dirty="0" smtClean="0"/>
              <a:t>Underwater acousticians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9250</TotalTime>
  <Words>301</Words>
  <Application>Microsoft Office PowerPoint</Application>
  <PresentationFormat>On-screen Show (4:3)</PresentationFormat>
  <Paragraphs>36</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Echolocation</vt:lpstr>
      <vt:lpstr>Sound bounces off of solid objects</vt:lpstr>
      <vt:lpstr>Listen for echoes</vt:lpstr>
      <vt:lpstr>Locating sounds</vt:lpstr>
      <vt:lpstr>Listen for the delay</vt:lpstr>
      <vt:lpstr>Speed of Sound </vt:lpstr>
      <vt:lpstr>What did you hear?</vt:lpstr>
      <vt:lpstr>Elephants</vt:lpstr>
      <vt:lpstr>Acousticians</vt:lpstr>
      <vt:lpstr>Career Profiles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Echolocation</dc:title>
  <dc:creator>Wendy</dc:creator>
  <cp:lastModifiedBy>Wendy</cp:lastModifiedBy>
  <cp:revision>758</cp:revision>
  <dcterms:created xsi:type="dcterms:W3CDTF">2011-10-10T00:19:17Z</dcterms:created>
  <dcterms:modified xsi:type="dcterms:W3CDTF">2012-10-20T03:00:53Z</dcterms:modified>
</cp:coreProperties>
</file>