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C120-D0F2-44EF-8497-B0531492B2A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A6B8-876E-4655-8B77-CDEEF471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First medical X-ray by Wilhelm Röntgen of his wife Anna Bertha Ludwig's hand - 1895122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6554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953000"/>
            <a:ext cx="3524543" cy="10668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Viner Hand ITC" pitchFamily="66" charset="0"/>
              </a:rPr>
              <a:t>X-RAYS</a:t>
            </a:r>
            <a:endParaRPr lang="en-US" sz="55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793" y="2768212"/>
            <a:ext cx="2278767" cy="14478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Waft 1, 3, &amp; 6</a:t>
            </a:r>
            <a:endParaRPr lang="en-US" sz="3500" dirty="0">
              <a:solidFill>
                <a:schemeClr val="bg1"/>
              </a:solidFill>
              <a:latin typeface="Book Antiqua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8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3.static.flickr.com/2092/2239253888_700b3dc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38" y="1731844"/>
            <a:ext cx="2554238" cy="19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2.gstatic.com/images?q=tbn:ANd9GcTCGUNd_UUVm32bPpN51odHLQo7fZEsocFpUFPJKV9bJ8aIh1Gk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3873989"/>
            <a:ext cx="2362200" cy="28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mposite image of the supernova remnant W4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76" y="4225569"/>
            <a:ext cx="3314309" cy="2331065"/>
          </a:xfrm>
          <a:prstGeom prst="roundRect">
            <a:avLst>
              <a:gd name="adj" fmla="val 14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8" descr="http://openi.nlm.nih.gov/imgs/rescaled512/2740201_1757-1626-0002-0000007477-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10" y="304800"/>
            <a:ext cx="298931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24.media.tumblr.com/33677e128c1bea0e581d0846ecf28cd4/tumblr_mk3x99po8Q1qhc5f9o1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09" y="2067474"/>
            <a:ext cx="3224766" cy="21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291301"/>
            <a:ext cx="5767754" cy="16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solidFill>
                  <a:schemeClr val="bg1"/>
                </a:solidFill>
                <a:latin typeface="Viner Hand ITC" pitchFamily="66" charset="0"/>
              </a:rPr>
              <a:t>Uses of X-rays continued…</a:t>
            </a:r>
            <a:endParaRPr lang="en-US" sz="49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675" y="5606194"/>
            <a:ext cx="2764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Book Antiqua" pitchFamily="18" charset="0"/>
              </a:rPr>
              <a:t>Crystallography.</a:t>
            </a:r>
            <a:endParaRPr lang="en-US" sz="27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2003" y="4511039"/>
            <a:ext cx="2079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Book Antiqua" pitchFamily="18" charset="0"/>
              </a:rPr>
              <a:t>Astronomy.</a:t>
            </a:r>
            <a:endParaRPr lang="en-US" sz="27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367" y="329184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  <a:latin typeface="Book Antiqua" pitchFamily="18" charset="0"/>
              </a:rPr>
              <a:t>Medical Radiography.</a:t>
            </a:r>
            <a:endParaRPr lang="en-US" sz="27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813560"/>
            <a:ext cx="1809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Book Antiqua" pitchFamily="18" charset="0"/>
              </a:rPr>
              <a:t>X-ray art.</a:t>
            </a:r>
            <a:endParaRPr lang="en-US" sz="27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41910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Viner Hand ITC" pitchFamily="66" charset="0"/>
              </a:rPr>
              <a:t>Radiation</a:t>
            </a:r>
            <a:endParaRPr lang="en-US" sz="50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007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solidFill>
                  <a:schemeClr val="bg1"/>
                </a:solidFill>
                <a:latin typeface="Book Antiqua" pitchFamily="18" charset="0"/>
              </a:rPr>
              <a:t>Ionizing Radiation</a:t>
            </a:r>
          </a:p>
          <a:p>
            <a:r>
              <a:rPr lang="en-US" sz="3400" dirty="0">
                <a:solidFill>
                  <a:schemeClr val="bg1"/>
                </a:solidFill>
                <a:latin typeface="Book Antiqua" pitchFamily="18" charset="0"/>
              </a:rPr>
              <a:t>Short wavelength of Ultraviolet Spectrum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Have sufficient energy to ionize atoms</a:t>
            </a:r>
          </a:p>
          <a:p>
            <a:r>
              <a:rPr lang="en-US" sz="3400" dirty="0">
                <a:solidFill>
                  <a:schemeClr val="bg1"/>
                </a:solidFill>
                <a:latin typeface="Book Antiqua" pitchFamily="18" charset="0"/>
              </a:rPr>
              <a:t>Strikes tissue, then can produce cellular damage</a:t>
            </a:r>
          </a:p>
          <a:p>
            <a:r>
              <a:rPr lang="en-US" sz="3400" dirty="0">
                <a:solidFill>
                  <a:schemeClr val="bg1"/>
                </a:solidFill>
                <a:latin typeface="Book Antiqua" pitchFamily="18" charset="0"/>
              </a:rPr>
              <a:t>Very Penetrating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Absorption is greater in materials made of atoms with more electrons</a:t>
            </a:r>
          </a:p>
          <a:p>
            <a:pPr lvl="2"/>
            <a:r>
              <a:rPr lang="en-US" sz="2900" dirty="0">
                <a:solidFill>
                  <a:schemeClr val="bg1"/>
                </a:solidFill>
                <a:latin typeface="Book Antiqua" pitchFamily="18" charset="0"/>
              </a:rPr>
              <a:t>Used in medical field because calcium in bones has many more electrons, increases absorbency</a:t>
            </a:r>
          </a:p>
          <a:p>
            <a:endParaRPr lang="en-US" dirty="0"/>
          </a:p>
        </p:txBody>
      </p:sp>
      <p:pic>
        <p:nvPicPr>
          <p:cNvPr id="4098" name="Picture 2" descr="http://t1.gstatic.com/images?q=tbn:ANd9GcSM3JH5xEiYVRzvbhmN1Cs3G-FnX-0FdOUZpS3lCJ3CZSxKHv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581400" cy="4093030"/>
          </a:xfrm>
          <a:prstGeom prst="roundRect">
            <a:avLst>
              <a:gd name="adj" fmla="val 31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02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/>
        </p:nvSpPr>
        <p:spPr>
          <a:xfrm>
            <a:off x="465773" y="659606"/>
            <a:ext cx="3259454" cy="509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X-RAYS ARE…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815839" y="690086"/>
            <a:ext cx="4328161" cy="112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SO THEY CAN LEAD TO…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900613" y="1676401"/>
            <a:ext cx="38862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DNA mutation that can lead to random cell division and even tumor formation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Birth complications and birth defects in the baby itself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Damage to red blood cells that can lead to anemia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Damage to white blood cells that can lead to a lowered immune system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Skin conditions that resemble burns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Localized cancer or cataract formation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Use of  a lead shield can prevent x-ray penetration.</a:t>
            </a:r>
            <a:endParaRPr lang="en-US" sz="19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210626"/>
            <a:ext cx="3886200" cy="568880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 smtClean="0">
                <a:solidFill>
                  <a:schemeClr val="bg1"/>
                </a:solidFill>
                <a:latin typeface="Book Antiqua" pitchFamily="18" charset="0"/>
              </a:rPr>
              <a:t>A type of high energy ionizing radiation.  When this type of radiation passes through the body, it can cause electrons to do two things: 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sz="3800" dirty="0" smtClean="0">
                <a:solidFill>
                  <a:schemeClr val="bg1"/>
                </a:solidFill>
                <a:latin typeface="Book Antiqua" pitchFamily="18" charset="0"/>
              </a:rPr>
              <a:t>Be ejected from atoms, leaving behind positive ions 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sz="3800" dirty="0" smtClean="0">
                <a:solidFill>
                  <a:schemeClr val="bg1"/>
                </a:solidFill>
                <a:latin typeface="Book Antiqua" pitchFamily="18" charset="0"/>
              </a:rPr>
              <a:t>Move to a higher energy state </a:t>
            </a:r>
          </a:p>
          <a:p>
            <a:r>
              <a:rPr lang="en-US" sz="4600" dirty="0" smtClean="0">
                <a:solidFill>
                  <a:schemeClr val="bg1"/>
                </a:solidFill>
                <a:latin typeface="Book Antiqua" pitchFamily="18" charset="0"/>
              </a:rPr>
              <a:t>These excitations and ionizations can produce free radicals, break or produce chemical bonds, damage DNA/RNA and proteins.</a:t>
            </a:r>
          </a:p>
          <a:p>
            <a:r>
              <a:rPr lang="en-US" sz="4600" dirty="0" smtClean="0">
                <a:solidFill>
                  <a:schemeClr val="bg1"/>
                </a:solidFill>
                <a:latin typeface="Book Antiqua" pitchFamily="18" charset="0"/>
              </a:rPr>
              <a:t>At low doses, cells can repair the damage.  At higher levels, repair is much more difficult.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463040" y="0"/>
            <a:ext cx="629411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solidFill>
                  <a:schemeClr val="bg1"/>
                </a:solidFill>
                <a:latin typeface="Viner Hand ITC" pitchFamily="66" charset="0"/>
              </a:rPr>
              <a:t>Risks of X-rays</a:t>
            </a:r>
            <a:endParaRPr lang="en-US" sz="49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0"/>
            <a:ext cx="3780202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Viner Hand ITC" pitchFamily="66" charset="0"/>
              </a:rPr>
              <a:t>Dosage Facts</a:t>
            </a:r>
            <a:endParaRPr lang="en-US" sz="49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838200" y="846386"/>
            <a:ext cx="7680960" cy="6248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Today, x-rays are regulated so that patients receive the  minimum amount of radiation necessary to produce a useful image. </a:t>
            </a:r>
          </a:p>
          <a:p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Below is a list of procedures and their equivalent radiation exposure (as compared to what we naturally receive daily from cosmic, terrestrial, and internal sources)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Chest x-ray= 2.4 days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Skull x-ray= 12 days natural background radiation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Lumbar spine= 182 days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I.V. </a:t>
            </a:r>
            <a:r>
              <a:rPr lang="en-US" sz="7600" dirty="0" err="1" smtClean="0">
                <a:solidFill>
                  <a:schemeClr val="bg1"/>
                </a:solidFill>
                <a:latin typeface="Book Antiqua" pitchFamily="18" charset="0"/>
              </a:rPr>
              <a:t>urogram</a:t>
            </a:r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= 1 year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Upper G.I. exam= 2 years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Barium enema= 2.7 years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CT head= 243 days natural background radiation </a:t>
            </a:r>
          </a:p>
          <a:p>
            <a:pPr algn="ctr"/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CT abdomen= 2.7 years natural background radiation </a:t>
            </a:r>
          </a:p>
          <a:p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Even with some x-rays giving you multiple years worth of radiation, most doctors agree that the benefits of having the x-ray taken outweigh the risks. </a:t>
            </a:r>
          </a:p>
          <a:p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Keep in mind though that the effects of x-ray radiation is cumulative.  Therefore, multiple minor doses over a number of years is equivalent to a large dose at one time. </a:t>
            </a:r>
          </a:p>
          <a:p>
            <a:r>
              <a:rPr lang="en-US" sz="7600" b="1" dirty="0" smtClean="0">
                <a:solidFill>
                  <a:srgbClr val="FF0000"/>
                </a:solidFill>
                <a:latin typeface="Book Antiqua" pitchFamily="18" charset="0"/>
              </a:rPr>
              <a:t>Fun fact</a:t>
            </a:r>
            <a:r>
              <a:rPr lang="en-US" sz="7600" dirty="0" smtClean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en-US" sz="7600" dirty="0" smtClean="0">
                <a:solidFill>
                  <a:schemeClr val="bg1"/>
                </a:solidFill>
                <a:latin typeface="Book Antiqua" pitchFamily="18" charset="0"/>
              </a:rPr>
              <a:t>The amount of radiation received from a chest x-ray is proportional to the amount of radiation you would receive after eating 3-4 bags of Brazil nuts!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51186"/>
            <a:ext cx="8001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X-rays were discovered accidentally in </a:t>
            </a: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1895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X-rays </a:t>
            </a: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are unable to penetrate through the Earth’s atmosphere </a:t>
            </a:r>
            <a:endParaRPr lang="en-US" sz="2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binaries (cluster of stars) output 1000x more x-radiation than the Sun. </a:t>
            </a:r>
            <a:endParaRPr lang="en-US" sz="25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04800"/>
            <a:ext cx="501932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900" dirty="0">
                <a:solidFill>
                  <a:schemeClr val="bg1"/>
                </a:solidFill>
                <a:latin typeface="Viner Hand ITC" pitchFamily="66" charset="0"/>
              </a:rPr>
              <a:t>Interesting Facts</a:t>
            </a:r>
          </a:p>
        </p:txBody>
      </p:sp>
      <p:pic>
        <p:nvPicPr>
          <p:cNvPr id="7170" name="Picture 2" descr="http://t2.gstatic.com/images?q=tbn:ANd9GcT3avjDQh7xyQsD_quzK4JBfGfLZihlFb5hQK5XQ7sIAZBMxQhb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3505200"/>
            <a:ext cx="40707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" y="3082767"/>
            <a:ext cx="46101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X-rays are emitted outside of the nucleus where gamma rays are emitted by the nucleus. </a:t>
            </a:r>
            <a:endParaRPr lang="en-US" sz="2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first documented x-ray was of Rontgen’s wife’s hand.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Book Antiqua" pitchFamily="18" charset="0"/>
              </a:rPr>
              <a:t>X-rays are developed on negative film paper</a:t>
            </a:r>
          </a:p>
        </p:txBody>
      </p:sp>
    </p:spTree>
    <p:extLst>
      <p:ext uri="{BB962C8B-B14F-4D97-AF65-F5344CB8AC3E}">
        <p14:creationId xmlns:p14="http://schemas.microsoft.com/office/powerpoint/2010/main" val="33853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81000"/>
            <a:ext cx="662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Viner Hand ITC" pitchFamily="66" charset="0"/>
              </a:rPr>
              <a:t>Sword Swallower </a:t>
            </a:r>
            <a:endParaRPr lang="en-US" sz="55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7" name="ShockwaveFlash1" r:id="rId2" imgW="8154107" imgH="4723810"/>
        </mc:Choice>
        <mc:Fallback>
          <p:control name="ShockwaveFlash1" r:id="rId2" imgW="8154107" imgH="47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1600200"/>
                  <a:ext cx="8153400" cy="472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6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0134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Viner Hand ITC" pitchFamily="66" charset="0"/>
              </a:rPr>
              <a:t>Top 10 Strangest and Unusual X-Rays </a:t>
            </a:r>
            <a:endParaRPr lang="en-US" sz="44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3" r:id="rId2" imgW="7466667" imgH="5106113"/>
        </mc:Choice>
        <mc:Fallback>
          <p:control name="ShockwaveFlash3" r:id="rId2" imgW="7466667" imgH="5106113">
            <p:pic>
              <p:nvPicPr>
                <p:cNvPr id="0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600200"/>
                  <a:ext cx="74676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13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52426" y="228600"/>
            <a:ext cx="8410574" cy="1225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Viner Hand ITC" pitchFamily="66" charset="0"/>
                <a:cs typeface="Arabic Typesetting" pitchFamily="66" charset="-78"/>
              </a:rPr>
              <a:t>On a fine day in Germany in 1895…</a:t>
            </a:r>
            <a:endParaRPr lang="en-US" dirty="0">
              <a:solidFill>
                <a:schemeClr val="bg1"/>
              </a:solidFill>
              <a:latin typeface="Viner Hand ITC" pitchFamily="66" charset="0"/>
              <a:cs typeface="Arabic Typesetting" pitchFamily="66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1295400"/>
            <a:ext cx="2143716" cy="2476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54711" y="5560391"/>
            <a:ext cx="64423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His first experiment with human tissue involved a test subject (his lovely wife Bertha) and her right hand.  Note the fancy ring. </a:t>
            </a:r>
          </a:p>
          <a:p>
            <a:endParaRPr lang="en-US" sz="2500" dirty="0" smtClean="0"/>
          </a:p>
          <a:p>
            <a:endParaRPr lang="en-US" sz="25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3" y="3991213"/>
            <a:ext cx="1765525" cy="264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457012"/>
            <a:ext cx="64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Physicist Wilhelm Roentgen was playing 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around with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a cathode ray tube in his laboratory.  Eventually, 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 he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noticed that whatever he put in the tube 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was producing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a fluorescent glow.  To further investigate, he 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covered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the tube with heavy black paper in hopes of shielding the light.  But the 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fluorescent light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could still be seen!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4380889"/>
            <a:ext cx="65055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What could be passing through such a dark and heavy material? X-rays! (Termed “x” because he really had no idea what they were).  </a:t>
            </a:r>
          </a:p>
        </p:txBody>
      </p:sp>
    </p:spTree>
    <p:extLst>
      <p:ext uri="{BB962C8B-B14F-4D97-AF65-F5344CB8AC3E}">
        <p14:creationId xmlns:p14="http://schemas.microsoft.com/office/powerpoint/2010/main" val="173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iner Hand ITC" pitchFamily="66" charset="0"/>
              </a:rPr>
              <a:t>X-ray Light</a:t>
            </a:r>
            <a:endParaRPr lang="en-US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" y="1295400"/>
            <a:ext cx="8321040" cy="6858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Wavelength between .01 and 10 nanometers</a:t>
            </a:r>
          </a:p>
        </p:txBody>
      </p:sp>
      <p:pic>
        <p:nvPicPr>
          <p:cNvPr id="4" name="Picture 4" descr="http://www.kollewin.com/EX/09-15-03/electromagnetic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865120"/>
            <a:ext cx="5417514" cy="3748921"/>
          </a:xfrm>
          <a:prstGeom prst="roundRect">
            <a:avLst>
              <a:gd name="adj" fmla="val 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-15240" y="3108066"/>
            <a:ext cx="3741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Wavelength shorter than radio </a:t>
            </a: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waves, microwaves</a:t>
            </a:r>
            <a:r>
              <a:rPr lang="en-US" sz="25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, visible light and UV rays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>
              <a:solidFill>
                <a:schemeClr val="bg1"/>
              </a:solidFill>
              <a:latin typeface="Book Antiqua" pitchFamily="18" charset="0"/>
              <a:cs typeface="Arabic Typesetting" pitchFamily="66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X-rays </a:t>
            </a:r>
            <a:r>
              <a:rPr lang="en-US" sz="25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travel in straight lines, like visible light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-30480" y="2103120"/>
            <a:ext cx="65197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Frequency between 3x10^16 and 3x10^19</a:t>
            </a:r>
          </a:p>
        </p:txBody>
      </p:sp>
    </p:spTree>
    <p:extLst>
      <p:ext uri="{BB962C8B-B14F-4D97-AF65-F5344CB8AC3E}">
        <p14:creationId xmlns:p14="http://schemas.microsoft.com/office/powerpoint/2010/main" val="29055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018"/>
            <a:ext cx="2819400" cy="3001962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Viner Hand ITC" pitchFamily="66" charset="0"/>
              </a:rPr>
              <a:t>How do they work?</a:t>
            </a:r>
            <a:endParaRPr lang="en-US" sz="50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763000" cy="3276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an x-ray tube, a cathode is heated and electrons are emitted and shot toward an anode, which has a metal target.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This target is generally made up of a metal with a very high melting point because the majority (99%) of the electron’s energy is converted into heat. </a:t>
            </a:r>
          </a:p>
          <a:p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Between the cathode and the anode, there is an electric field and a large potential difference, which accelerates the electrons because they gain kinetic energy.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929"/>
            <a:ext cx="5544671" cy="378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40" y="15240"/>
            <a:ext cx="5562260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5939"/>
            <a:ext cx="3276940" cy="2773362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Viner Hand ITC" pitchFamily="66" charset="0"/>
              </a:rPr>
              <a:t>How do they work?</a:t>
            </a:r>
            <a:endParaRPr lang="en-US" sz="50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98520"/>
            <a:ext cx="8229600" cy="3459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700" dirty="0" smtClean="0">
                <a:solidFill>
                  <a:schemeClr val="bg1"/>
                </a:solidFill>
                <a:latin typeface="Book Antiqua" pitchFamily="18" charset="0"/>
              </a:rPr>
              <a:t>As </a:t>
            </a:r>
            <a:r>
              <a:rPr lang="en-US" sz="2700" dirty="0">
                <a:solidFill>
                  <a:schemeClr val="bg1"/>
                </a:solidFill>
                <a:latin typeface="Book Antiqua" pitchFamily="18" charset="0"/>
              </a:rPr>
              <a:t>the electrons strike the metal target, they rapidly slow down and cause the emission of photons and a release of kinetic energy. The high-energy photons that are emitted are x-rays.</a:t>
            </a:r>
          </a:p>
          <a:p>
            <a:r>
              <a:rPr lang="en-US" sz="2700" dirty="0">
                <a:solidFill>
                  <a:schemeClr val="bg1"/>
                </a:solidFill>
                <a:latin typeface="Book Antiqua" pitchFamily="18" charset="0"/>
              </a:rPr>
              <a:t> These x-rays then pass through a window in the tube and can produce an image.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Similar to light rays, an x-ray affects photographic film by passing a beam of x-rays through the subject onto photographic film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iner Hand ITC" pitchFamily="66" charset="0"/>
              </a:rPr>
              <a:t>X-ray Tube</a:t>
            </a:r>
            <a:endParaRPr lang="en-US" sz="60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8230313" imgH="4572396"/>
        </mc:Choice>
        <mc:Fallback>
          <p:control name="ShockwaveFlash1" r:id="rId2" imgW="8230313" imgH="457239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600200"/>
                  <a:ext cx="82296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4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786"/>
            <a:ext cx="5486400" cy="871071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chemeClr val="bg1"/>
                </a:solidFill>
                <a:latin typeface="Viner Hand ITC" pitchFamily="66" charset="0"/>
              </a:rPr>
              <a:t>X-ray 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5867400" cy="1388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F</a:t>
            </a:r>
            <a:r>
              <a:rPr lang="en-US" sz="2300" dirty="0" smtClean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ilm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  <a:cs typeface="Arabic Typesetting" pitchFamily="66" charset="-78"/>
              </a:rPr>
              <a:t>is placed under the body before the x-rays are emitted. Once emitted, the X-rays interact with the body and either get absorbed or just </a:t>
            </a:r>
            <a:r>
              <a:rPr lang="en-US" sz="2300" dirty="0">
                <a:solidFill>
                  <a:schemeClr val="bg1"/>
                </a:solidFill>
                <a:latin typeface="Book Antiqua" pitchFamily="18" charset="0"/>
              </a:rPr>
              <a:t>pass through.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" y="2609676"/>
            <a:ext cx="58521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Book Antiqua" pitchFamily="18" charset="0"/>
              </a:rPr>
              <a:t>Objects that have a higher atomic number, such as lead or minerals in bones, are more likely to absorb the X-rays, whereas tissues like muscle and fat do not.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6736" y="3736900"/>
            <a:ext cx="4829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Book Antiqua" pitchFamily="18" charset="0"/>
              </a:rPr>
              <a:t>Because the film is a negative,  it is initially white. Therefore, when the X-rays pass through the tissues and other areas that are not covered by dense materials  it exposes the film and turns it black. The areas that absorb the X-rays, such as lead and bones, are left white. Thus an X-ray image is formed!</a:t>
            </a:r>
          </a:p>
        </p:txBody>
      </p:sp>
      <p:pic>
        <p:nvPicPr>
          <p:cNvPr id="6" name="Picture 2" descr="https://encrypted-tbn1.gstatic.com/images?q=tbn:ANd9GcRRA44WZK780iCHzkgxgTBjUqVbAzkCwxiuOPHankRAcG0DAgd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343400"/>
            <a:ext cx="3495402" cy="21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arm4.staticflickr.com/3006/2763446050_ebda46a40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36" y="170693"/>
            <a:ext cx="2543908" cy="3383999"/>
          </a:xfrm>
          <a:prstGeom prst="roundRect">
            <a:avLst>
              <a:gd name="adj" fmla="val 38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29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Viner Hand ITC" pitchFamily="66" charset="0"/>
              </a:rPr>
              <a:t>X-ray Images</a:t>
            </a:r>
            <a:endParaRPr lang="en-US" sz="49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pic>
        <p:nvPicPr>
          <p:cNvPr id="4" name="Content Placeholder 6" descr="scale of darkeness 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94" y="1905000"/>
            <a:ext cx="4312118" cy="1828800"/>
          </a:xfrm>
          <a:prstGeom prst="rect">
            <a:avLst/>
          </a:prstGeom>
        </p:spPr>
      </p:pic>
      <p:pic>
        <p:nvPicPr>
          <p:cNvPr id="5" name="Picture 4" descr="xray key 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295" y="4114800"/>
            <a:ext cx="4312118" cy="1843348"/>
          </a:xfrm>
          <a:prstGeom prst="rect">
            <a:avLst/>
          </a:prstGeom>
        </p:spPr>
      </p:pic>
      <p:pic>
        <p:nvPicPr>
          <p:cNvPr id="6" name="Content Placeholder 7" descr="xray with circlesCapture.P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524000"/>
            <a:ext cx="41156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9" y="1090981"/>
            <a:ext cx="2286000" cy="17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92" y="268499"/>
            <a:ext cx="1914525" cy="2390775"/>
          </a:xfrm>
          <a:prstGeom prst="roundRect">
            <a:avLst>
              <a:gd name="adj" fmla="val 22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11" y="3009524"/>
            <a:ext cx="2114746" cy="174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0" y="2551985"/>
            <a:ext cx="195893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7240"/>
            <a:ext cx="1900563" cy="15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685800" y="228600"/>
            <a:ext cx="559117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solidFill>
                  <a:schemeClr val="bg1"/>
                </a:solidFill>
                <a:latin typeface="Viner Hand ITC" pitchFamily="66" charset="0"/>
              </a:rPr>
              <a:t>Uses of X-rays</a:t>
            </a:r>
            <a:endParaRPr lang="en-US" sz="4900" dirty="0">
              <a:solidFill>
                <a:schemeClr val="bg1"/>
              </a:solidFill>
              <a:latin typeface="Viner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476" y="1106221"/>
            <a:ext cx="3694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Fluoroscopy- continuous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x-rays to show internal movement.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249" y="309491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Radiographs.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7091" y="3571964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Security.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8560" y="5110007"/>
            <a:ext cx="13106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Product defect testing.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136450"/>
            <a:ext cx="2886076" cy="25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99442" y="4017740"/>
            <a:ext cx="207265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X-rays of Paintings- used to determine age and brush strokes used.</a:t>
            </a:r>
            <a:endParaRPr lang="en-US" sz="25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1004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X-RAYS</vt:lpstr>
      <vt:lpstr>PowerPoint Presentation</vt:lpstr>
      <vt:lpstr>X-ray Light</vt:lpstr>
      <vt:lpstr>How do they work?</vt:lpstr>
      <vt:lpstr>How do they work?</vt:lpstr>
      <vt:lpstr>X-ray Tube</vt:lpstr>
      <vt:lpstr>X-ray Images </vt:lpstr>
      <vt:lpstr>X-ray Images</vt:lpstr>
      <vt:lpstr>PowerPoint Presentation</vt:lpstr>
      <vt:lpstr>PowerPoint Presentation</vt:lpstr>
      <vt:lpstr>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XRAYS</dc:title>
  <dc:creator>client.services</dc:creator>
  <cp:lastModifiedBy>Nisa</cp:lastModifiedBy>
  <cp:revision>59</cp:revision>
  <dcterms:created xsi:type="dcterms:W3CDTF">2013-05-01T21:08:39Z</dcterms:created>
  <dcterms:modified xsi:type="dcterms:W3CDTF">2013-05-02T20:05:13Z</dcterms:modified>
</cp:coreProperties>
</file>