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63" r:id="rId14"/>
    <p:sldId id="264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FC957-B810-4450-8492-CEC58638E36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3E008-383F-4059-A749-0744F31ED953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FC957-B810-4450-8492-CEC58638E36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3E008-383F-4059-A749-0744F31ED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FC957-B810-4450-8492-CEC58638E36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3E008-383F-4059-A749-0744F31ED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FC957-B810-4450-8492-CEC58638E36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3E008-383F-4059-A749-0744F31ED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FC957-B810-4450-8492-CEC58638E36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3E008-383F-4059-A749-0744F31ED9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FC957-B810-4450-8492-CEC58638E36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3E008-383F-4059-A749-0744F31ED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FC957-B810-4450-8492-CEC58638E36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3E008-383F-4059-A749-0744F31ED95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FC957-B810-4450-8492-CEC58638E36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3E008-383F-4059-A749-0744F31ED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FC957-B810-4450-8492-CEC58638E36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3E008-383F-4059-A749-0744F31ED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FC957-B810-4450-8492-CEC58638E36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3E008-383F-4059-A749-0744F31ED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9DFC957-B810-4450-8492-CEC58638E36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9E3E008-383F-4059-A749-0744F31ED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9DFC957-B810-4450-8492-CEC58638E36C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9E3E008-383F-4059-A749-0744F31ED95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09800"/>
            <a:ext cx="7772400" cy="838200"/>
          </a:xfrm>
        </p:spPr>
        <p:txBody>
          <a:bodyPr/>
          <a:lstStyle/>
          <a:p>
            <a:pPr algn="ctr"/>
            <a:r>
              <a:rPr lang="en-US" dirty="0" smtClean="0"/>
              <a:t>Electron Microscopy!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3461657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Kane Smith, Garrett </a:t>
            </a:r>
            <a:r>
              <a:rPr lang="en-US" dirty="0" err="1" smtClean="0"/>
              <a:t>Luallen</a:t>
            </a:r>
            <a:r>
              <a:rPr lang="en-US" dirty="0" smtClean="0"/>
              <a:t> and Jesse </a:t>
            </a:r>
            <a:r>
              <a:rPr lang="en-US" dirty="0" err="1" smtClean="0"/>
              <a:t>Gurule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82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Detectors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7848600" cy="3959352"/>
          </a:xfrm>
        </p:spPr>
        <p:txBody>
          <a:bodyPr>
            <a:normAutofit/>
          </a:bodyPr>
          <a:lstStyle/>
          <a:p>
            <a:r>
              <a:rPr lang="en-US" dirty="0"/>
              <a:t>When the beam of electrons bombards the object, it dislodges electrons from the object being scanned. These are called secondary electrons.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Secondary electrons do not have as much energy as all of the bombarding electrons and are attracted to the Everhart-</a:t>
            </a:r>
            <a:r>
              <a:rPr lang="en-US" dirty="0" err="1"/>
              <a:t>Thornley</a:t>
            </a:r>
            <a:r>
              <a:rPr lang="en-US" dirty="0"/>
              <a:t> Detector by a weaker electrical grid (+200V), then it is accelerated with a stronger (+15000V) grid.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5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302" y="1524000"/>
            <a:ext cx="4040188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Detectors Continued…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33400" y="2209800"/>
            <a:ext cx="8229600" cy="1181100"/>
          </a:xfrm>
        </p:spPr>
        <p:txBody>
          <a:bodyPr>
            <a:normAutofit fontScale="92500"/>
          </a:bodyPr>
          <a:lstStyle/>
          <a:p>
            <a:r>
              <a:rPr lang="en-US" dirty="0"/>
              <a:t>When the secondary electrons are accelerated, they create enough energy to create a flash that is detected by the Everhart-</a:t>
            </a:r>
            <a:r>
              <a:rPr lang="en-US" dirty="0" err="1"/>
              <a:t>Thornley</a:t>
            </a:r>
            <a:r>
              <a:rPr lang="en-US" dirty="0"/>
              <a:t> Detector which sends the info to a computer screen.</a:t>
            </a: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3505200"/>
            <a:ext cx="4738696" cy="2768150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38500" dist="50800" dir="5400000" sy="-100000" algn="bl" rotWithShape="0"/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0403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19812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Overview</a:t>
            </a:r>
            <a:endParaRPr lang="en-US" sz="2800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05000"/>
            <a:ext cx="5408612" cy="4286038"/>
          </a:xfrm>
          <a:prstGeom prst="rect">
            <a:avLst/>
          </a:prstGeom>
          <a:effectLst>
            <a:reflection blurRad="6350" stA="50000" endA="300" endPos="55000" dir="5400000" sy="-100000" algn="bl" rotWithShape="0"/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368549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1556657"/>
            <a:ext cx="5791200" cy="639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Transmission Electron Microscopes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200400" y="2438400"/>
            <a:ext cx="5257800" cy="37338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Primarily used to view thin specimens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Beam speed is between 40 and 400 </a:t>
            </a:r>
            <a:r>
              <a:rPr lang="en-US" dirty="0" err="1"/>
              <a:t>kiloelectron</a:t>
            </a:r>
            <a:r>
              <a:rPr lang="en-US" dirty="0"/>
              <a:t> volts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Works like a projector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Specimen limited to 100 nm thickness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Cannot view surface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Specimen must be in a </a:t>
            </a:r>
            <a:r>
              <a:rPr lang="en-US" dirty="0" smtClean="0"/>
              <a:t>vacuum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2590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4045923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648200" cy="639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Scanning Electron Microscopes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Beam speeds between 50 and 30,000 volts</a:t>
            </a:r>
          </a:p>
          <a:p>
            <a:r>
              <a:rPr lang="en-US" dirty="0"/>
              <a:t>Beam interact with surface and reactions are recorded by sensors</a:t>
            </a:r>
          </a:p>
          <a:p>
            <a:r>
              <a:rPr lang="en-US" dirty="0"/>
              <a:t>Interacts by include producing heat, producing low energy electrons, high leveled backscattered electrons, light and/or x-ray emissions</a:t>
            </a:r>
          </a:p>
          <a:p>
            <a:r>
              <a:rPr lang="en-US" dirty="0"/>
              <a:t>Rotate the specimen in X,Y and Z directions</a:t>
            </a:r>
          </a:p>
          <a:p>
            <a:r>
              <a:rPr lang="en-US" dirty="0"/>
              <a:t>Specimen must be in a </a:t>
            </a:r>
            <a:r>
              <a:rPr lang="en-US" dirty="0" smtClean="0"/>
              <a:t>vacuum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752600"/>
            <a:ext cx="3886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38500" dist="50800" dir="5400000" sy="-100000" algn="bl" rotWithShape="0"/>
            <a:softEdge rad="63500"/>
          </a:effectLst>
          <a:scene3d>
            <a:camera prst="perspective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548083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8862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Although the electron microscope seems like a positive and simple machine, it has its downfalls.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electron microscope is rather hard on some objects. This means that extra steps need to be taken to preserve the object such as plating, dehydration, or freezing.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also creates a small amount of radiation that can be harmful to the operator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61440"/>
            <a:ext cx="4343398" cy="427736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468826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42672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/>
              <a:t>The electron microscope was first invented by German engineer Max Knoll and physicist Ernst Ruska </a:t>
            </a:r>
            <a:r>
              <a:rPr lang="en-US" dirty="0"/>
              <a:t>in </a:t>
            </a:r>
            <a:r>
              <a:rPr lang="en-US" dirty="0" smtClean="0"/>
              <a:t>1932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They used Louis de Broglie’s theory of electron </a:t>
            </a:r>
            <a:r>
              <a:rPr lang="en-US" dirty="0" smtClean="0"/>
              <a:t>waves developed in 1924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you increase a particle’s </a:t>
            </a:r>
            <a:r>
              <a:rPr lang="en-US" dirty="0" smtClean="0"/>
              <a:t>momentum</a:t>
            </a:r>
            <a:r>
              <a:rPr lang="en-US" dirty="0"/>
              <a:t>, its wavelength will decrease, allowing for higher resolution. </a:t>
            </a:r>
            <a:endParaRPr lang="en-US" dirty="0" smtClean="0"/>
          </a:p>
          <a:p>
            <a:pPr lvl="1"/>
            <a:r>
              <a:rPr lang="en-US" dirty="0" smtClean="0"/>
              <a:t>Having </a:t>
            </a:r>
            <a:r>
              <a:rPr lang="en-US" dirty="0"/>
              <a:t>higher resolution means having a higher degree of detail visible in a photographic image.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125346"/>
            <a:ext cx="3952874" cy="2141854"/>
          </a:xfrm>
          <a:prstGeom prst="rect">
            <a:avLst/>
          </a:prstGeom>
          <a:effectLst>
            <a:reflection blurRad="6350" stA="50000" endA="300" endPos="90000" dist="50800" dir="5400000" sy="-100000" algn="bl" rotWithShape="0"/>
            <a:softEdge rad="31750"/>
          </a:effectLst>
          <a:scene3d>
            <a:camera prst="perspective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118666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524000"/>
            <a:ext cx="16764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Velocity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419600" y="2438400"/>
            <a:ext cx="4040188" cy="39593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Need to know mass of electron, its charge and electric potential</a:t>
            </a:r>
          </a:p>
          <a:p>
            <a:r>
              <a:rPr lang="en-US" dirty="0" smtClean="0"/>
              <a:t>80 </a:t>
            </a:r>
            <a:r>
              <a:rPr lang="en-US" dirty="0"/>
              <a:t>kV electrons have a velocity of 150,000 km/s (1.5 x 10^8 m/s)</a:t>
            </a:r>
          </a:p>
          <a:p>
            <a:r>
              <a:rPr lang="en-US" dirty="0"/>
              <a:t>Wave particle duality concept of quantum physics asserts that all matter exhibits both wave and particle like properties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590800"/>
            <a:ext cx="2543530" cy="2391109"/>
          </a:xfrm>
          <a:prstGeom prst="rect">
            <a:avLst/>
          </a:prstGeom>
          <a:effectLst>
            <a:reflection blurRad="6350" stA="50000" endA="300" endPos="55500" dist="50800" dir="5400000" sy="-100000" algn="bl" rotWithShape="0"/>
            <a:softEdge rad="31750"/>
          </a:effectLst>
          <a:scene3d>
            <a:camera prst="isometricOffAxis1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9342750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057400"/>
            <a:ext cx="4040188" cy="3959352"/>
          </a:xfrm>
        </p:spPr>
        <p:txBody>
          <a:bodyPr>
            <a:normAutofit/>
          </a:bodyPr>
          <a:lstStyle/>
          <a:p>
            <a:r>
              <a:rPr lang="en-US" dirty="0"/>
              <a:t>Electron microscopy uses a beam of electrons instead of </a:t>
            </a:r>
            <a:r>
              <a:rPr lang="en-US" dirty="0" smtClean="0"/>
              <a:t>light </a:t>
            </a:r>
            <a:r>
              <a:rPr lang="en-US" dirty="0"/>
              <a:t>(photons</a:t>
            </a:r>
            <a:r>
              <a:rPr lang="en-US" dirty="0" smtClean="0"/>
              <a:t>)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series of electromagnetic lenses and </a:t>
            </a:r>
            <a:r>
              <a:rPr lang="en-US" dirty="0" smtClean="0"/>
              <a:t>apertures are used </a:t>
            </a:r>
            <a:r>
              <a:rPr lang="en-US" dirty="0"/>
              <a:t>to reduce the diameter </a:t>
            </a:r>
            <a:r>
              <a:rPr lang="en-US" dirty="0" smtClean="0"/>
              <a:t>of the beam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996788"/>
            <a:ext cx="2591034" cy="3798218"/>
          </a:xfrm>
          <a:prstGeom prst="rect">
            <a:avLst/>
          </a:prstGeom>
          <a:effectLst>
            <a:reflection blurRad="6350" stA="50000" endA="300" endPos="38500" dist="50800" dir="5400000" sy="-100000" algn="bl" rotWithShape="0"/>
          </a:effectLst>
          <a:scene3d>
            <a:camera prst="perspectiveContrasting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922802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Electromagnetic Lens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7543800" cy="3959352"/>
          </a:xfrm>
        </p:spPr>
        <p:txBody>
          <a:bodyPr>
            <a:normAutofit/>
          </a:bodyPr>
          <a:lstStyle/>
          <a:p>
            <a:r>
              <a:rPr lang="en-US" dirty="0"/>
              <a:t>An electromagnetic lens is a coil of wire through which current flows. </a:t>
            </a:r>
            <a:endParaRPr lang="en-US" dirty="0" smtClean="0"/>
          </a:p>
          <a:p>
            <a:r>
              <a:rPr lang="en-US" dirty="0"/>
              <a:t>Lenses for electrons are constructed with ferromagnetic </a:t>
            </a:r>
            <a:r>
              <a:rPr lang="en-US" dirty="0" smtClean="0"/>
              <a:t>materials (iron/nickel) </a:t>
            </a:r>
            <a:r>
              <a:rPr lang="en-US" dirty="0"/>
              <a:t>and windings of copper wire. </a:t>
            </a:r>
            <a:endParaRPr lang="en-US" dirty="0" smtClean="0"/>
          </a:p>
          <a:p>
            <a:pPr lvl="1"/>
            <a:r>
              <a:rPr lang="en-US" dirty="0" smtClean="0"/>
              <a:t>These </a:t>
            </a:r>
            <a:r>
              <a:rPr lang="en-US" dirty="0"/>
              <a:t>produce a focal length which can be changed by varying the current through the coil.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the current flow produces a magnetic field at right angles, the field pushes inwards into the hole in the center.</a:t>
            </a:r>
          </a:p>
        </p:txBody>
      </p:sp>
    </p:spTree>
    <p:extLst>
      <p:ext uri="{BB962C8B-B14F-4D97-AF65-F5344CB8AC3E}">
        <p14:creationId xmlns:p14="http://schemas.microsoft.com/office/powerpoint/2010/main" val="1222047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9152"/>
            <a:ext cx="4040188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Electromagnetic Lens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33400" y="2438400"/>
            <a:ext cx="4040188" cy="39593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magnetic field bends electron paths in a similar way that solid glass lenses bend light rays.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Electrons </a:t>
            </a:r>
            <a:r>
              <a:rPr lang="en-US" dirty="0"/>
              <a:t>assume a helical path, spiraling down the </a:t>
            </a:r>
            <a:r>
              <a:rPr lang="en-US" dirty="0"/>
              <a:t>column </a:t>
            </a:r>
            <a:r>
              <a:rPr lang="en-US" dirty="0" smtClean="0"/>
              <a:t> </a:t>
            </a:r>
            <a:r>
              <a:rPr lang="en-US" dirty="0"/>
              <a:t>to place a small, focused beam of electrons (or spot) onto the specimen.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133600"/>
            <a:ext cx="2590800" cy="3331844"/>
          </a:xfrm>
          <a:prstGeom prst="rect">
            <a:avLst/>
          </a:prstGeom>
          <a:effectLst>
            <a:reflection blurRad="6350" stA="50000" endA="300" endPos="55500" dist="50800" dir="5400000" sy="-100000" algn="bl" rotWithShape="0"/>
            <a:softEdge rad="63500"/>
          </a:effectLst>
          <a:scene3d>
            <a:camera prst="perspectiveContrasting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1110006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Electron Gun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743200"/>
            <a:ext cx="8305800" cy="3179763"/>
          </a:xfrm>
        </p:spPr>
        <p:txBody>
          <a:bodyPr/>
          <a:lstStyle/>
          <a:p>
            <a:r>
              <a:rPr lang="en-US" dirty="0"/>
              <a:t>The electron gun produces a steady stream of electrons that bombard the object being observed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There are two ways of producing a steady stream of electrons necessary for scanning. </a:t>
            </a:r>
          </a:p>
          <a:p>
            <a:pPr lvl="1"/>
            <a:r>
              <a:rPr lang="en-US" dirty="0"/>
              <a:t>Thermionic guns</a:t>
            </a:r>
          </a:p>
          <a:p>
            <a:pPr lvl="1"/>
            <a:r>
              <a:rPr lang="en-US" dirty="0"/>
              <a:t>Field Emission guns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33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2" y="1371600"/>
            <a:ext cx="4040188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Thermionic Guns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4800600"/>
            <a:ext cx="8305800" cy="1676401"/>
          </a:xfrm>
        </p:spPr>
        <p:txBody>
          <a:bodyPr>
            <a:normAutofit fontScale="92500"/>
          </a:bodyPr>
          <a:lstStyle/>
          <a:p>
            <a:r>
              <a:rPr lang="en-US" dirty="0"/>
              <a:t>These are the most commonly found electron guns.</a:t>
            </a:r>
          </a:p>
          <a:p>
            <a:r>
              <a:rPr lang="en-US" dirty="0"/>
              <a:t>They apply thermal energy to a filament (tungsten) until electrons jump from the filament and are focused into a beam by electrodes creating an electric field towards the object.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57399"/>
            <a:ext cx="1981200" cy="260257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22715"/>
            <a:ext cx="5994310" cy="2450174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3840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Field Emission Guns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191000" y="2209800"/>
            <a:ext cx="3962400" cy="4340352"/>
          </a:xfrm>
        </p:spPr>
        <p:txBody>
          <a:bodyPr/>
          <a:lstStyle/>
          <a:p>
            <a:r>
              <a:rPr lang="en-US" dirty="0"/>
              <a:t>These guns create a strong electrical field to pull electrons away from the filament that bombard the object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These guns often give a brighter picture, but require very good vacuums. 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743200"/>
            <a:ext cx="2730366" cy="3505200"/>
          </a:xfrm>
          <a:prstGeom prst="rect">
            <a:avLst/>
          </a:prstGeom>
          <a:effectLst>
            <a:reflection blurRad="6350" stA="50000" endA="300" endPos="38500" dist="50800" dir="5400000" sy="-100000" algn="bl" rotWithShape="0"/>
          </a:effectLst>
          <a:scene3d>
            <a:camera prst="perspective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8828885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107</TotalTime>
  <Words>655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Metro</vt:lpstr>
      <vt:lpstr>Electron Microscopy!</vt:lpstr>
      <vt:lpstr>History</vt:lpstr>
      <vt:lpstr>History</vt:lpstr>
      <vt:lpstr>Mechanics</vt:lpstr>
      <vt:lpstr>Mechanics</vt:lpstr>
      <vt:lpstr>Mechanics</vt:lpstr>
      <vt:lpstr>Mechanics </vt:lpstr>
      <vt:lpstr>Mechanics </vt:lpstr>
      <vt:lpstr>Mechanics</vt:lpstr>
      <vt:lpstr>Mechanics</vt:lpstr>
      <vt:lpstr>Mechanics </vt:lpstr>
      <vt:lpstr>Types</vt:lpstr>
      <vt:lpstr>Types</vt:lpstr>
      <vt:lpstr>Types</vt:lpstr>
      <vt:lpstr>Downfalls</vt:lpstr>
    </vt:vector>
  </TitlesOfParts>
  <Company>University of Northern Colorado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Microscopy!</dc:title>
  <dc:creator>client.services</dc:creator>
  <cp:lastModifiedBy>Kane</cp:lastModifiedBy>
  <cp:revision>13</cp:revision>
  <dcterms:created xsi:type="dcterms:W3CDTF">2013-04-30T04:10:28Z</dcterms:created>
  <dcterms:modified xsi:type="dcterms:W3CDTF">2013-04-30T17:20:07Z</dcterms:modified>
</cp:coreProperties>
</file>