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0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B382F-9AAF-44C3-845D-09739DB88EBC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0ACE-E530-4D06-AF1E-4D618654E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4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0ACE-E530-4D06-AF1E-4D618654EC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1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0ACE-E530-4D06-AF1E-4D618654EC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05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1B1FD7-51DE-496C-9602-E1AD38349278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49CDC3-3547-4EA6-B885-DC73C55BF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CT/CAT Scans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Wednesday night and Thursday</a:t>
            </a:r>
          </a:p>
          <a:p>
            <a:r>
              <a:rPr lang="en-US" dirty="0" smtClean="0"/>
              <a:t>Lab Mega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6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/>
              <a:t>CT/CAT scans can emit 500 times the radiation of a conventional x-ray </a:t>
            </a:r>
          </a:p>
          <a:p>
            <a:pPr lvl="1"/>
            <a:r>
              <a:rPr lang="en-US" dirty="0"/>
              <a:t>But this is not much more than normal background radiation levels absorbed over a 1-3 year span </a:t>
            </a:r>
          </a:p>
          <a:p>
            <a:r>
              <a:rPr lang="en-US" dirty="0"/>
              <a:t>X-rays are dangerous to DNA- cause breaks in DNA backbone </a:t>
            </a:r>
          </a:p>
          <a:p>
            <a:r>
              <a:rPr lang="en-US" dirty="0"/>
              <a:t>Women who are pregnant are advised against this method</a:t>
            </a:r>
          </a:p>
          <a:p>
            <a:r>
              <a:rPr lang="en-US" dirty="0"/>
              <a:t>Risk of child developing cancer from CT/CAT scan is about 1 in 500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Cons of CT/CAT Scans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6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334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Study of mummies and archaeological artifacts </a:t>
            </a:r>
          </a:p>
          <a:p>
            <a:pPr lvl="1"/>
            <a:r>
              <a:rPr lang="en-US" dirty="0" smtClean="0"/>
              <a:t> Prevents destruction </a:t>
            </a:r>
          </a:p>
          <a:p>
            <a:r>
              <a:rPr lang="en-US" dirty="0" smtClean="0"/>
              <a:t>Analysis of engineering designs </a:t>
            </a:r>
          </a:p>
          <a:p>
            <a:pPr lvl="1"/>
            <a:r>
              <a:rPr lang="en-US" dirty="0" smtClean="0"/>
              <a:t>Failure analysis of internal components </a:t>
            </a:r>
          </a:p>
          <a:p>
            <a:r>
              <a:rPr lang="en-US" dirty="0" smtClean="0"/>
              <a:t>Porosity and permeability of rocks</a:t>
            </a:r>
          </a:p>
          <a:p>
            <a:pPr lvl="1"/>
            <a:r>
              <a:rPr lang="en-US" dirty="0" smtClean="0"/>
              <a:t>Used in drilling oil</a:t>
            </a:r>
          </a:p>
          <a:p>
            <a:r>
              <a:rPr lang="en-US" dirty="0" smtClean="0"/>
              <a:t>Used to non-invasively determine internal decay in chestnuts- quality control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 Facts and Uses outside of Medicine!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381"/>
          <a:stretch/>
        </p:blipFill>
        <p:spPr bwMode="auto">
          <a:xfrm>
            <a:off x="4724388" y="762000"/>
            <a:ext cx="415637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886200"/>
            <a:ext cx="3657600" cy="2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4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End!!!!!!!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0" y="5638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****No cats were harmed in the making of this 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51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2000"/>
            <a:ext cx="50292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1967: The first Computer Tomography (CT) theory was developed</a:t>
            </a:r>
          </a:p>
          <a:p>
            <a:r>
              <a:rPr lang="en-US" dirty="0" smtClean="0"/>
              <a:t>1972: The CT scan was invented by Godfrey Hounsfield and Allan McLeod Cormack</a:t>
            </a:r>
          </a:p>
          <a:p>
            <a:pPr lvl="1"/>
            <a:r>
              <a:rPr lang="en-US" dirty="0" smtClean="0"/>
              <a:t>They were awarded the Nobel prize in medicine and science in 1979</a:t>
            </a:r>
          </a:p>
          <a:p>
            <a:r>
              <a:rPr lang="en-US" dirty="0" smtClean="0"/>
              <a:t>1972: The first clinical CT image of the head was created</a:t>
            </a:r>
          </a:p>
          <a:p>
            <a:r>
              <a:rPr lang="en-US" dirty="0" smtClean="0"/>
              <a:t>1976: Full body scans became practical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65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the CT/CAT Scan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269" y="1304190"/>
            <a:ext cx="1981962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518" y="2362200"/>
            <a:ext cx="184648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055" y="4029206"/>
            <a:ext cx="2463450" cy="184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14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00891" y="685800"/>
            <a:ext cx="64770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CAT Scan stands for Computerized Axial Tomography</a:t>
            </a:r>
          </a:p>
          <a:p>
            <a:r>
              <a:rPr lang="en-US" dirty="0" smtClean="0"/>
              <a:t>Computerized Tomography is a process that utilizes electromagnetic waves (X-rays) to combine cross-sectional slices</a:t>
            </a:r>
            <a:r>
              <a:rPr lang="en-US" dirty="0"/>
              <a:t> </a:t>
            </a:r>
            <a:r>
              <a:rPr lang="en-US" dirty="0" smtClean="0"/>
              <a:t>(voxels) to construct a 3D image</a:t>
            </a:r>
          </a:p>
          <a:p>
            <a:r>
              <a:rPr lang="en-US" dirty="0" smtClean="0"/>
              <a:t>A series of X-rays taken in a 360⁰ rotational scan around a single axis are integrated to form a complete image of the target area</a:t>
            </a:r>
          </a:p>
          <a:p>
            <a:r>
              <a:rPr lang="en-US" dirty="0" smtClean="0"/>
              <a:t>This entire process uses digital geometry to generate the image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CT/CAT Scan?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83654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0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927" y="990600"/>
            <a:ext cx="9144000" cy="3962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scanner consists of a motorized platform the patient lays down on and an upright machine with a “doughnut hole” (aka gantry) </a:t>
            </a:r>
          </a:p>
          <a:p>
            <a:r>
              <a:rPr lang="en-US" sz="2400" dirty="0" smtClean="0"/>
              <a:t>An x-ray source above the patient sends photons through their tissues and onto an x-ray detector </a:t>
            </a:r>
          </a:p>
          <a:p>
            <a:r>
              <a:rPr lang="en-US" sz="2400" dirty="0" smtClean="0"/>
              <a:t>X-ray source and detector will rotate around the gantry</a:t>
            </a:r>
          </a:p>
          <a:p>
            <a:r>
              <a:rPr lang="en-US" sz="2400" dirty="0" smtClean="0"/>
              <a:t>The scanner compiles images in slices and sends them to a computer in a separate control room</a:t>
            </a:r>
          </a:p>
          <a:p>
            <a:r>
              <a:rPr lang="en-US" sz="2400" dirty="0" smtClean="0"/>
              <a:t>Images are then stitched together and analyzed by a radiologist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Up a CT/CAT Scan Machine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65073"/>
            <a:ext cx="3275510" cy="22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20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8610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X-rays: </a:t>
            </a:r>
          </a:p>
          <a:p>
            <a:pPr lvl="1"/>
            <a:r>
              <a:rPr lang="en-US" sz="2800" dirty="0" smtClean="0"/>
              <a:t>Electrons from a cathode are accelerated until they have several thousand eV of energy</a:t>
            </a:r>
          </a:p>
          <a:p>
            <a:pPr lvl="1"/>
            <a:r>
              <a:rPr lang="en-US" sz="2800" dirty="0" smtClean="0"/>
              <a:t>Electrons hit a target metal electrode (anode) </a:t>
            </a:r>
          </a:p>
          <a:p>
            <a:pPr lvl="1"/>
            <a:r>
              <a:rPr lang="en-US" sz="2800" dirty="0" smtClean="0"/>
              <a:t>Rapid deceleration causes release of high energy photon (x-ray)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Physics of CT/CAT Scans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35660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07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458200" cy="30144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Attenuation coefficient: how much energy is absorbed by a passing photon</a:t>
            </a:r>
          </a:p>
          <a:p>
            <a:pPr lvl="1"/>
            <a:r>
              <a:rPr lang="en-US" dirty="0" smtClean="0"/>
              <a:t>Depends on energy of photon and composition of the material</a:t>
            </a:r>
          </a:p>
          <a:p>
            <a:r>
              <a:rPr lang="en-US" dirty="0" smtClean="0"/>
              <a:t>Different tissues absorb different levels of photons- the more dense the material the higher the absorption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8229600" cy="1143000"/>
          </a:xfrm>
        </p:spPr>
        <p:txBody>
          <a:bodyPr/>
          <a:lstStyle/>
          <a:p>
            <a:r>
              <a:rPr lang="en-US" dirty="0" smtClean="0"/>
              <a:t>Physics continued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943600" cy="30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49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9144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As x-ray source rotates around gantry, x-ray photons are absorbed by the different tissues</a:t>
            </a:r>
          </a:p>
          <a:p>
            <a:r>
              <a:rPr lang="en-US" dirty="0" smtClean="0"/>
              <a:t>An electronic detector measures the intensity of the x-rays passing through the tissues</a:t>
            </a:r>
          </a:p>
          <a:p>
            <a:r>
              <a:rPr lang="en-US" dirty="0" smtClean="0"/>
              <a:t>A computer compiles information from the electronic sensor to produce an image</a:t>
            </a:r>
          </a:p>
          <a:p>
            <a:pPr lvl="1"/>
            <a:r>
              <a:rPr lang="en-US" dirty="0" smtClean="0"/>
              <a:t>The darker the shade the 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more x-rays that pass 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through the tissue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of the Production of a CT/CAT Scan Image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191000" cy="28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07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927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Preventative medicine, screening for disease, and diagnosis of abnormal structures</a:t>
            </a:r>
          </a:p>
          <a:p>
            <a:r>
              <a:rPr lang="en-US" dirty="0" smtClean="0"/>
              <a:t>Head:</a:t>
            </a:r>
          </a:p>
          <a:p>
            <a:pPr lvl="1"/>
            <a:r>
              <a:rPr lang="en-US" dirty="0" smtClean="0"/>
              <a:t>Hypodense (dark) = infraction/edema</a:t>
            </a:r>
          </a:p>
          <a:p>
            <a:pPr lvl="1"/>
            <a:r>
              <a:rPr lang="en-US" dirty="0" smtClean="0"/>
              <a:t>Hyperdense (light) = calcifications, hemorrhage, and trauma 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Pulmonary angiogram:</a:t>
            </a:r>
          </a:p>
          <a:p>
            <a:pPr lvl="1"/>
            <a:r>
              <a:rPr lang="en-US" dirty="0" smtClean="0"/>
              <a:t>Pulmonary arteries viewed through use of Iodine based contrast</a:t>
            </a:r>
          </a:p>
          <a:p>
            <a:r>
              <a:rPr lang="en-US" dirty="0" smtClean="0"/>
              <a:t>Cardiac </a:t>
            </a:r>
          </a:p>
          <a:p>
            <a:r>
              <a:rPr lang="en-US" dirty="0" smtClean="0"/>
              <a:t>Abdominal/Pelvic </a:t>
            </a:r>
          </a:p>
          <a:p>
            <a:r>
              <a:rPr lang="en-US" dirty="0" smtClean="0"/>
              <a:t>Extremities</a:t>
            </a:r>
          </a:p>
          <a:p>
            <a:pPr lvl="1"/>
            <a:r>
              <a:rPr lang="en-US" dirty="0" smtClean="0"/>
              <a:t>Has ability to show structure from</a:t>
            </a:r>
          </a:p>
          <a:p>
            <a:pPr marL="457200" lvl="1" indent="0">
              <a:buNone/>
            </a:pPr>
            <a:r>
              <a:rPr lang="en-US" dirty="0" smtClean="0"/>
              <a:t>	 multiple planes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Diagnostic 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3018511" cy="21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2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838200"/>
            <a:ext cx="89154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Rapid Results</a:t>
            </a:r>
          </a:p>
          <a:p>
            <a:pPr lvl="1"/>
            <a:r>
              <a:rPr lang="en-US" dirty="0"/>
              <a:t>A full body scan can take approximately 30 minutes</a:t>
            </a:r>
          </a:p>
          <a:p>
            <a:pPr lvl="1"/>
            <a:r>
              <a:rPr lang="en-US" dirty="0"/>
              <a:t>Scans for specific organs can take only a few minutes</a:t>
            </a:r>
          </a:p>
          <a:p>
            <a:r>
              <a:rPr lang="en-US" dirty="0"/>
              <a:t>CT/CAT scan is relatively quiet</a:t>
            </a:r>
          </a:p>
          <a:p>
            <a:r>
              <a:rPr lang="en-US" dirty="0"/>
              <a:t>Sedation is rarely necessary </a:t>
            </a:r>
          </a:p>
          <a:p>
            <a:pPr lvl="1"/>
            <a:r>
              <a:rPr lang="en-US" dirty="0"/>
              <a:t>Machine is relatively open</a:t>
            </a:r>
          </a:p>
          <a:p>
            <a:r>
              <a:rPr lang="en-US" dirty="0"/>
              <a:t>Allows for the formation of a 3D image of tissues</a:t>
            </a:r>
          </a:p>
          <a:p>
            <a:r>
              <a:rPr lang="en-US" dirty="0"/>
              <a:t>Good for detecting all types of cancers while in early stages</a:t>
            </a:r>
          </a:p>
          <a:p>
            <a:r>
              <a:rPr lang="en-US" dirty="0"/>
              <a:t>Cross-sectional image- gives size and depth of abnormality</a:t>
            </a:r>
          </a:p>
          <a:p>
            <a:r>
              <a:rPr lang="en-US" dirty="0"/>
              <a:t>Safe for patients with internal metal components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of CT/CAT Scans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4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620</Words>
  <Application>Microsoft Office PowerPoint</Application>
  <PresentationFormat>On-screen Show (4:3)</PresentationFormat>
  <Paragraphs>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CT/CAT Scans </vt:lpstr>
      <vt:lpstr>History of the CT/CAT Scan</vt:lpstr>
      <vt:lpstr>What is a CT/CAT Scan?</vt:lpstr>
      <vt:lpstr>What Makes Up a CT/CAT Scan Machine</vt:lpstr>
      <vt:lpstr>Physics of CT/CAT Scans </vt:lpstr>
      <vt:lpstr>Physics continued</vt:lpstr>
      <vt:lpstr>Physics of the Production of a CT/CAT Scan Image</vt:lpstr>
      <vt:lpstr>Diagnostic Use</vt:lpstr>
      <vt:lpstr>Benefits of CT/CAT Scans</vt:lpstr>
      <vt:lpstr>Cons of CT/CAT Scans</vt:lpstr>
      <vt:lpstr>Fun Facts and Uses outside of Medicine!</vt:lpstr>
      <vt:lpstr>The End!!!!!!! </vt:lpstr>
    </vt:vector>
  </TitlesOfParts>
  <Company>University of Northern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CT/CAT Scans</dc:title>
  <dc:creator>client.services</dc:creator>
  <cp:lastModifiedBy>Wendy</cp:lastModifiedBy>
  <cp:revision>19</cp:revision>
  <dcterms:created xsi:type="dcterms:W3CDTF">2013-05-02T00:19:12Z</dcterms:created>
  <dcterms:modified xsi:type="dcterms:W3CDTF">2013-05-02T04:12:59Z</dcterms:modified>
</cp:coreProperties>
</file>