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74" r:id="rId2"/>
    <p:sldId id="273" r:id="rId3"/>
    <p:sldId id="272" r:id="rId4"/>
    <p:sldId id="260" r:id="rId5"/>
    <p:sldId id="269" r:id="rId6"/>
    <p:sldId id="275" r:id="rId7"/>
    <p:sldId id="257" r:id="rId8"/>
    <p:sldId id="258" r:id="rId9"/>
    <p:sldId id="266" r:id="rId10"/>
    <p:sldId id="270" r:id="rId11"/>
    <p:sldId id="262" r:id="rId12"/>
    <p:sldId id="263" r:id="rId13"/>
    <p:sldId id="264" r:id="rId14"/>
    <p:sldId id="268" r:id="rId15"/>
    <p:sldId id="267"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58" autoAdjust="0"/>
    <p:restoredTop sz="94660"/>
  </p:normalViewPr>
  <p:slideViewPr>
    <p:cSldViewPr>
      <p:cViewPr varScale="1">
        <p:scale>
          <a:sx n="126" d="100"/>
          <a:sy n="126" d="100"/>
        </p:scale>
        <p:origin x="-119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E20D8DDC-193F-4D59-9AF7-53B8C911E985}" type="datetimeFigureOut">
              <a:rPr lang="en-US"/>
              <a:pPr>
                <a:defRPr/>
              </a:pPr>
              <a:t>10/11/2011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93E0F934-7BEA-44BE-B2E6-95C2DDF2BD6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58DB68-54A0-4A55-93B7-EC492D3EAB95}" type="datetimeFigureOut">
              <a:rPr lang="en-US" smtClean="0"/>
              <a:t>10/11/2011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1998D5-38E6-4783-9E3C-9D496C00E33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were several different</a:t>
            </a:r>
            <a:r>
              <a:rPr lang="en-US" baseline="0" dirty="0" smtClean="0"/>
              <a:t> solutions from this class but all correctly predicted the missing books.  There’s way you fill in the table can follow the directions, correctly predict what’s missing but be laid out a little differently.  Not just one way to do it.</a:t>
            </a:r>
            <a:endParaRPr lang="en-US" dirty="0"/>
          </a:p>
        </p:txBody>
      </p:sp>
      <p:sp>
        <p:nvSpPr>
          <p:cNvPr id="4" name="Slide Number Placeholder 3"/>
          <p:cNvSpPr>
            <a:spLocks noGrp="1"/>
          </p:cNvSpPr>
          <p:nvPr>
            <p:ph type="sldNum" sz="quarter" idx="10"/>
          </p:nvPr>
        </p:nvSpPr>
        <p:spPr/>
        <p:txBody>
          <a:bodyPr/>
          <a:lstStyle/>
          <a:p>
            <a:fld id="{051998D5-38E6-4783-9E3C-9D496C00E336}"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a:t>
            </a:r>
            <a:r>
              <a:rPr lang="en-US" baseline="0" dirty="0" smtClean="0"/>
              <a:t> got tired of erasing and wanted to make more room so worked from each side.</a:t>
            </a:r>
            <a:endParaRPr lang="en-US" dirty="0"/>
          </a:p>
        </p:txBody>
      </p:sp>
      <p:sp>
        <p:nvSpPr>
          <p:cNvPr id="4" name="Slide Number Placeholder 3"/>
          <p:cNvSpPr>
            <a:spLocks noGrp="1"/>
          </p:cNvSpPr>
          <p:nvPr>
            <p:ph type="sldNum" sz="quarter" idx="10"/>
          </p:nvPr>
        </p:nvSpPr>
        <p:spPr/>
        <p:txBody>
          <a:bodyPr/>
          <a:lstStyle/>
          <a:p>
            <a:fld id="{051998D5-38E6-4783-9E3C-9D496C00E336}"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should</a:t>
            </a:r>
            <a:r>
              <a:rPr lang="en-US" baseline="0" dirty="0" smtClean="0"/>
              <a:t> work in groups on the first question and then a whole class discussion.  Help them see how things line up. </a:t>
            </a:r>
          </a:p>
          <a:p>
            <a:r>
              <a:rPr lang="en-US" baseline="0" dirty="0" smtClean="0"/>
              <a:t>Students should then work in groups on the next question.  Encourage them to use the periodic table on the wall if they don’t do it on their own.  Class discussion.</a:t>
            </a:r>
            <a:endParaRPr lang="en-US" dirty="0"/>
          </a:p>
        </p:txBody>
      </p:sp>
      <p:sp>
        <p:nvSpPr>
          <p:cNvPr id="4" name="Slide Number Placeholder 3"/>
          <p:cNvSpPr>
            <a:spLocks noGrp="1"/>
          </p:cNvSpPr>
          <p:nvPr>
            <p:ph type="sldNum" sz="quarter" idx="10"/>
          </p:nvPr>
        </p:nvSpPr>
        <p:spPr/>
        <p:txBody>
          <a:bodyPr/>
          <a:lstStyle/>
          <a:p>
            <a:fld id="{051998D5-38E6-4783-9E3C-9D496C00E336}" type="slidenum">
              <a:rPr lang="en-US" smtClean="0"/>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point out that the table did not have to be organized like this.  This</a:t>
            </a:r>
            <a:r>
              <a:rPr lang="en-US" baseline="0" dirty="0" smtClean="0"/>
              <a:t> is simply a very useful way to organize what we know about the elements.</a:t>
            </a:r>
            <a:endParaRPr lang="en-US" dirty="0"/>
          </a:p>
        </p:txBody>
      </p:sp>
      <p:sp>
        <p:nvSpPr>
          <p:cNvPr id="4" name="Slide Number Placeholder 3"/>
          <p:cNvSpPr>
            <a:spLocks noGrp="1"/>
          </p:cNvSpPr>
          <p:nvPr>
            <p:ph type="sldNum" sz="quarter" idx="10"/>
          </p:nvPr>
        </p:nvSpPr>
        <p:spPr/>
        <p:txBody>
          <a:bodyPr/>
          <a:lstStyle/>
          <a:p>
            <a:fld id="{051998D5-38E6-4783-9E3C-9D496C00E336}" type="slidenum">
              <a:rPr lang="en-US" smtClean="0"/>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They’ll need</a:t>
            </a:r>
            <a:r>
              <a:rPr lang="en-US" baseline="0" dirty="0" smtClean="0"/>
              <a:t> to get their computers for this part.</a:t>
            </a:r>
            <a:endParaRPr lang="en-US" dirty="0"/>
          </a:p>
        </p:txBody>
      </p:sp>
      <p:sp>
        <p:nvSpPr>
          <p:cNvPr id="4" name="Slide Number Placeholder 3"/>
          <p:cNvSpPr>
            <a:spLocks noGrp="1"/>
          </p:cNvSpPr>
          <p:nvPr>
            <p:ph type="sldNum" sz="quarter" idx="10"/>
          </p:nvPr>
        </p:nvSpPr>
        <p:spPr/>
        <p:txBody>
          <a:bodyPr/>
          <a:lstStyle/>
          <a:p>
            <a:fld id="{051998D5-38E6-4783-9E3C-9D496C00E336}" type="slidenum">
              <a:rPr lang="en-US" smtClean="0"/>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83D30A-658D-4D55-8FB9-ADDE4A08EB5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5C6080-A3C1-47A1-A4F5-779DEF63EBE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1B0D33-9D6B-4866-B948-F7FB411D478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8309E0-60A2-462D-A279-5674AF079F9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533B29B-F723-45B2-9168-5CAE7F2FC17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0DBC84-AC63-462D-9A8B-338C3CADAC2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5A0FA0-7BA7-4C24-837C-B2EB20D489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C1EC57-28C8-4A1E-BBFA-D4F08A41EC8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03CB70-A925-4019-936E-1271A54EC6A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4C3D3D0-9CC8-44BE-BFE5-A358EFAF746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927BB0D-6CFA-436C-B656-7F1AC3E554E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BD5C146-B9C0-445A-98FE-38734B690F1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581456-DA60-4B05-8CD1-9B4DA603A64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CFB025-5EE3-41CC-B3CC-06B90764160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FDE0CA6C-35DB-4A28-AD53-4EE0D6894B0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3" Type="http://schemas.openxmlformats.org/officeDocument/2006/relationships/hyperlink" Target="http://www.privatehand.com/flash/elements.html"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hyperlink" Target="http://www.youtube.com/watch?v=GFIvXVMbII0&amp;NR=1" TargetMode="External"/><Relationship Id="rId4" Type="http://schemas.openxmlformats.org/officeDocument/2006/relationships/hyperlink" Target="http://www.youtube.com/watch?v=DYW50F42ss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hemheritage.org/EducationalServices/chemach/ppt/lm01.html"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endParaRPr lang="en-US" smtClean="0"/>
          </a:p>
        </p:txBody>
      </p:sp>
      <p:pic>
        <p:nvPicPr>
          <p:cNvPr id="7171" name="Content Placeholder 3" descr="Library typical.jpeg"/>
          <p:cNvPicPr>
            <a:picLocks noGrp="1" noChangeAspect="1"/>
          </p:cNvPicPr>
          <p:nvPr>
            <p:ph idx="1"/>
          </p:nvPr>
        </p:nvPicPr>
        <p:blipFill>
          <a:blip r:embed="rId3" cstate="print"/>
          <a:srcRect t="12645" b="7266"/>
          <a:stretch>
            <a:fillRect/>
          </a:stretch>
        </p:blipFill>
        <p:spPr>
          <a:xfrm>
            <a:off x="1676400" y="0"/>
            <a:ext cx="6248400" cy="6881813"/>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3"/>
          <p:cNvGraphicFramePr>
            <a:graphicFrameLocks noChangeAspect="1"/>
          </p:cNvGraphicFramePr>
          <p:nvPr>
            <p:ph idx="1"/>
          </p:nvPr>
        </p:nvGraphicFramePr>
        <p:xfrm>
          <a:off x="304800" y="1169988"/>
          <a:ext cx="8610600" cy="3392487"/>
        </p:xfrm>
        <a:graphic>
          <a:graphicData uri="http://schemas.openxmlformats.org/presentationml/2006/ole">
            <p:oleObj spid="_x0000_s2050" name="Bitmap Image" r:id="rId3" imgW="3552381" imgH="1400000" progId="PBrush">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8"/>
          <p:cNvGraphicFramePr>
            <a:graphicFrameLocks noChangeAspect="1"/>
          </p:cNvGraphicFramePr>
          <p:nvPr>
            <p:ph/>
          </p:nvPr>
        </p:nvGraphicFramePr>
        <p:xfrm>
          <a:off x="0" y="457200"/>
          <a:ext cx="9326563" cy="4648200"/>
        </p:xfrm>
        <a:graphic>
          <a:graphicData uri="http://schemas.openxmlformats.org/presentationml/2006/ole">
            <p:oleObj spid="_x0000_s3074" name="Bitmap Image" r:id="rId3" imgW="6458852" imgH="3219899" progId="PBrush">
              <p:embed/>
            </p:oleObj>
          </a:graphicData>
        </a:graphic>
      </p:graphicFrame>
      <p:sp>
        <p:nvSpPr>
          <p:cNvPr id="5" name="Rectangle 4"/>
          <p:cNvSpPr/>
          <p:nvPr/>
        </p:nvSpPr>
        <p:spPr>
          <a:xfrm>
            <a:off x="0" y="4267200"/>
            <a:ext cx="9144000" cy="396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4648200"/>
            <a:ext cx="9144000" cy="396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0" y="3657600"/>
            <a:ext cx="9144000" cy="396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0" y="3200400"/>
            <a:ext cx="9144000" cy="396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0" y="2895600"/>
            <a:ext cx="9144000" cy="396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0" y="2438400"/>
            <a:ext cx="9144000" cy="396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4191000" y="1371600"/>
            <a:ext cx="4953000" cy="396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4"/>
          <p:cNvGraphicFramePr>
            <a:graphicFrameLocks noChangeAspect="1"/>
          </p:cNvGraphicFramePr>
          <p:nvPr>
            <p:ph idx="1"/>
          </p:nvPr>
        </p:nvGraphicFramePr>
        <p:xfrm>
          <a:off x="0" y="1219200"/>
          <a:ext cx="9144000" cy="3963988"/>
        </p:xfrm>
        <a:graphic>
          <a:graphicData uri="http://schemas.openxmlformats.org/presentationml/2006/ole">
            <p:oleObj spid="_x0000_s4098" name="Bitmap Image" r:id="rId3" imgW="6171429" imgH="2676899" progId="PBrush">
              <p:embed/>
            </p:oleObj>
          </a:graphicData>
        </a:graphic>
      </p:graphicFrame>
      <p:sp>
        <p:nvSpPr>
          <p:cNvPr id="5" name="Rectangle 4"/>
          <p:cNvSpPr/>
          <p:nvPr/>
        </p:nvSpPr>
        <p:spPr>
          <a:xfrm>
            <a:off x="4572000" y="1981200"/>
            <a:ext cx="4572000" cy="396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3124200"/>
            <a:ext cx="9144000" cy="396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1103-matte"/>
          <p:cNvPicPr>
            <a:picLocks noGrp="1" noChangeAspect="1" noChangeArrowheads="1"/>
          </p:cNvPicPr>
          <p:nvPr>
            <p:ph idx="1"/>
          </p:nvPr>
        </p:nvPicPr>
        <p:blipFill>
          <a:blip r:embed="rId3" cstate="print"/>
          <a:srcRect/>
          <a:stretch>
            <a:fillRect/>
          </a:stretch>
        </p:blipFill>
        <p:spPr>
          <a:xfrm>
            <a:off x="304800" y="685800"/>
            <a:ext cx="8610600" cy="5276850"/>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8"/>
          <p:cNvPicPr>
            <a:picLocks noChangeAspect="1" noChangeArrowheads="1"/>
          </p:cNvPicPr>
          <p:nvPr/>
        </p:nvPicPr>
        <p:blipFill>
          <a:blip r:embed="rId3" cstate="print"/>
          <a:srcRect/>
          <a:stretch>
            <a:fillRect/>
          </a:stretch>
        </p:blipFill>
        <p:spPr bwMode="auto">
          <a:xfrm>
            <a:off x="-7924800" y="2633663"/>
            <a:ext cx="12512675" cy="4495800"/>
          </a:xfrm>
          <a:prstGeom prst="rect">
            <a:avLst/>
          </a:prstGeom>
          <a:noFill/>
          <a:ln w="9525">
            <a:noFill/>
            <a:miter lim="800000"/>
            <a:headEnd/>
            <a:tailEnd/>
          </a:ln>
        </p:spPr>
      </p:pic>
      <p:graphicFrame>
        <p:nvGraphicFramePr>
          <p:cNvPr id="5122" name="Object 4"/>
          <p:cNvGraphicFramePr>
            <a:graphicFrameLocks noChangeAspect="1"/>
          </p:cNvGraphicFramePr>
          <p:nvPr>
            <p:ph idx="1"/>
          </p:nvPr>
        </p:nvGraphicFramePr>
        <p:xfrm>
          <a:off x="1524000" y="152400"/>
          <a:ext cx="11877675" cy="4267200"/>
        </p:xfrm>
        <a:graphic>
          <a:graphicData uri="http://schemas.openxmlformats.org/presentationml/2006/ole">
            <p:oleObj spid="_x0000_s5122" name="Bitmap Image" r:id="rId4" imgW="5409524" imgH="1943371" progId="PBrush">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839"/>
          <p:cNvSpPr>
            <a:spLocks noChangeArrowheads="1"/>
          </p:cNvSpPr>
          <p:nvPr/>
        </p:nvSpPr>
        <p:spPr bwMode="auto">
          <a:xfrm>
            <a:off x="1905000" y="3276600"/>
            <a:ext cx="5099050" cy="366713"/>
          </a:xfrm>
          <a:prstGeom prst="rect">
            <a:avLst/>
          </a:prstGeom>
          <a:noFill/>
          <a:ln w="9525">
            <a:noFill/>
            <a:miter lim="800000"/>
            <a:headEnd/>
            <a:tailEnd/>
          </a:ln>
        </p:spPr>
        <p:txBody>
          <a:bodyPr wrap="none">
            <a:spAutoFit/>
          </a:bodyPr>
          <a:lstStyle/>
          <a:p>
            <a:r>
              <a:rPr lang="en-US">
                <a:hlinkClick r:id="rId3"/>
              </a:rPr>
              <a:t>http://www.privatehand.com/flash/elements.html</a:t>
            </a:r>
            <a:r>
              <a:rPr lang="en-US"/>
              <a:t> </a:t>
            </a:r>
          </a:p>
        </p:txBody>
      </p:sp>
      <p:sp>
        <p:nvSpPr>
          <p:cNvPr id="16387" name="Rectangle 840"/>
          <p:cNvSpPr>
            <a:spLocks noChangeArrowheads="1"/>
          </p:cNvSpPr>
          <p:nvPr/>
        </p:nvSpPr>
        <p:spPr bwMode="auto">
          <a:xfrm>
            <a:off x="1752600" y="3886200"/>
            <a:ext cx="5815013" cy="1200150"/>
          </a:xfrm>
          <a:prstGeom prst="rect">
            <a:avLst/>
          </a:prstGeom>
          <a:noFill/>
          <a:ln w="9525">
            <a:noFill/>
            <a:miter lim="800000"/>
            <a:headEnd/>
            <a:tailEnd/>
          </a:ln>
        </p:spPr>
        <p:txBody>
          <a:bodyPr wrap="none">
            <a:spAutoFit/>
          </a:bodyPr>
          <a:lstStyle/>
          <a:p>
            <a:r>
              <a:rPr lang="en-US">
                <a:hlinkClick r:id="rId4"/>
              </a:rPr>
              <a:t>http://www.youtube.com/watch?v=DYW50F42ss8</a:t>
            </a:r>
            <a:endParaRPr lang="en-US"/>
          </a:p>
          <a:p>
            <a:endParaRPr lang="en-US">
              <a:hlinkClick r:id="rId5"/>
            </a:endParaRPr>
          </a:p>
          <a:p>
            <a:r>
              <a:rPr lang="en-US">
                <a:hlinkClick r:id="rId5"/>
              </a:rPr>
              <a:t>http://www.youtube.com/watch?v=GFIvXVMbII0&amp;NR=1</a:t>
            </a:r>
            <a:endParaRPr lang="en-US"/>
          </a:p>
          <a:p>
            <a:endParaRPr lang="en-US"/>
          </a:p>
        </p:txBody>
      </p:sp>
      <p:sp>
        <p:nvSpPr>
          <p:cNvPr id="16388" name="TextBox 5"/>
          <p:cNvSpPr txBox="1">
            <a:spLocks noChangeArrowheads="1"/>
          </p:cNvSpPr>
          <p:nvPr/>
        </p:nvSpPr>
        <p:spPr bwMode="auto">
          <a:xfrm>
            <a:off x="1295400" y="685800"/>
            <a:ext cx="6858000" cy="2032000"/>
          </a:xfrm>
          <a:prstGeom prst="rect">
            <a:avLst/>
          </a:prstGeom>
          <a:noFill/>
          <a:ln w="9525">
            <a:noFill/>
            <a:miter lim="800000"/>
            <a:headEnd/>
            <a:tailEnd/>
          </a:ln>
        </p:spPr>
        <p:txBody>
          <a:bodyPr>
            <a:spAutoFit/>
          </a:bodyPr>
          <a:lstStyle/>
          <a:p>
            <a:r>
              <a:rPr lang="en-US" dirty="0"/>
              <a:t>Go to each of the following links.  Describe what is different from one to the next.  </a:t>
            </a:r>
          </a:p>
          <a:p>
            <a:endParaRPr lang="en-US" dirty="0"/>
          </a:p>
          <a:p>
            <a:r>
              <a:rPr lang="en-US" dirty="0"/>
              <a:t>How many elements (if any) were discovered after this song was written?</a:t>
            </a:r>
          </a:p>
          <a:p>
            <a:endParaRPr lang="en-US" dirty="0"/>
          </a:p>
          <a:p>
            <a:r>
              <a:rPr lang="en-US" dirty="0"/>
              <a:t>What </a:t>
            </a:r>
            <a:r>
              <a:rPr lang="en-US" dirty="0" smtClean="0"/>
              <a:t>did </a:t>
            </a:r>
            <a:r>
              <a:rPr lang="en-US" dirty="0"/>
              <a:t>each one help you figure out if anything?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r" eaLnBrk="1" hangingPunct="1"/>
            <a:endParaRPr lang="en-US" sz="2400" smtClean="0"/>
          </a:p>
        </p:txBody>
      </p:sp>
      <p:pic>
        <p:nvPicPr>
          <p:cNvPr id="8195" name="Content Placeholder 3" descr="library PT.jpeg"/>
          <p:cNvPicPr>
            <a:picLocks noGrp="1" noChangeAspect="1"/>
          </p:cNvPicPr>
          <p:nvPr>
            <p:ph idx="1"/>
          </p:nvPr>
        </p:nvPicPr>
        <p:blipFill>
          <a:blip r:embed="rId3" cstate="print"/>
          <a:srcRect t="8456" b="46301"/>
          <a:stretch>
            <a:fillRect/>
          </a:stretch>
        </p:blipFill>
        <p:spPr>
          <a:xfrm>
            <a:off x="0" y="0"/>
            <a:ext cx="9063038" cy="56388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sz="half" idx="1"/>
          </p:nvPr>
        </p:nvSpPr>
        <p:spPr>
          <a:xfrm>
            <a:off x="838200" y="685800"/>
            <a:ext cx="8001000" cy="3048000"/>
          </a:xfrm>
        </p:spPr>
        <p:txBody>
          <a:bodyPr/>
          <a:lstStyle/>
          <a:p>
            <a:pPr eaLnBrk="1" hangingPunct="1">
              <a:buFontTx/>
              <a:buNone/>
            </a:pPr>
            <a:r>
              <a:rPr lang="en-US" sz="2800" b="1" smtClean="0"/>
              <a:t>John A. R. Newlands</a:t>
            </a:r>
            <a:r>
              <a:rPr lang="en-US" sz="2800" smtClean="0"/>
              <a:t> </a:t>
            </a:r>
          </a:p>
          <a:p>
            <a:pPr eaLnBrk="1" hangingPunct="1"/>
            <a:r>
              <a:rPr lang="en-US" sz="2400" smtClean="0"/>
              <a:t>chemical properties repeated every eight elements for the first few </a:t>
            </a:r>
          </a:p>
          <a:p>
            <a:pPr eaLnBrk="1" hangingPunct="1"/>
            <a:r>
              <a:rPr lang="en-US" sz="2400" smtClean="0"/>
              <a:t>named this the octave rule (compared it to a musical scale) </a:t>
            </a:r>
          </a:p>
          <a:p>
            <a:pPr eaLnBrk="1" hangingPunct="1"/>
            <a:r>
              <a:rPr lang="en-US" sz="2400" smtClean="0"/>
              <a:t>Some less observant members of the English Chemical Society considered this absurd, </a:t>
            </a:r>
          </a:p>
          <a:p>
            <a:pPr eaLnBrk="1" hangingPunct="1"/>
            <a:r>
              <a:rPr lang="en-US" sz="2400" smtClean="0"/>
              <a:t>his work was ignored for years. </a:t>
            </a:r>
          </a:p>
        </p:txBody>
      </p:sp>
      <p:graphicFrame>
        <p:nvGraphicFramePr>
          <p:cNvPr id="32899" name="Group 131"/>
          <p:cNvGraphicFramePr>
            <a:graphicFrameLocks noGrp="1"/>
          </p:cNvGraphicFramePr>
          <p:nvPr>
            <p:ph sz="half" idx="2"/>
          </p:nvPr>
        </p:nvGraphicFramePr>
        <p:xfrm>
          <a:off x="2209800" y="4114800"/>
          <a:ext cx="5181601" cy="2514600"/>
        </p:xfrm>
        <a:graphic>
          <a:graphicData uri="http://schemas.openxmlformats.org/drawingml/2006/table">
            <a:tbl>
              <a:tblPr/>
              <a:tblGrid>
                <a:gridCol w="828975"/>
                <a:gridCol w="888042"/>
                <a:gridCol w="731208"/>
                <a:gridCol w="710841"/>
                <a:gridCol w="641589"/>
                <a:gridCol w="649738"/>
                <a:gridCol w="731208"/>
              </a:tblGrid>
              <a:tr h="77160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H</a:t>
                      </a:r>
                      <a:endParaRPr kumimoji="0" 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62233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Li</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Be</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B</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C</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N</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O</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F</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233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Na</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Mg</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Al</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Si</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P</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S</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Cl</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8327">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do</a:t>
                      </a:r>
                      <a:endParaRPr kumimoji="0" lang="en-US" sz="1800" b="0" i="0" u="none" strike="noStrike" cap="none" normalizeH="0" baseline="0" smtClean="0">
                        <a:ln>
                          <a:noFill/>
                        </a:ln>
                        <a:solidFill>
                          <a:schemeClr val="tx1"/>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re</a:t>
                      </a: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mi</a:t>
                      </a: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fa</a:t>
                      </a: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so</a:t>
                      </a: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la</a:t>
                      </a: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charset="0"/>
                          <a:cs typeface="Arial" charset="0"/>
                        </a:rPr>
                        <a:t>ti</a:t>
                      </a: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Grp="1" noChangeArrowheads="1"/>
          </p:cNvSpPr>
          <p:nvPr>
            <p:ph type="title"/>
          </p:nvPr>
        </p:nvSpPr>
        <p:spPr/>
        <p:txBody>
          <a:bodyPr/>
          <a:lstStyle/>
          <a:p>
            <a:pPr eaLnBrk="1" hangingPunct="1"/>
            <a:r>
              <a:rPr lang="en-US" sz="4000" smtClean="0"/>
              <a:t> </a:t>
            </a:r>
            <a:br>
              <a:rPr lang="en-US" sz="4000" smtClean="0"/>
            </a:br>
            <a:endParaRPr lang="en-US" sz="4000" smtClean="0"/>
          </a:p>
        </p:txBody>
      </p:sp>
      <p:graphicFrame>
        <p:nvGraphicFramePr>
          <p:cNvPr id="1026" name="Object 11"/>
          <p:cNvGraphicFramePr>
            <a:graphicFrameLocks noChangeAspect="1"/>
          </p:cNvGraphicFramePr>
          <p:nvPr>
            <p:ph idx="1"/>
          </p:nvPr>
        </p:nvGraphicFramePr>
        <p:xfrm>
          <a:off x="228600" y="920750"/>
          <a:ext cx="8686800" cy="4908550"/>
        </p:xfrm>
        <a:graphic>
          <a:graphicData uri="http://schemas.openxmlformats.org/presentationml/2006/ole">
            <p:oleObj spid="_x0000_s1026" name="Bitmap Image" r:id="rId3" imgW="6961905" imgH="3933333" progId="PBrush">
              <p:embed/>
            </p:oleObj>
          </a:graphicData>
        </a:graphic>
      </p:graphicFrame>
      <p:sp>
        <p:nvSpPr>
          <p:cNvPr id="6" name="Rectangle 5"/>
          <p:cNvSpPr/>
          <p:nvPr/>
        </p:nvSpPr>
        <p:spPr>
          <a:xfrm>
            <a:off x="304800" y="3429000"/>
            <a:ext cx="8534400"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457200" y="990600"/>
            <a:ext cx="8229600" cy="5334000"/>
          </a:xfrm>
        </p:spPr>
        <p:txBody>
          <a:bodyPr/>
          <a:lstStyle/>
          <a:p>
            <a:pPr eaLnBrk="1" hangingPunct="1">
              <a:lnSpc>
                <a:spcPct val="90000"/>
              </a:lnSpc>
            </a:pPr>
            <a:r>
              <a:rPr lang="en-US" b="1" smtClean="0"/>
              <a:t>“</a:t>
            </a:r>
            <a:r>
              <a:rPr lang="en-US" b="1" smtClean="0">
                <a:latin typeface="Monotype Corsiva" pitchFamily="66" charset="0"/>
              </a:rPr>
              <a:t>I began to look about and write down the elements with their atomic weights and typical properties, analogous elements and like atomic weights on separate cards, and this soon convinced me that the properties of elements are in periodic dependence upon their atomic weights.”</a:t>
            </a:r>
            <a:r>
              <a:rPr lang="en-US" i="1" smtClean="0"/>
              <a:t> </a:t>
            </a:r>
            <a:br>
              <a:rPr lang="en-US" i="1" smtClean="0"/>
            </a:br>
            <a:endParaRPr lang="en-US" i="1" smtClean="0"/>
          </a:p>
          <a:p>
            <a:pPr eaLnBrk="1" hangingPunct="1">
              <a:lnSpc>
                <a:spcPct val="90000"/>
              </a:lnSpc>
              <a:buFontTx/>
              <a:buNone/>
            </a:pPr>
            <a:r>
              <a:rPr lang="en-US" i="1" smtClean="0"/>
              <a:t>Mendeleev</a:t>
            </a:r>
            <a:r>
              <a:rPr lang="en-US" smtClean="0"/>
              <a:t> </a:t>
            </a:r>
          </a:p>
          <a:p>
            <a:pPr eaLnBrk="1" hangingPunct="1">
              <a:lnSpc>
                <a:spcPct val="90000"/>
              </a:lnSpc>
              <a:buFontTx/>
              <a:buNone/>
            </a:pPr>
            <a:endParaRPr lang="en-US" i="1" smtClean="0"/>
          </a:p>
          <a:p>
            <a:pPr eaLnBrk="1" hangingPunct="1">
              <a:lnSpc>
                <a:spcPct val="90000"/>
              </a:lnSpc>
              <a:buFontTx/>
              <a:buNone/>
            </a:pPr>
            <a:endParaRPr lang="en-US" i="1" smtClean="0"/>
          </a:p>
          <a:p>
            <a:pPr eaLnBrk="1" hangingPunct="1">
              <a:lnSpc>
                <a:spcPct val="90000"/>
              </a:lnSpc>
            </a:pPr>
            <a:r>
              <a:rPr lang="en-US" sz="1400" i="1" smtClean="0">
                <a:solidFill>
                  <a:srgbClr val="0000FF"/>
                </a:solidFill>
              </a:rPr>
              <a:t>http://www.aip.org/history/curie/periodic.htm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457200" y="533400"/>
            <a:ext cx="8229600" cy="5592763"/>
          </a:xfrm>
        </p:spPr>
        <p:txBody>
          <a:bodyPr/>
          <a:lstStyle/>
          <a:p>
            <a:pPr eaLnBrk="1" hangingPunct="1"/>
            <a:r>
              <a:rPr lang="en-US" sz="2400" dirty="0" smtClean="0"/>
              <a:t>Look at the </a:t>
            </a:r>
            <a:r>
              <a:rPr lang="en-US" sz="2400" dirty="0" smtClean="0"/>
              <a:t>two </a:t>
            </a:r>
            <a:r>
              <a:rPr lang="en-US" sz="2400" dirty="0" smtClean="0"/>
              <a:t>slides on Pg </a:t>
            </a:r>
            <a:r>
              <a:rPr lang="en-US" sz="2400" dirty="0" smtClean="0"/>
              <a:t>3 &amp; 4.  </a:t>
            </a:r>
            <a:r>
              <a:rPr lang="en-US" sz="2400" dirty="0" smtClean="0"/>
              <a:t>How do they line up</a:t>
            </a:r>
            <a:r>
              <a:rPr lang="en-US" sz="2400" dirty="0" smtClean="0"/>
              <a:t>?</a:t>
            </a:r>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eaLnBrk="1" hangingPunct="1">
              <a:buNone/>
            </a:pPr>
            <a:endParaRPr lang="en-US" sz="2400" dirty="0" smtClean="0"/>
          </a:p>
          <a:p>
            <a:pPr eaLnBrk="1" hangingPunct="1"/>
            <a:r>
              <a:rPr lang="en-US" sz="2400" dirty="0" smtClean="0"/>
              <a:t>Now look at the </a:t>
            </a:r>
            <a:r>
              <a:rPr lang="en-US" sz="2400" dirty="0" smtClean="0"/>
              <a:t>two </a:t>
            </a:r>
            <a:r>
              <a:rPr lang="en-US" sz="2400" dirty="0" smtClean="0"/>
              <a:t>slides on pg </a:t>
            </a:r>
            <a:r>
              <a:rPr lang="en-US" sz="2400" dirty="0" smtClean="0"/>
              <a:t>4 &amp; 5. </a:t>
            </a:r>
            <a:r>
              <a:rPr lang="en-US" sz="2400" dirty="0" smtClean="0"/>
              <a:t>How did Mendeleev’s first table compare to </a:t>
            </a:r>
            <a:r>
              <a:rPr lang="en-US" sz="2400" dirty="0" smtClean="0"/>
              <a:t>the one </a:t>
            </a:r>
            <a:r>
              <a:rPr lang="en-US" sz="2400" dirty="0" smtClean="0"/>
              <a:t>we know now.  Find at least 5 differences.</a:t>
            </a:r>
          </a:p>
          <a:p>
            <a:pPr eaLnBrk="1" hangingPunct="1"/>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p:txBody>
          <a:bodyPr/>
          <a:lstStyle/>
          <a:p>
            <a:pPr eaLnBrk="1" hangingPunct="1"/>
            <a:r>
              <a:rPr lang="en-US" smtClean="0"/>
              <a:t> </a:t>
            </a:r>
          </a:p>
        </p:txBody>
      </p:sp>
      <p:pic>
        <p:nvPicPr>
          <p:cNvPr id="12291" name="Picture 4" descr="Ptable4"/>
          <p:cNvPicPr>
            <a:picLocks noGrp="1" noChangeAspect="1" noChangeArrowheads="1"/>
          </p:cNvPicPr>
          <p:nvPr>
            <p:ph idx="1"/>
          </p:nvPr>
        </p:nvPicPr>
        <p:blipFill>
          <a:blip r:embed="rId2" cstate="print"/>
          <a:srcRect/>
          <a:stretch>
            <a:fillRect/>
          </a:stretch>
        </p:blipFill>
        <p:spPr>
          <a:xfrm>
            <a:off x="4572000" y="0"/>
            <a:ext cx="4243388" cy="6705600"/>
          </a:xfrm>
          <a:noFill/>
        </p:spPr>
      </p:pic>
      <p:sp>
        <p:nvSpPr>
          <p:cNvPr id="12292" name="Text Box 7"/>
          <p:cNvSpPr txBox="1">
            <a:spLocks noChangeArrowheads="1"/>
          </p:cNvSpPr>
          <p:nvPr/>
        </p:nvSpPr>
        <p:spPr bwMode="auto">
          <a:xfrm>
            <a:off x="228600" y="0"/>
            <a:ext cx="4419600" cy="6405563"/>
          </a:xfrm>
          <a:prstGeom prst="rect">
            <a:avLst/>
          </a:prstGeom>
          <a:noFill/>
          <a:ln w="9525">
            <a:noFill/>
            <a:miter lim="800000"/>
            <a:headEnd/>
            <a:tailEnd/>
          </a:ln>
        </p:spPr>
        <p:txBody>
          <a:bodyPr>
            <a:spAutoFit/>
          </a:bodyPr>
          <a:lstStyle/>
          <a:p>
            <a:r>
              <a:rPr lang="en-US" sz="2800" dirty="0"/>
              <a:t>Draft for first version of Mendeleev's periodic table (17 February 1869). </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r>
              <a:rPr lang="en-US" sz="1200" dirty="0"/>
              <a:t>Courtesy </a:t>
            </a:r>
            <a:r>
              <a:rPr lang="en-US" sz="1200" dirty="0" err="1"/>
              <a:t>Oesper</a:t>
            </a:r>
            <a:r>
              <a:rPr lang="en-US" sz="1200" dirty="0"/>
              <a:t> Collection, University of Cincinnati. </a:t>
            </a:r>
            <a:endParaRPr lang="en-US" sz="1200" dirty="0">
              <a:hlinkClick r:id="rId3"/>
            </a:endParaRPr>
          </a:p>
          <a:p>
            <a:r>
              <a:rPr lang="en-US" sz="1000" dirty="0">
                <a:hlinkClick r:id="rId3"/>
              </a:rPr>
              <a:t>http://www.chemheritage.org/EducationalServices/chemach/ppt/lm01.html</a:t>
            </a:r>
            <a:r>
              <a:rPr lang="en-US" sz="1000" dirty="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16" name="Group 496"/>
          <p:cNvGraphicFramePr>
            <a:graphicFrameLocks noGrp="1"/>
          </p:cNvGraphicFramePr>
          <p:nvPr>
            <p:ph/>
          </p:nvPr>
        </p:nvGraphicFramePr>
        <p:xfrm>
          <a:off x="457200" y="274638"/>
          <a:ext cx="8229600" cy="6390640"/>
        </p:xfrm>
        <a:graphic>
          <a:graphicData uri="http://schemas.openxmlformats.org/drawingml/2006/table">
            <a:tbl>
              <a:tblPr/>
              <a:tblGrid>
                <a:gridCol w="1112838"/>
                <a:gridCol w="1106487"/>
                <a:gridCol w="1295400"/>
                <a:gridCol w="1465263"/>
                <a:gridCol w="1666875"/>
                <a:gridCol w="1582737"/>
              </a:tblGrid>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Ti=50 </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Zr=90 </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cap="flat">
                      <a:noFill/>
                    </a:lnR>
                    <a:lnT cap="fla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V=51 </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Nb=94 </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Ta=182 </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Cr=52 </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Mo=96 </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W=186 </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Mn=55 </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Pt=197</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Fe=56 </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Ru=104</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Ir=198 </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Ni=Co=59 </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Pd=106</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Os=199 </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H=1</a:t>
                      </a:r>
                      <a:endParaRPr kumimoji="0" lang="en-US" sz="16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Cu=63</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Ag=108 </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Hg=200 </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Be=9 </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Mg=24 </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Zn=65</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Cd=112 </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B=11 </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Al=27 </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Ur=116</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Au=197</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C=12 </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Si=28 </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Sn=118 </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N=14 </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P=31 </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As=75 </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Sb=122 </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Bi=210</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O=16 </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S=32 </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Se=79</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F=19 </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Cl=35,5 </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Br=80 </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J=127</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166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Li=7 </a:t>
                      </a:r>
                      <a:endParaRPr kumimoji="0" lang="en-US" sz="16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Na=23 </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K=39 </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Rb=85</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Cs=133 </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Tl=204 </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Ca=40 </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Sr=87</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Ba=137 </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Pb=207 </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La=94 </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355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Di=95 </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320" name="Group 840"/>
          <p:cNvGraphicFramePr>
            <a:graphicFrameLocks noGrp="1"/>
          </p:cNvGraphicFramePr>
          <p:nvPr>
            <p:ph idx="1"/>
          </p:nvPr>
        </p:nvGraphicFramePr>
        <p:xfrm>
          <a:off x="457200" y="1143000"/>
          <a:ext cx="8229600" cy="5472115"/>
        </p:xfrm>
        <a:graphic>
          <a:graphicData uri="http://schemas.openxmlformats.org/drawingml/2006/table">
            <a:tbl>
              <a:tblPr/>
              <a:tblGrid>
                <a:gridCol w="492125"/>
                <a:gridCol w="514350"/>
                <a:gridCol w="469900"/>
                <a:gridCol w="481013"/>
                <a:gridCol w="492125"/>
                <a:gridCol w="514350"/>
                <a:gridCol w="514350"/>
                <a:gridCol w="492125"/>
                <a:gridCol w="492125"/>
                <a:gridCol w="481012"/>
                <a:gridCol w="492125"/>
                <a:gridCol w="492125"/>
                <a:gridCol w="422275"/>
                <a:gridCol w="481013"/>
                <a:gridCol w="481012"/>
                <a:gridCol w="469900"/>
                <a:gridCol w="447675"/>
              </a:tblGrid>
              <a:tr h="61277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H</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60642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Li</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Be</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B</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C</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N</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O</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F</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35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Na</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Mg</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Al</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Si</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P</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S</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Cl</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06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K</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Ca</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Sc</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Ti</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V</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Cr</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Mn</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Fe</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Co</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Ni</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Cu</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Zn</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As</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Se</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Br</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06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Rb</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Sr</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Zr</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Nb</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Mo</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Ru</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Rh</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Pd</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Ag</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Cd</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In</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Sn</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Sb</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Te</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I</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06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Cs</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Ba</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Lu</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Hf</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Ta</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W</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Os</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Ir</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Pt</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Au</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Hg</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TI</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Pb</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Bi</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1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7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684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La</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Ce</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Th</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U</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tr>
            </a:tbl>
          </a:graphicData>
        </a:graphic>
      </p:graphicFrame>
      <p:sp>
        <p:nvSpPr>
          <p:cNvPr id="14555" name="Text Box 841"/>
          <p:cNvSpPr txBox="1">
            <a:spLocks noChangeArrowheads="1"/>
          </p:cNvSpPr>
          <p:nvPr/>
        </p:nvSpPr>
        <p:spPr bwMode="auto">
          <a:xfrm>
            <a:off x="228600" y="228600"/>
            <a:ext cx="8686800" cy="579438"/>
          </a:xfrm>
          <a:prstGeom prst="rect">
            <a:avLst/>
          </a:prstGeom>
          <a:noFill/>
          <a:ln w="9525">
            <a:noFill/>
            <a:miter lim="800000"/>
            <a:headEnd/>
            <a:tailEnd/>
          </a:ln>
        </p:spPr>
        <p:txBody>
          <a:bodyPr>
            <a:spAutoFit/>
          </a:bodyPr>
          <a:lstStyle/>
          <a:p>
            <a:pPr algn="ctr">
              <a:spcBef>
                <a:spcPct val="50000"/>
              </a:spcBef>
            </a:pPr>
            <a:r>
              <a:rPr lang="en-US" sz="3200" b="1"/>
              <a:t>Known Elements at the time of Mendeleev</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4875</TotalTime>
  <Words>541</Words>
  <Application>Microsoft Office PowerPoint</Application>
  <PresentationFormat>On-screen Show (4:3)</PresentationFormat>
  <Paragraphs>245</Paragraphs>
  <Slides>15</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Default Design</vt:lpstr>
      <vt:lpstr>Bitmap Image</vt:lpstr>
      <vt:lpstr>Slide 1</vt:lpstr>
      <vt:lpstr>Slide 2</vt:lpstr>
      <vt:lpstr>Slide 3</vt:lpstr>
      <vt:lpstr>  </vt:lpstr>
      <vt:lpstr>Slide 5</vt:lpstr>
      <vt:lpstr>Slide 6</vt:lpstr>
      <vt:lpstr> </vt:lpstr>
      <vt:lpstr>Slide 8</vt:lpstr>
      <vt:lpstr>Slide 9</vt:lpstr>
      <vt:lpstr>Slide 10</vt:lpstr>
      <vt:lpstr>Slide 11</vt:lpstr>
      <vt:lpstr>Slide 12</vt:lpstr>
      <vt:lpstr>Slide 13</vt:lpstr>
      <vt:lpstr>Slide 14</vt:lpstr>
      <vt:lpstr>Slide 15</vt:lpstr>
    </vt:vector>
  </TitlesOfParts>
  <Company>unc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cw</dc:creator>
  <cp:lastModifiedBy>Wendy</cp:lastModifiedBy>
  <cp:revision>37</cp:revision>
  <dcterms:created xsi:type="dcterms:W3CDTF">2004-11-03T18:33:15Z</dcterms:created>
  <dcterms:modified xsi:type="dcterms:W3CDTF">2011-10-12T03:17:12Z</dcterms:modified>
</cp:coreProperties>
</file>