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3" r:id="rId8"/>
    <p:sldId id="264" r:id="rId9"/>
    <p:sldId id="265"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17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23F02A8-CD10-40B1-98D5-A834422771DE}" type="datetimeFigureOut">
              <a:rPr lang="en-US" smtClean="0"/>
              <a:t>10/28/2010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A09A17-055E-4CA2-9C47-4BDA6FE4B6A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3F02A8-CD10-40B1-98D5-A834422771DE}" type="datetimeFigureOut">
              <a:rPr lang="en-US" smtClean="0"/>
              <a:t>10/28/2010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A09A17-055E-4CA2-9C47-4BDA6FE4B6A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3F02A8-CD10-40B1-98D5-A834422771DE}" type="datetimeFigureOut">
              <a:rPr lang="en-US" smtClean="0"/>
              <a:t>10/28/2010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A09A17-055E-4CA2-9C47-4BDA6FE4B6A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3F02A8-CD10-40B1-98D5-A834422771DE}" type="datetimeFigureOut">
              <a:rPr lang="en-US" smtClean="0"/>
              <a:t>10/28/2010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A09A17-055E-4CA2-9C47-4BDA6FE4B6A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3F02A8-CD10-40B1-98D5-A834422771DE}" type="datetimeFigureOut">
              <a:rPr lang="en-US" smtClean="0"/>
              <a:t>10/28/2010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A09A17-055E-4CA2-9C47-4BDA6FE4B6A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23F02A8-CD10-40B1-98D5-A834422771DE}" type="datetimeFigureOut">
              <a:rPr lang="en-US" smtClean="0"/>
              <a:t>10/28/2010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A09A17-055E-4CA2-9C47-4BDA6FE4B6A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23F02A8-CD10-40B1-98D5-A834422771DE}" type="datetimeFigureOut">
              <a:rPr lang="en-US" smtClean="0"/>
              <a:t>10/28/2010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A09A17-055E-4CA2-9C47-4BDA6FE4B6A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23F02A8-CD10-40B1-98D5-A834422771DE}" type="datetimeFigureOut">
              <a:rPr lang="en-US" smtClean="0"/>
              <a:t>10/28/2010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A09A17-055E-4CA2-9C47-4BDA6FE4B6A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3F02A8-CD10-40B1-98D5-A834422771DE}" type="datetimeFigureOut">
              <a:rPr lang="en-US" smtClean="0"/>
              <a:t>10/28/2010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A09A17-055E-4CA2-9C47-4BDA6FE4B6A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3F02A8-CD10-40B1-98D5-A834422771DE}" type="datetimeFigureOut">
              <a:rPr lang="en-US" smtClean="0"/>
              <a:t>10/28/2010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A09A17-055E-4CA2-9C47-4BDA6FE4B6A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3F02A8-CD10-40B1-98D5-A834422771DE}" type="datetimeFigureOut">
              <a:rPr lang="en-US" smtClean="0"/>
              <a:t>10/28/2010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A09A17-055E-4CA2-9C47-4BDA6FE4B6A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3F02A8-CD10-40B1-98D5-A834422771DE}" type="datetimeFigureOut">
              <a:rPr lang="en-US" smtClean="0"/>
              <a:t>10/28/2010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A09A17-055E-4CA2-9C47-4BDA6FE4B6A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Forms of energy</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Lunar Lander</a:t>
            </a:r>
            <a:endParaRPr lang="en-US" dirty="0"/>
          </a:p>
        </p:txBody>
      </p:sp>
      <p:sp>
        <p:nvSpPr>
          <p:cNvPr id="3" name="Content Placeholder 2"/>
          <p:cNvSpPr>
            <a:spLocks noGrp="1"/>
          </p:cNvSpPr>
          <p:nvPr>
            <p:ph idx="1"/>
          </p:nvPr>
        </p:nvSpPr>
        <p:spPr/>
        <p:txBody>
          <a:bodyPr/>
          <a:lstStyle/>
          <a:p>
            <a:pPr>
              <a:buNone/>
            </a:pPr>
            <a:r>
              <a:rPr lang="en-US" dirty="0" smtClean="0"/>
              <a:t>9. How do KE and PE interact as you try to land your Lunar Lander on the target?</a:t>
            </a:r>
          </a:p>
          <a:p>
            <a:pPr>
              <a:buNone/>
            </a:pPr>
            <a:endParaRPr lang="en-US" dirty="0"/>
          </a:p>
          <a:p>
            <a:pPr>
              <a:buNone/>
            </a:pPr>
            <a:r>
              <a:rPr lang="en-US" dirty="0" smtClean="0"/>
              <a:t>10.  When you use your thrusters, do you add KE or PE? </a:t>
            </a:r>
            <a:r>
              <a:rPr lang="en-US" smtClean="0"/>
              <a:t>Why?</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 If the skater starts at this point, what kind of energy does he have?</a:t>
            </a:r>
            <a:endParaRPr lang="en-US"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2133600" y="1676400"/>
            <a:ext cx="5257801" cy="316229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How about at the bottom?</a:t>
            </a:r>
            <a:endParaRPr lang="en-US"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1371600" y="2057400"/>
            <a:ext cx="5924490" cy="376158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3. What kind of energy does the skater add to himself if he puts his foot down and pushes?</a:t>
            </a:r>
            <a:endParaRPr lang="en-US" dirty="0"/>
          </a:p>
        </p:txBody>
      </p:sp>
      <p:pic>
        <p:nvPicPr>
          <p:cNvPr id="4" name="Picture 2"/>
          <p:cNvPicPr>
            <a:picLocks noGrp="1" noChangeAspect="1" noChangeArrowheads="1"/>
          </p:cNvPicPr>
          <p:nvPr>
            <p:ph idx="1"/>
          </p:nvPr>
        </p:nvPicPr>
        <p:blipFill>
          <a:blip r:embed="rId2" cstate="print"/>
          <a:srcRect/>
          <a:stretch>
            <a:fillRect/>
          </a:stretch>
        </p:blipFill>
        <p:spPr bwMode="auto">
          <a:xfrm>
            <a:off x="1295400" y="1828800"/>
            <a:ext cx="6480808" cy="4114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87562"/>
          </a:xfrm>
        </p:spPr>
        <p:txBody>
          <a:bodyPr>
            <a:normAutofit fontScale="90000"/>
          </a:bodyPr>
          <a:lstStyle/>
          <a:p>
            <a:r>
              <a:rPr lang="en-US" dirty="0" smtClean="0"/>
              <a:t>4. Which has more potential energy? </a:t>
            </a:r>
            <a:br>
              <a:rPr lang="en-US" dirty="0" smtClean="0"/>
            </a:br>
            <a:r>
              <a:rPr lang="en-US" dirty="0" smtClean="0"/>
              <a:t> box A or box B?</a:t>
            </a:r>
            <a:endParaRPr lang="en-US" dirty="0"/>
          </a:p>
        </p:txBody>
      </p:sp>
      <p:cxnSp>
        <p:nvCxnSpPr>
          <p:cNvPr id="5" name="Elbow Connector 4"/>
          <p:cNvCxnSpPr/>
          <p:nvPr/>
        </p:nvCxnSpPr>
        <p:spPr>
          <a:xfrm rot="16200000" flipH="1">
            <a:off x="4229100" y="3314700"/>
            <a:ext cx="2133600" cy="1295400"/>
          </a:xfrm>
          <a:prstGeom prst="bentConnector3">
            <a:avLst>
              <a:gd name="adj1" fmla="val 50000"/>
            </a:avLst>
          </a:prstGeom>
          <a:ln w="63500"/>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4114800" y="4462130"/>
            <a:ext cx="1066800" cy="0"/>
          </a:xfrm>
          <a:prstGeom prst="line">
            <a:avLst/>
          </a:prstGeom>
          <a:ln w="63500"/>
        </p:spPr>
        <p:style>
          <a:lnRef idx="1">
            <a:schemeClr val="accent1"/>
          </a:lnRef>
          <a:fillRef idx="0">
            <a:schemeClr val="accent1"/>
          </a:fillRef>
          <a:effectRef idx="0">
            <a:schemeClr val="accent1"/>
          </a:effectRef>
          <a:fontRef idx="minor">
            <a:schemeClr val="tx1"/>
          </a:fontRef>
        </p:style>
      </p:cxnSp>
      <p:sp>
        <p:nvSpPr>
          <p:cNvPr id="9" name="Cube 8"/>
          <p:cNvSpPr/>
          <p:nvPr/>
        </p:nvSpPr>
        <p:spPr>
          <a:xfrm>
            <a:off x="6400800" y="4572000"/>
            <a:ext cx="762000" cy="457200"/>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ube 10"/>
          <p:cNvSpPr/>
          <p:nvPr/>
        </p:nvSpPr>
        <p:spPr>
          <a:xfrm>
            <a:off x="4876800" y="3505200"/>
            <a:ext cx="762000" cy="457200"/>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5059325" y="3547730"/>
            <a:ext cx="685800" cy="461665"/>
          </a:xfrm>
          <a:prstGeom prst="rect">
            <a:avLst/>
          </a:prstGeom>
          <a:noFill/>
        </p:spPr>
        <p:txBody>
          <a:bodyPr wrap="square" rtlCol="0">
            <a:spAutoFit/>
          </a:bodyPr>
          <a:lstStyle/>
          <a:p>
            <a:r>
              <a:rPr lang="en-US" sz="2400" dirty="0" smtClean="0">
                <a:solidFill>
                  <a:schemeClr val="bg1"/>
                </a:solidFill>
              </a:rPr>
              <a:t>A</a:t>
            </a:r>
            <a:endParaRPr lang="en-US" sz="2400" dirty="0">
              <a:solidFill>
                <a:schemeClr val="bg1"/>
              </a:solidFill>
            </a:endParaRPr>
          </a:p>
        </p:txBody>
      </p:sp>
      <p:sp>
        <p:nvSpPr>
          <p:cNvPr id="13" name="TextBox 12"/>
          <p:cNvSpPr txBox="1"/>
          <p:nvPr/>
        </p:nvSpPr>
        <p:spPr>
          <a:xfrm>
            <a:off x="6592185" y="4614530"/>
            <a:ext cx="685800" cy="461665"/>
          </a:xfrm>
          <a:prstGeom prst="rect">
            <a:avLst/>
          </a:prstGeom>
          <a:noFill/>
        </p:spPr>
        <p:txBody>
          <a:bodyPr wrap="square" rtlCol="0">
            <a:spAutoFit/>
          </a:bodyPr>
          <a:lstStyle/>
          <a:p>
            <a:r>
              <a:rPr lang="en-US" sz="2400" dirty="0" smtClean="0">
                <a:solidFill>
                  <a:schemeClr val="bg1"/>
                </a:solidFill>
              </a:rPr>
              <a:t>B</a:t>
            </a:r>
            <a:endParaRPr lang="en-US" sz="2400" dirty="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87562"/>
          </a:xfrm>
        </p:spPr>
        <p:txBody>
          <a:bodyPr>
            <a:normAutofit/>
          </a:bodyPr>
          <a:lstStyle/>
          <a:p>
            <a:r>
              <a:rPr lang="en-US" dirty="0"/>
              <a:t>5</a:t>
            </a:r>
            <a:r>
              <a:rPr lang="en-US" dirty="0" smtClean="0"/>
              <a:t>. What kind of energy will I give box B if I put it on the chair?</a:t>
            </a:r>
            <a:endParaRPr lang="en-US" dirty="0"/>
          </a:p>
        </p:txBody>
      </p:sp>
      <p:cxnSp>
        <p:nvCxnSpPr>
          <p:cNvPr id="5" name="Elbow Connector 4"/>
          <p:cNvCxnSpPr/>
          <p:nvPr/>
        </p:nvCxnSpPr>
        <p:spPr>
          <a:xfrm rot="16200000" flipH="1">
            <a:off x="4229100" y="3314700"/>
            <a:ext cx="2133600" cy="1295400"/>
          </a:xfrm>
          <a:prstGeom prst="bentConnector3">
            <a:avLst>
              <a:gd name="adj1" fmla="val 50000"/>
            </a:avLst>
          </a:prstGeom>
          <a:ln w="63500"/>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4114800" y="4462130"/>
            <a:ext cx="1066800" cy="0"/>
          </a:xfrm>
          <a:prstGeom prst="line">
            <a:avLst/>
          </a:prstGeom>
          <a:ln w="63500"/>
        </p:spPr>
        <p:style>
          <a:lnRef idx="1">
            <a:schemeClr val="accent1"/>
          </a:lnRef>
          <a:fillRef idx="0">
            <a:schemeClr val="accent1"/>
          </a:fillRef>
          <a:effectRef idx="0">
            <a:schemeClr val="accent1"/>
          </a:effectRef>
          <a:fontRef idx="minor">
            <a:schemeClr val="tx1"/>
          </a:fontRef>
        </p:style>
      </p:cxnSp>
      <p:sp>
        <p:nvSpPr>
          <p:cNvPr id="9" name="Cube 8"/>
          <p:cNvSpPr/>
          <p:nvPr/>
        </p:nvSpPr>
        <p:spPr>
          <a:xfrm>
            <a:off x="5562600" y="3505200"/>
            <a:ext cx="762000" cy="457200"/>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ube 10"/>
          <p:cNvSpPr/>
          <p:nvPr/>
        </p:nvSpPr>
        <p:spPr>
          <a:xfrm>
            <a:off x="4876800" y="3505200"/>
            <a:ext cx="762000" cy="457200"/>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5059325" y="3547730"/>
            <a:ext cx="685800" cy="461665"/>
          </a:xfrm>
          <a:prstGeom prst="rect">
            <a:avLst/>
          </a:prstGeom>
          <a:noFill/>
        </p:spPr>
        <p:txBody>
          <a:bodyPr wrap="square" rtlCol="0">
            <a:spAutoFit/>
          </a:bodyPr>
          <a:lstStyle/>
          <a:p>
            <a:r>
              <a:rPr lang="en-US" sz="2400" dirty="0" smtClean="0">
                <a:solidFill>
                  <a:schemeClr val="bg1"/>
                </a:solidFill>
              </a:rPr>
              <a:t>A</a:t>
            </a:r>
            <a:endParaRPr lang="en-US" sz="2400" dirty="0">
              <a:solidFill>
                <a:schemeClr val="bg1"/>
              </a:solidFill>
            </a:endParaRPr>
          </a:p>
        </p:txBody>
      </p:sp>
      <p:sp>
        <p:nvSpPr>
          <p:cNvPr id="13" name="TextBox 12"/>
          <p:cNvSpPr txBox="1"/>
          <p:nvPr/>
        </p:nvSpPr>
        <p:spPr>
          <a:xfrm>
            <a:off x="5787655" y="3547730"/>
            <a:ext cx="685800" cy="461665"/>
          </a:xfrm>
          <a:prstGeom prst="rect">
            <a:avLst/>
          </a:prstGeom>
          <a:noFill/>
        </p:spPr>
        <p:txBody>
          <a:bodyPr wrap="square" rtlCol="0">
            <a:spAutoFit/>
          </a:bodyPr>
          <a:lstStyle/>
          <a:p>
            <a:r>
              <a:rPr lang="en-US" sz="2400" dirty="0" smtClean="0">
                <a:solidFill>
                  <a:schemeClr val="bg1"/>
                </a:solidFill>
              </a:rPr>
              <a:t>B</a:t>
            </a:r>
            <a:endParaRPr lang="en-US" sz="2400" dirty="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87562"/>
          </a:xfrm>
        </p:spPr>
        <p:txBody>
          <a:bodyPr>
            <a:normAutofit/>
          </a:bodyPr>
          <a:lstStyle/>
          <a:p>
            <a:r>
              <a:rPr lang="en-US" dirty="0" smtClean="0"/>
              <a:t>6. What about </a:t>
            </a:r>
            <a:r>
              <a:rPr lang="en-US" i="1" dirty="0" smtClean="0">
                <a:solidFill>
                  <a:srgbClr val="C00000"/>
                </a:solidFill>
              </a:rPr>
              <a:t>while</a:t>
            </a:r>
            <a:r>
              <a:rPr lang="en-US" dirty="0" smtClean="0"/>
              <a:t> I’m moving it?</a:t>
            </a:r>
            <a:br>
              <a:rPr lang="en-US" dirty="0" smtClean="0"/>
            </a:br>
            <a:r>
              <a:rPr lang="en-US" dirty="0" smtClean="0"/>
              <a:t>What kind of energy does it have?</a:t>
            </a:r>
            <a:endParaRPr lang="en-US" dirty="0"/>
          </a:p>
        </p:txBody>
      </p:sp>
      <p:cxnSp>
        <p:nvCxnSpPr>
          <p:cNvPr id="5" name="Elbow Connector 4"/>
          <p:cNvCxnSpPr/>
          <p:nvPr/>
        </p:nvCxnSpPr>
        <p:spPr>
          <a:xfrm rot="16200000" flipH="1">
            <a:off x="4229100" y="3314700"/>
            <a:ext cx="2133600" cy="1295400"/>
          </a:xfrm>
          <a:prstGeom prst="bentConnector3">
            <a:avLst>
              <a:gd name="adj1" fmla="val 50000"/>
            </a:avLst>
          </a:prstGeom>
          <a:ln w="63500"/>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4114800" y="4462130"/>
            <a:ext cx="1066800" cy="0"/>
          </a:xfrm>
          <a:prstGeom prst="line">
            <a:avLst/>
          </a:prstGeom>
          <a:ln w="63500"/>
        </p:spPr>
        <p:style>
          <a:lnRef idx="1">
            <a:schemeClr val="accent1"/>
          </a:lnRef>
          <a:fillRef idx="0">
            <a:schemeClr val="accent1"/>
          </a:fillRef>
          <a:effectRef idx="0">
            <a:schemeClr val="accent1"/>
          </a:effectRef>
          <a:fontRef idx="minor">
            <a:schemeClr val="tx1"/>
          </a:fontRef>
        </p:style>
      </p:cxnSp>
      <p:sp>
        <p:nvSpPr>
          <p:cNvPr id="9" name="Cube 8"/>
          <p:cNvSpPr/>
          <p:nvPr/>
        </p:nvSpPr>
        <p:spPr>
          <a:xfrm>
            <a:off x="6032205" y="4114800"/>
            <a:ext cx="762000" cy="457200"/>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ube 10"/>
          <p:cNvSpPr/>
          <p:nvPr/>
        </p:nvSpPr>
        <p:spPr>
          <a:xfrm>
            <a:off x="4876800" y="3505200"/>
            <a:ext cx="762000" cy="457200"/>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5059325" y="3547730"/>
            <a:ext cx="685800" cy="461665"/>
          </a:xfrm>
          <a:prstGeom prst="rect">
            <a:avLst/>
          </a:prstGeom>
          <a:noFill/>
        </p:spPr>
        <p:txBody>
          <a:bodyPr wrap="square" rtlCol="0">
            <a:spAutoFit/>
          </a:bodyPr>
          <a:lstStyle/>
          <a:p>
            <a:r>
              <a:rPr lang="en-US" sz="2400" dirty="0" smtClean="0">
                <a:solidFill>
                  <a:schemeClr val="bg1"/>
                </a:solidFill>
              </a:rPr>
              <a:t>A</a:t>
            </a:r>
            <a:endParaRPr lang="en-US" sz="2400" dirty="0">
              <a:solidFill>
                <a:schemeClr val="bg1"/>
              </a:solidFill>
            </a:endParaRPr>
          </a:p>
        </p:txBody>
      </p:sp>
      <p:sp>
        <p:nvSpPr>
          <p:cNvPr id="13" name="TextBox 12"/>
          <p:cNvSpPr txBox="1"/>
          <p:nvPr/>
        </p:nvSpPr>
        <p:spPr>
          <a:xfrm>
            <a:off x="6172200" y="4114800"/>
            <a:ext cx="685800" cy="461665"/>
          </a:xfrm>
          <a:prstGeom prst="rect">
            <a:avLst/>
          </a:prstGeom>
          <a:noFill/>
        </p:spPr>
        <p:txBody>
          <a:bodyPr wrap="square" rtlCol="0">
            <a:spAutoFit/>
          </a:bodyPr>
          <a:lstStyle/>
          <a:p>
            <a:r>
              <a:rPr lang="en-US" sz="2400" dirty="0" smtClean="0">
                <a:solidFill>
                  <a:schemeClr val="bg1"/>
                </a:solidFill>
              </a:rPr>
              <a:t>B</a:t>
            </a:r>
            <a:endParaRPr lang="en-US" sz="2400" dirty="0">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2615610"/>
          </a:xfrm>
        </p:spPr>
        <p:txBody>
          <a:bodyPr>
            <a:normAutofit/>
          </a:bodyPr>
          <a:lstStyle/>
          <a:p>
            <a:pPr algn="l"/>
            <a:r>
              <a:rPr lang="en-US" sz="3200" dirty="0" smtClean="0"/>
              <a:t>Let’s say I toss it up to the chair.</a:t>
            </a:r>
            <a:br>
              <a:rPr lang="en-US" sz="3200" dirty="0" smtClean="0"/>
            </a:br>
            <a:r>
              <a:rPr lang="en-US" sz="3200" dirty="0" smtClean="0"/>
              <a:t>7. What kind of energy does it have at </a:t>
            </a:r>
            <a:br>
              <a:rPr lang="en-US" sz="3200" dirty="0" smtClean="0"/>
            </a:br>
            <a:r>
              <a:rPr lang="en-US" sz="3200" dirty="0" smtClean="0"/>
              <a:t>    point a?</a:t>
            </a:r>
            <a:br>
              <a:rPr lang="en-US" sz="3200" dirty="0" smtClean="0"/>
            </a:br>
            <a:r>
              <a:rPr lang="en-US" sz="3200" dirty="0" smtClean="0"/>
              <a:t>    point b?</a:t>
            </a:r>
            <a:br>
              <a:rPr lang="en-US" sz="3200" dirty="0" smtClean="0"/>
            </a:br>
            <a:r>
              <a:rPr lang="en-US" sz="3200" dirty="0" smtClean="0"/>
              <a:t>    and point c? </a:t>
            </a:r>
            <a:endParaRPr lang="en-US" sz="3200" dirty="0"/>
          </a:p>
        </p:txBody>
      </p:sp>
      <p:grpSp>
        <p:nvGrpSpPr>
          <p:cNvPr id="34" name="Group 33"/>
          <p:cNvGrpSpPr/>
          <p:nvPr/>
        </p:nvGrpSpPr>
        <p:grpSpPr>
          <a:xfrm>
            <a:off x="1676400" y="3581400"/>
            <a:ext cx="3200400" cy="2362200"/>
            <a:chOff x="1676400" y="3581400"/>
            <a:chExt cx="3200400" cy="2362200"/>
          </a:xfrm>
        </p:grpSpPr>
        <p:cxnSp>
          <p:nvCxnSpPr>
            <p:cNvPr id="23" name="Elbow Connector 22"/>
            <p:cNvCxnSpPr/>
            <p:nvPr/>
          </p:nvCxnSpPr>
          <p:spPr>
            <a:xfrm rot="16200000" flipH="1">
              <a:off x="1257300" y="4188340"/>
              <a:ext cx="2133600" cy="1295400"/>
            </a:xfrm>
            <a:prstGeom prst="bentConnector3">
              <a:avLst>
                <a:gd name="adj1" fmla="val 50000"/>
              </a:avLst>
            </a:prstGeom>
            <a:ln w="63500"/>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1143000" y="5335770"/>
              <a:ext cx="1066800" cy="0"/>
            </a:xfrm>
            <a:prstGeom prst="line">
              <a:avLst/>
            </a:prstGeom>
            <a:ln w="63500"/>
          </p:spPr>
          <p:style>
            <a:lnRef idx="1">
              <a:schemeClr val="accent1"/>
            </a:lnRef>
            <a:fillRef idx="0">
              <a:schemeClr val="accent1"/>
            </a:fillRef>
            <a:effectRef idx="0">
              <a:schemeClr val="accent1"/>
            </a:effectRef>
            <a:fontRef idx="minor">
              <a:schemeClr val="tx1"/>
            </a:fontRef>
          </p:style>
        </p:cxnSp>
        <p:sp>
          <p:nvSpPr>
            <p:cNvPr id="25" name="Cube 24"/>
            <p:cNvSpPr/>
            <p:nvPr/>
          </p:nvSpPr>
          <p:spPr>
            <a:xfrm>
              <a:off x="3017875" y="3581400"/>
              <a:ext cx="762000" cy="457200"/>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Cube 25"/>
            <p:cNvSpPr/>
            <p:nvPr/>
          </p:nvSpPr>
          <p:spPr>
            <a:xfrm>
              <a:off x="1905000" y="4378840"/>
              <a:ext cx="762000" cy="457200"/>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2087525" y="4421370"/>
              <a:ext cx="685800" cy="461665"/>
            </a:xfrm>
            <a:prstGeom prst="rect">
              <a:avLst/>
            </a:prstGeom>
            <a:noFill/>
          </p:spPr>
          <p:txBody>
            <a:bodyPr wrap="square" rtlCol="0">
              <a:spAutoFit/>
            </a:bodyPr>
            <a:lstStyle/>
            <a:p>
              <a:r>
                <a:rPr lang="en-US" sz="2400" dirty="0" smtClean="0">
                  <a:solidFill>
                    <a:schemeClr val="bg1"/>
                  </a:solidFill>
                </a:rPr>
                <a:t>A</a:t>
              </a:r>
              <a:endParaRPr lang="en-US" sz="2400" dirty="0">
                <a:solidFill>
                  <a:schemeClr val="bg1"/>
                </a:solidFill>
              </a:endParaRPr>
            </a:p>
          </p:txBody>
        </p:sp>
        <p:sp>
          <p:nvSpPr>
            <p:cNvPr id="28" name="TextBox 27"/>
            <p:cNvSpPr txBox="1"/>
            <p:nvPr/>
          </p:nvSpPr>
          <p:spPr>
            <a:xfrm>
              <a:off x="3200400" y="3616840"/>
              <a:ext cx="685800" cy="461665"/>
            </a:xfrm>
            <a:prstGeom prst="rect">
              <a:avLst/>
            </a:prstGeom>
            <a:noFill/>
          </p:spPr>
          <p:txBody>
            <a:bodyPr wrap="square" rtlCol="0">
              <a:spAutoFit/>
            </a:bodyPr>
            <a:lstStyle/>
            <a:p>
              <a:r>
                <a:rPr lang="en-US" sz="2400" dirty="0" smtClean="0">
                  <a:solidFill>
                    <a:schemeClr val="bg1"/>
                  </a:solidFill>
                </a:rPr>
                <a:t>B</a:t>
              </a:r>
              <a:endParaRPr lang="en-US" sz="2400" dirty="0">
                <a:solidFill>
                  <a:schemeClr val="bg1"/>
                </a:solidFill>
              </a:endParaRPr>
            </a:p>
          </p:txBody>
        </p:sp>
        <p:sp>
          <p:nvSpPr>
            <p:cNvPr id="29" name="Freeform 28"/>
            <p:cNvSpPr/>
            <p:nvPr/>
          </p:nvSpPr>
          <p:spPr>
            <a:xfrm>
              <a:off x="2897372" y="3962400"/>
              <a:ext cx="1254642" cy="1887277"/>
            </a:xfrm>
            <a:custGeom>
              <a:avLst/>
              <a:gdLst>
                <a:gd name="connsiteX0" fmla="*/ 1254642 w 1254642"/>
                <a:gd name="connsiteY0" fmla="*/ 2002465 h 2002465"/>
                <a:gd name="connsiteX1" fmla="*/ 595423 w 1254642"/>
                <a:gd name="connsiteY1" fmla="*/ 194930 h 2002465"/>
                <a:gd name="connsiteX2" fmla="*/ 0 w 1254642"/>
                <a:gd name="connsiteY2" fmla="*/ 832884 h 2002465"/>
                <a:gd name="connsiteX3" fmla="*/ 0 w 1254642"/>
                <a:gd name="connsiteY3" fmla="*/ 832884 h 2002465"/>
              </a:gdLst>
              <a:ahLst/>
              <a:cxnLst>
                <a:cxn ang="0">
                  <a:pos x="connsiteX0" y="connsiteY0"/>
                </a:cxn>
                <a:cxn ang="0">
                  <a:pos x="connsiteX1" y="connsiteY1"/>
                </a:cxn>
                <a:cxn ang="0">
                  <a:pos x="connsiteX2" y="connsiteY2"/>
                </a:cxn>
                <a:cxn ang="0">
                  <a:pos x="connsiteX3" y="connsiteY3"/>
                </a:cxn>
              </a:cxnLst>
              <a:rect l="l" t="t" r="r" b="b"/>
              <a:pathLst>
                <a:path w="1254642" h="2002465">
                  <a:moveTo>
                    <a:pt x="1254642" y="2002465"/>
                  </a:moveTo>
                  <a:cubicBezTo>
                    <a:pt x="1029586" y="1196162"/>
                    <a:pt x="804530" y="389860"/>
                    <a:pt x="595423" y="194930"/>
                  </a:cubicBezTo>
                  <a:cubicBezTo>
                    <a:pt x="386316" y="0"/>
                    <a:pt x="0" y="832884"/>
                    <a:pt x="0" y="832884"/>
                  </a:cubicBezTo>
                  <a:lnTo>
                    <a:pt x="0" y="832884"/>
                  </a:lnTo>
                </a:path>
              </a:pathLst>
            </a:custGeom>
            <a:ln w="25400">
              <a:solidFill>
                <a:srgbClr val="FF0000"/>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TextBox 30"/>
            <p:cNvSpPr txBox="1"/>
            <p:nvPr/>
          </p:nvSpPr>
          <p:spPr>
            <a:xfrm>
              <a:off x="3962400" y="5486400"/>
              <a:ext cx="914400" cy="457200"/>
            </a:xfrm>
            <a:prstGeom prst="rect">
              <a:avLst/>
            </a:prstGeom>
            <a:noFill/>
          </p:spPr>
          <p:txBody>
            <a:bodyPr wrap="square" rtlCol="0">
              <a:spAutoFit/>
            </a:bodyPr>
            <a:lstStyle/>
            <a:p>
              <a:pPr>
                <a:buFont typeface="Arial" pitchFamily="34" charset="0"/>
                <a:buChar char="•"/>
              </a:pPr>
              <a:r>
                <a:rPr lang="en-US" sz="2400" dirty="0" smtClean="0"/>
                <a:t> a</a:t>
              </a:r>
              <a:endParaRPr lang="en-US" sz="2400" dirty="0"/>
            </a:p>
          </p:txBody>
        </p:sp>
        <p:sp>
          <p:nvSpPr>
            <p:cNvPr id="32" name="TextBox 31"/>
            <p:cNvSpPr txBox="1"/>
            <p:nvPr/>
          </p:nvSpPr>
          <p:spPr>
            <a:xfrm>
              <a:off x="3274830" y="3911010"/>
              <a:ext cx="914400" cy="457200"/>
            </a:xfrm>
            <a:prstGeom prst="rect">
              <a:avLst/>
            </a:prstGeom>
            <a:noFill/>
          </p:spPr>
          <p:txBody>
            <a:bodyPr wrap="square" rtlCol="0">
              <a:spAutoFit/>
            </a:bodyPr>
            <a:lstStyle/>
            <a:p>
              <a:pPr>
                <a:buFont typeface="Arial" pitchFamily="34" charset="0"/>
                <a:buChar char="•"/>
              </a:pPr>
              <a:r>
                <a:rPr lang="en-US" sz="2400" dirty="0" smtClean="0"/>
                <a:t>    b</a:t>
              </a:r>
              <a:endParaRPr lang="en-US" sz="2400" dirty="0"/>
            </a:p>
          </p:txBody>
        </p:sp>
        <p:sp>
          <p:nvSpPr>
            <p:cNvPr id="33" name="TextBox 32"/>
            <p:cNvSpPr txBox="1"/>
            <p:nvPr/>
          </p:nvSpPr>
          <p:spPr>
            <a:xfrm>
              <a:off x="2775105" y="4554285"/>
              <a:ext cx="914400" cy="457200"/>
            </a:xfrm>
            <a:prstGeom prst="rect">
              <a:avLst/>
            </a:prstGeom>
            <a:noFill/>
          </p:spPr>
          <p:txBody>
            <a:bodyPr wrap="square" rtlCol="0">
              <a:spAutoFit/>
            </a:bodyPr>
            <a:lstStyle/>
            <a:p>
              <a:pPr>
                <a:buFont typeface="Arial" pitchFamily="34" charset="0"/>
                <a:buChar char="•"/>
              </a:pPr>
              <a:r>
                <a:rPr lang="en-US" sz="2400" dirty="0" smtClean="0"/>
                <a:t>  c</a:t>
              </a:r>
              <a:endParaRPr lang="en-US" sz="2400" dirty="0"/>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686800" cy="2514600"/>
          </a:xfrm>
        </p:spPr>
        <p:txBody>
          <a:bodyPr>
            <a:noAutofit/>
          </a:bodyPr>
          <a:lstStyle/>
          <a:p>
            <a:pPr algn="l"/>
            <a:r>
              <a:rPr lang="en-US" sz="2800" dirty="0" smtClean="0"/>
              <a:t>Let’s say I toss it higher before it lands on the chair.</a:t>
            </a:r>
            <a:br>
              <a:rPr lang="en-US" sz="2800" dirty="0" smtClean="0"/>
            </a:br>
            <a:r>
              <a:rPr lang="en-US" sz="2800" dirty="0" smtClean="0"/>
              <a:t>8. How does the KE and PE at points a1 and a2 compare?</a:t>
            </a:r>
            <a:br>
              <a:rPr lang="en-US" sz="2800" dirty="0" smtClean="0"/>
            </a:br>
            <a:r>
              <a:rPr lang="en-US" sz="2800" dirty="0" smtClean="0"/>
              <a:t>     How about b1 and b2?</a:t>
            </a:r>
            <a:br>
              <a:rPr lang="en-US" sz="2800" dirty="0" smtClean="0"/>
            </a:br>
            <a:r>
              <a:rPr lang="en-US" sz="2800" dirty="0" smtClean="0"/>
              <a:t>     How about c1 and c2?</a:t>
            </a:r>
            <a:endParaRPr lang="en-US" sz="2800" dirty="0"/>
          </a:p>
        </p:txBody>
      </p:sp>
      <p:cxnSp>
        <p:nvCxnSpPr>
          <p:cNvPr id="5" name="Elbow Connector 4"/>
          <p:cNvCxnSpPr/>
          <p:nvPr/>
        </p:nvCxnSpPr>
        <p:spPr>
          <a:xfrm rot="16200000" flipH="1">
            <a:off x="4762500" y="4035940"/>
            <a:ext cx="2133600" cy="1295400"/>
          </a:xfrm>
          <a:prstGeom prst="bentConnector3">
            <a:avLst>
              <a:gd name="adj1" fmla="val 50000"/>
            </a:avLst>
          </a:prstGeom>
          <a:ln w="63500"/>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4648200" y="5183370"/>
            <a:ext cx="1066800" cy="0"/>
          </a:xfrm>
          <a:prstGeom prst="line">
            <a:avLst/>
          </a:prstGeom>
          <a:ln w="63500"/>
        </p:spPr>
        <p:style>
          <a:lnRef idx="1">
            <a:schemeClr val="accent1"/>
          </a:lnRef>
          <a:fillRef idx="0">
            <a:schemeClr val="accent1"/>
          </a:fillRef>
          <a:effectRef idx="0">
            <a:schemeClr val="accent1"/>
          </a:effectRef>
          <a:fontRef idx="minor">
            <a:schemeClr val="tx1"/>
          </a:fontRef>
        </p:style>
      </p:cxnSp>
      <p:sp>
        <p:nvSpPr>
          <p:cNvPr id="9" name="Cube 8"/>
          <p:cNvSpPr/>
          <p:nvPr/>
        </p:nvSpPr>
        <p:spPr>
          <a:xfrm>
            <a:off x="6446875" y="2743200"/>
            <a:ext cx="762000" cy="457200"/>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ube 10"/>
          <p:cNvSpPr/>
          <p:nvPr/>
        </p:nvSpPr>
        <p:spPr>
          <a:xfrm>
            <a:off x="5410200" y="4226440"/>
            <a:ext cx="762000" cy="457200"/>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5592725" y="4268970"/>
            <a:ext cx="685800" cy="461665"/>
          </a:xfrm>
          <a:prstGeom prst="rect">
            <a:avLst/>
          </a:prstGeom>
          <a:noFill/>
        </p:spPr>
        <p:txBody>
          <a:bodyPr wrap="square" rtlCol="0">
            <a:spAutoFit/>
          </a:bodyPr>
          <a:lstStyle/>
          <a:p>
            <a:r>
              <a:rPr lang="en-US" sz="2400" dirty="0" smtClean="0">
                <a:solidFill>
                  <a:schemeClr val="bg1"/>
                </a:solidFill>
              </a:rPr>
              <a:t>A</a:t>
            </a:r>
            <a:endParaRPr lang="en-US" sz="2400" dirty="0">
              <a:solidFill>
                <a:schemeClr val="bg1"/>
              </a:solidFill>
            </a:endParaRPr>
          </a:p>
        </p:txBody>
      </p:sp>
      <p:sp>
        <p:nvSpPr>
          <p:cNvPr id="13" name="TextBox 12"/>
          <p:cNvSpPr txBox="1"/>
          <p:nvPr/>
        </p:nvSpPr>
        <p:spPr>
          <a:xfrm>
            <a:off x="6629400" y="2743200"/>
            <a:ext cx="685800" cy="461665"/>
          </a:xfrm>
          <a:prstGeom prst="rect">
            <a:avLst/>
          </a:prstGeom>
          <a:noFill/>
        </p:spPr>
        <p:txBody>
          <a:bodyPr wrap="square" rtlCol="0">
            <a:spAutoFit/>
          </a:bodyPr>
          <a:lstStyle/>
          <a:p>
            <a:r>
              <a:rPr lang="en-US" sz="2400" dirty="0" smtClean="0">
                <a:solidFill>
                  <a:schemeClr val="bg1"/>
                </a:solidFill>
              </a:rPr>
              <a:t>B</a:t>
            </a:r>
            <a:endParaRPr lang="en-US" sz="2400" dirty="0">
              <a:solidFill>
                <a:schemeClr val="bg1"/>
              </a:solidFill>
            </a:endParaRPr>
          </a:p>
        </p:txBody>
      </p:sp>
      <p:sp>
        <p:nvSpPr>
          <p:cNvPr id="10" name="Freeform 9"/>
          <p:cNvSpPr/>
          <p:nvPr/>
        </p:nvSpPr>
        <p:spPr>
          <a:xfrm>
            <a:off x="6274232" y="3048000"/>
            <a:ext cx="1726768" cy="2743200"/>
          </a:xfrm>
          <a:custGeom>
            <a:avLst/>
            <a:gdLst>
              <a:gd name="connsiteX0" fmla="*/ 1254642 w 1254642"/>
              <a:gd name="connsiteY0" fmla="*/ 2002465 h 2002465"/>
              <a:gd name="connsiteX1" fmla="*/ 595423 w 1254642"/>
              <a:gd name="connsiteY1" fmla="*/ 194930 h 2002465"/>
              <a:gd name="connsiteX2" fmla="*/ 0 w 1254642"/>
              <a:gd name="connsiteY2" fmla="*/ 832884 h 2002465"/>
              <a:gd name="connsiteX3" fmla="*/ 0 w 1254642"/>
              <a:gd name="connsiteY3" fmla="*/ 832884 h 2002465"/>
              <a:gd name="connsiteX0" fmla="*/ 1353879 w 1353879"/>
              <a:gd name="connsiteY0" fmla="*/ 2002465 h 2002465"/>
              <a:gd name="connsiteX1" fmla="*/ 694660 w 1353879"/>
              <a:gd name="connsiteY1" fmla="*/ 194930 h 2002465"/>
              <a:gd name="connsiteX2" fmla="*/ 99237 w 1353879"/>
              <a:gd name="connsiteY2" fmla="*/ 832884 h 2002465"/>
              <a:gd name="connsiteX3" fmla="*/ 99237 w 1353879"/>
              <a:gd name="connsiteY3" fmla="*/ 1180941 h 2002465"/>
              <a:gd name="connsiteX0" fmla="*/ 1353878 w 1353878"/>
              <a:gd name="connsiteY0" fmla="*/ 1961571 h 1961571"/>
              <a:gd name="connsiteX1" fmla="*/ 694659 w 1353878"/>
              <a:gd name="connsiteY1" fmla="*/ 154036 h 1961571"/>
              <a:gd name="connsiteX2" fmla="*/ 99237 w 1353878"/>
              <a:gd name="connsiteY2" fmla="*/ 1037356 h 1961571"/>
              <a:gd name="connsiteX3" fmla="*/ 99236 w 1353878"/>
              <a:gd name="connsiteY3" fmla="*/ 1140047 h 1961571"/>
            </a:gdLst>
            <a:ahLst/>
            <a:cxnLst>
              <a:cxn ang="0">
                <a:pos x="connsiteX0" y="connsiteY0"/>
              </a:cxn>
              <a:cxn ang="0">
                <a:pos x="connsiteX1" y="connsiteY1"/>
              </a:cxn>
              <a:cxn ang="0">
                <a:pos x="connsiteX2" y="connsiteY2"/>
              </a:cxn>
              <a:cxn ang="0">
                <a:pos x="connsiteX3" y="connsiteY3"/>
              </a:cxn>
            </a:cxnLst>
            <a:rect l="l" t="t" r="r" b="b"/>
            <a:pathLst>
              <a:path w="1353878" h="1961571">
                <a:moveTo>
                  <a:pt x="1353878" y="1961571"/>
                </a:moveTo>
                <a:cubicBezTo>
                  <a:pt x="1128822" y="1155268"/>
                  <a:pt x="903766" y="308072"/>
                  <a:pt x="694659" y="154036"/>
                </a:cubicBezTo>
                <a:cubicBezTo>
                  <a:pt x="485552" y="0"/>
                  <a:pt x="198474" y="873021"/>
                  <a:pt x="99237" y="1037356"/>
                </a:cubicBezTo>
                <a:cubicBezTo>
                  <a:pt x="0" y="1201691"/>
                  <a:pt x="99236" y="1024028"/>
                  <a:pt x="99236" y="1140047"/>
                </a:cubicBezTo>
              </a:path>
            </a:pathLst>
          </a:custGeom>
          <a:ln w="25400">
            <a:solidFill>
              <a:srgbClr val="FF0000"/>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9" name="Group 18"/>
          <p:cNvGrpSpPr/>
          <p:nvPr/>
        </p:nvGrpSpPr>
        <p:grpSpPr>
          <a:xfrm>
            <a:off x="762000" y="3505200"/>
            <a:ext cx="3200400" cy="2362200"/>
            <a:chOff x="1676400" y="3581400"/>
            <a:chExt cx="3200400" cy="2362200"/>
          </a:xfrm>
        </p:grpSpPr>
        <p:cxnSp>
          <p:nvCxnSpPr>
            <p:cNvPr id="20" name="Elbow Connector 19"/>
            <p:cNvCxnSpPr/>
            <p:nvPr/>
          </p:nvCxnSpPr>
          <p:spPr>
            <a:xfrm rot="16200000" flipH="1">
              <a:off x="1257300" y="4188340"/>
              <a:ext cx="2133600" cy="1295400"/>
            </a:xfrm>
            <a:prstGeom prst="bentConnector3">
              <a:avLst>
                <a:gd name="adj1" fmla="val 50000"/>
              </a:avLst>
            </a:prstGeom>
            <a:ln w="63500"/>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1143000" y="5410200"/>
              <a:ext cx="1066800" cy="0"/>
            </a:xfrm>
            <a:prstGeom prst="line">
              <a:avLst/>
            </a:prstGeom>
            <a:ln w="63500"/>
          </p:spPr>
          <p:style>
            <a:lnRef idx="1">
              <a:schemeClr val="accent1"/>
            </a:lnRef>
            <a:fillRef idx="0">
              <a:schemeClr val="accent1"/>
            </a:fillRef>
            <a:effectRef idx="0">
              <a:schemeClr val="accent1"/>
            </a:effectRef>
            <a:fontRef idx="minor">
              <a:schemeClr val="tx1"/>
            </a:fontRef>
          </p:style>
        </p:cxnSp>
        <p:sp>
          <p:nvSpPr>
            <p:cNvPr id="22" name="Cube 21"/>
            <p:cNvSpPr/>
            <p:nvPr/>
          </p:nvSpPr>
          <p:spPr>
            <a:xfrm>
              <a:off x="3017875" y="3581400"/>
              <a:ext cx="762000" cy="457200"/>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Cube 29"/>
            <p:cNvSpPr/>
            <p:nvPr/>
          </p:nvSpPr>
          <p:spPr>
            <a:xfrm>
              <a:off x="1905000" y="4378840"/>
              <a:ext cx="762000" cy="457200"/>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p:cNvSpPr txBox="1"/>
            <p:nvPr/>
          </p:nvSpPr>
          <p:spPr>
            <a:xfrm>
              <a:off x="2087525" y="4421370"/>
              <a:ext cx="685800" cy="461665"/>
            </a:xfrm>
            <a:prstGeom prst="rect">
              <a:avLst/>
            </a:prstGeom>
            <a:noFill/>
          </p:spPr>
          <p:txBody>
            <a:bodyPr wrap="square" rtlCol="0">
              <a:spAutoFit/>
            </a:bodyPr>
            <a:lstStyle/>
            <a:p>
              <a:r>
                <a:rPr lang="en-US" sz="2400" dirty="0" smtClean="0">
                  <a:solidFill>
                    <a:schemeClr val="bg1"/>
                  </a:solidFill>
                </a:rPr>
                <a:t>A</a:t>
              </a:r>
              <a:endParaRPr lang="en-US" sz="2400" dirty="0">
                <a:solidFill>
                  <a:schemeClr val="bg1"/>
                </a:solidFill>
              </a:endParaRPr>
            </a:p>
          </p:txBody>
        </p:sp>
        <p:sp>
          <p:nvSpPr>
            <p:cNvPr id="32" name="TextBox 31"/>
            <p:cNvSpPr txBox="1"/>
            <p:nvPr/>
          </p:nvSpPr>
          <p:spPr>
            <a:xfrm>
              <a:off x="3200400" y="3616840"/>
              <a:ext cx="685800" cy="461665"/>
            </a:xfrm>
            <a:prstGeom prst="rect">
              <a:avLst/>
            </a:prstGeom>
            <a:noFill/>
          </p:spPr>
          <p:txBody>
            <a:bodyPr wrap="square" rtlCol="0">
              <a:spAutoFit/>
            </a:bodyPr>
            <a:lstStyle/>
            <a:p>
              <a:r>
                <a:rPr lang="en-US" sz="2400" dirty="0" smtClean="0">
                  <a:solidFill>
                    <a:schemeClr val="bg1"/>
                  </a:solidFill>
                </a:rPr>
                <a:t>B</a:t>
              </a:r>
              <a:endParaRPr lang="en-US" sz="2400" dirty="0">
                <a:solidFill>
                  <a:schemeClr val="bg1"/>
                </a:solidFill>
              </a:endParaRPr>
            </a:p>
          </p:txBody>
        </p:sp>
        <p:sp>
          <p:nvSpPr>
            <p:cNvPr id="33" name="Freeform 32"/>
            <p:cNvSpPr/>
            <p:nvPr/>
          </p:nvSpPr>
          <p:spPr>
            <a:xfrm>
              <a:off x="2897372" y="3962400"/>
              <a:ext cx="1254642" cy="1887277"/>
            </a:xfrm>
            <a:custGeom>
              <a:avLst/>
              <a:gdLst>
                <a:gd name="connsiteX0" fmla="*/ 1254642 w 1254642"/>
                <a:gd name="connsiteY0" fmla="*/ 2002465 h 2002465"/>
                <a:gd name="connsiteX1" fmla="*/ 595423 w 1254642"/>
                <a:gd name="connsiteY1" fmla="*/ 194930 h 2002465"/>
                <a:gd name="connsiteX2" fmla="*/ 0 w 1254642"/>
                <a:gd name="connsiteY2" fmla="*/ 832884 h 2002465"/>
                <a:gd name="connsiteX3" fmla="*/ 0 w 1254642"/>
                <a:gd name="connsiteY3" fmla="*/ 832884 h 2002465"/>
              </a:gdLst>
              <a:ahLst/>
              <a:cxnLst>
                <a:cxn ang="0">
                  <a:pos x="connsiteX0" y="connsiteY0"/>
                </a:cxn>
                <a:cxn ang="0">
                  <a:pos x="connsiteX1" y="connsiteY1"/>
                </a:cxn>
                <a:cxn ang="0">
                  <a:pos x="connsiteX2" y="connsiteY2"/>
                </a:cxn>
                <a:cxn ang="0">
                  <a:pos x="connsiteX3" y="connsiteY3"/>
                </a:cxn>
              </a:cxnLst>
              <a:rect l="l" t="t" r="r" b="b"/>
              <a:pathLst>
                <a:path w="1254642" h="2002465">
                  <a:moveTo>
                    <a:pt x="1254642" y="2002465"/>
                  </a:moveTo>
                  <a:cubicBezTo>
                    <a:pt x="1029586" y="1196162"/>
                    <a:pt x="804530" y="389860"/>
                    <a:pt x="595423" y="194930"/>
                  </a:cubicBezTo>
                  <a:cubicBezTo>
                    <a:pt x="386316" y="0"/>
                    <a:pt x="0" y="832884"/>
                    <a:pt x="0" y="832884"/>
                  </a:cubicBezTo>
                  <a:lnTo>
                    <a:pt x="0" y="832884"/>
                  </a:lnTo>
                </a:path>
              </a:pathLst>
            </a:custGeom>
            <a:ln w="25400">
              <a:solidFill>
                <a:srgbClr val="FF0000"/>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TextBox 33"/>
            <p:cNvSpPr txBox="1"/>
            <p:nvPr/>
          </p:nvSpPr>
          <p:spPr>
            <a:xfrm>
              <a:off x="3962400" y="5486400"/>
              <a:ext cx="914400" cy="457200"/>
            </a:xfrm>
            <a:prstGeom prst="rect">
              <a:avLst/>
            </a:prstGeom>
            <a:noFill/>
          </p:spPr>
          <p:txBody>
            <a:bodyPr wrap="square" rtlCol="0">
              <a:spAutoFit/>
            </a:bodyPr>
            <a:lstStyle/>
            <a:p>
              <a:pPr>
                <a:buFont typeface="Arial" pitchFamily="34" charset="0"/>
                <a:buChar char="•"/>
              </a:pPr>
              <a:r>
                <a:rPr lang="en-US" sz="2400" dirty="0" smtClean="0"/>
                <a:t> a1</a:t>
              </a:r>
              <a:endParaRPr lang="en-US" sz="2400" dirty="0"/>
            </a:p>
          </p:txBody>
        </p:sp>
        <p:sp>
          <p:nvSpPr>
            <p:cNvPr id="35" name="TextBox 34"/>
            <p:cNvSpPr txBox="1"/>
            <p:nvPr/>
          </p:nvSpPr>
          <p:spPr>
            <a:xfrm>
              <a:off x="3274830" y="3911010"/>
              <a:ext cx="914400" cy="457200"/>
            </a:xfrm>
            <a:prstGeom prst="rect">
              <a:avLst/>
            </a:prstGeom>
            <a:noFill/>
          </p:spPr>
          <p:txBody>
            <a:bodyPr wrap="square" rtlCol="0">
              <a:spAutoFit/>
            </a:bodyPr>
            <a:lstStyle/>
            <a:p>
              <a:pPr>
                <a:buFont typeface="Arial" pitchFamily="34" charset="0"/>
                <a:buChar char="•"/>
              </a:pPr>
              <a:r>
                <a:rPr lang="en-US" sz="2400" dirty="0" smtClean="0"/>
                <a:t>    b1</a:t>
              </a:r>
              <a:endParaRPr lang="en-US" sz="2400" dirty="0"/>
            </a:p>
          </p:txBody>
        </p:sp>
        <p:sp>
          <p:nvSpPr>
            <p:cNvPr id="36" name="TextBox 35"/>
            <p:cNvSpPr txBox="1"/>
            <p:nvPr/>
          </p:nvSpPr>
          <p:spPr>
            <a:xfrm>
              <a:off x="2775105" y="4554285"/>
              <a:ext cx="914400" cy="457200"/>
            </a:xfrm>
            <a:prstGeom prst="rect">
              <a:avLst/>
            </a:prstGeom>
            <a:noFill/>
          </p:spPr>
          <p:txBody>
            <a:bodyPr wrap="square" rtlCol="0">
              <a:spAutoFit/>
            </a:bodyPr>
            <a:lstStyle/>
            <a:p>
              <a:pPr>
                <a:buFont typeface="Arial" pitchFamily="34" charset="0"/>
                <a:buChar char="•"/>
              </a:pPr>
              <a:r>
                <a:rPr lang="en-US" sz="2400" dirty="0" smtClean="0"/>
                <a:t>  c1</a:t>
              </a:r>
              <a:endParaRPr lang="en-US" sz="2400" dirty="0"/>
            </a:p>
          </p:txBody>
        </p:sp>
      </p:grpSp>
      <p:sp>
        <p:nvSpPr>
          <p:cNvPr id="37" name="TextBox 36"/>
          <p:cNvSpPr txBox="1"/>
          <p:nvPr/>
        </p:nvSpPr>
        <p:spPr>
          <a:xfrm>
            <a:off x="6248400" y="4373525"/>
            <a:ext cx="914400" cy="457200"/>
          </a:xfrm>
          <a:prstGeom prst="rect">
            <a:avLst/>
          </a:prstGeom>
          <a:noFill/>
        </p:spPr>
        <p:txBody>
          <a:bodyPr wrap="square" rtlCol="0">
            <a:spAutoFit/>
          </a:bodyPr>
          <a:lstStyle/>
          <a:p>
            <a:pPr>
              <a:buFont typeface="Arial" pitchFamily="34" charset="0"/>
              <a:buChar char="•"/>
            </a:pPr>
            <a:r>
              <a:rPr lang="en-US" sz="2400" dirty="0" smtClean="0"/>
              <a:t>  c2</a:t>
            </a:r>
            <a:endParaRPr lang="en-US" sz="2400" dirty="0"/>
          </a:p>
        </p:txBody>
      </p:sp>
      <p:sp>
        <p:nvSpPr>
          <p:cNvPr id="38" name="TextBox 37"/>
          <p:cNvSpPr txBox="1"/>
          <p:nvPr/>
        </p:nvSpPr>
        <p:spPr>
          <a:xfrm>
            <a:off x="6934200" y="3026735"/>
            <a:ext cx="914400" cy="457200"/>
          </a:xfrm>
          <a:prstGeom prst="rect">
            <a:avLst/>
          </a:prstGeom>
          <a:noFill/>
        </p:spPr>
        <p:txBody>
          <a:bodyPr wrap="square" rtlCol="0">
            <a:spAutoFit/>
          </a:bodyPr>
          <a:lstStyle/>
          <a:p>
            <a:pPr>
              <a:buFont typeface="Arial" pitchFamily="34" charset="0"/>
              <a:buChar char="•"/>
            </a:pPr>
            <a:r>
              <a:rPr lang="en-US" sz="2400" dirty="0" smtClean="0"/>
              <a:t>    b2</a:t>
            </a:r>
            <a:endParaRPr lang="en-US" sz="2400" dirty="0"/>
          </a:p>
        </p:txBody>
      </p:sp>
      <p:sp>
        <p:nvSpPr>
          <p:cNvPr id="39" name="TextBox 38"/>
          <p:cNvSpPr txBox="1"/>
          <p:nvPr/>
        </p:nvSpPr>
        <p:spPr>
          <a:xfrm>
            <a:off x="7866320" y="5465135"/>
            <a:ext cx="914400" cy="457200"/>
          </a:xfrm>
          <a:prstGeom prst="rect">
            <a:avLst/>
          </a:prstGeom>
          <a:noFill/>
        </p:spPr>
        <p:txBody>
          <a:bodyPr wrap="square" rtlCol="0">
            <a:spAutoFit/>
          </a:bodyPr>
          <a:lstStyle/>
          <a:p>
            <a:pPr>
              <a:buFont typeface="Arial" pitchFamily="34" charset="0"/>
              <a:buChar char="•"/>
            </a:pPr>
            <a:r>
              <a:rPr lang="en-US" sz="2400" dirty="0" smtClean="0"/>
              <a:t> a2</a:t>
            </a:r>
            <a:endParaRPr lang="en-US"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TotalTime>
  <Words>178</Words>
  <Application>Microsoft Office PowerPoint</Application>
  <PresentationFormat>On-screen Show (4:3)</PresentationFormat>
  <Paragraphs>34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Forms of energy</vt:lpstr>
      <vt:lpstr>1. If the skater starts at this point, what kind of energy does he have?</vt:lpstr>
      <vt:lpstr>2. How about at the bottom?</vt:lpstr>
      <vt:lpstr>3. What kind of energy does the skater add to himself if he puts his foot down and pushes?</vt:lpstr>
      <vt:lpstr>4. Which has more potential energy?   box A or box B?</vt:lpstr>
      <vt:lpstr>5. What kind of energy will I give box B if I put it on the chair?</vt:lpstr>
      <vt:lpstr>6. What about while I’m moving it? What kind of energy does it have?</vt:lpstr>
      <vt:lpstr>Let’s say I toss it up to the chair. 7. What kind of energy does it have at      point a?     point b?     and point c? </vt:lpstr>
      <vt:lpstr>Let’s say I toss it higher before it lands on the chair. 8. How does the KE and PE at points a1 and a2 compare?      How about b1 and b2?      How about c1 and c2?</vt:lpstr>
      <vt:lpstr>Lunar Lander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Forms of energy</dc:title>
  <dc:creator>Wendy</dc:creator>
  <cp:lastModifiedBy>Wendy</cp:lastModifiedBy>
  <cp:revision>9</cp:revision>
  <dcterms:created xsi:type="dcterms:W3CDTF">2010-10-28T22:01:24Z</dcterms:created>
  <dcterms:modified xsi:type="dcterms:W3CDTF">2010-10-28T23:05:34Z</dcterms:modified>
</cp:coreProperties>
</file>