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0" r:id="rId6"/>
    <p:sldId id="264" r:id="rId7"/>
    <p:sldId id="265" r:id="rId8"/>
    <p:sldId id="257" r:id="rId9"/>
    <p:sldId id="268" r:id="rId10"/>
    <p:sldId id="266" r:id="rId11"/>
    <p:sldId id="258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1BC-F53B-4768-8153-2FA96452CC5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2CF-AC24-4130-8975-157BD15EB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1BC-F53B-4768-8153-2FA96452CC5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2CF-AC24-4130-8975-157BD15EB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1BC-F53B-4768-8153-2FA96452CC5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2CF-AC24-4130-8975-157BD15EB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1BC-F53B-4768-8153-2FA96452CC5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2CF-AC24-4130-8975-157BD15EB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1BC-F53B-4768-8153-2FA96452CC5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2CF-AC24-4130-8975-157BD15EB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1BC-F53B-4768-8153-2FA96452CC5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2CF-AC24-4130-8975-157BD15EB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1BC-F53B-4768-8153-2FA96452CC5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2CF-AC24-4130-8975-157BD15EB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1BC-F53B-4768-8153-2FA96452CC5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2CF-AC24-4130-8975-157BD15EB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1BC-F53B-4768-8153-2FA96452CC5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2CF-AC24-4130-8975-157BD15EB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1BC-F53B-4768-8153-2FA96452CC5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2CF-AC24-4130-8975-157BD15EB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1BC-F53B-4768-8153-2FA96452CC5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2CF-AC24-4130-8975-157BD15EB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41BC-F53B-4768-8153-2FA96452CC5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82CF-AC24-4130-8975-157BD15EB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items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460375"/>
            <a:ext cx="8823325" cy="1143000"/>
          </a:xfrm>
        </p:spPr>
        <p:txBody>
          <a:bodyPr>
            <a:normAutofit fontScale="90000"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 Vitro Fertilization (IVF)</a:t>
            </a:r>
            <a:r>
              <a:rPr lang="en-US" sz="400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</a:rPr>
              <a:t/>
            </a:r>
            <a:br>
              <a:rPr lang="en-US" sz="4000" smtClean="0">
                <a:solidFill>
                  <a:srgbClr val="0000FF"/>
                </a:solidFill>
              </a:rPr>
            </a:b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077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Super-ovulation is induced in mother to be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eggs removed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 with sperm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Rate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health of each embryo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Flash frozen while testing and waiting for mom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Fertilized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embryos/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blastocysts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implanted in uterus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embryos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remain frozen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Brecken</a:t>
            </a:r>
            <a:r>
              <a:rPr lang="en-US" sz="2400" dirty="0" smtClean="0"/>
              <a:t> and </a:t>
            </a:r>
            <a:r>
              <a:rPr lang="en-US" sz="2400" dirty="0" err="1" smtClean="0"/>
              <a:t>Kaiya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both had 8-1 =</a:t>
            </a:r>
            <a:r>
              <a:rPr lang="en-US" sz="2400" b="1" dirty="0" smtClean="0"/>
              <a:t>7 cells while embryos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Flash frozen and stored for several weeks.  </a:t>
            </a:r>
            <a:r>
              <a:rPr lang="en-US" sz="2400" i="1" dirty="0" smtClean="0"/>
              <a:t>2 others still frozen.</a:t>
            </a:r>
            <a:endParaRPr lang="en-US" sz="2400" i="1" dirty="0"/>
          </a:p>
        </p:txBody>
      </p:sp>
      <p:pic>
        <p:nvPicPr>
          <p:cNvPr id="1026" name="Picture 2" descr="E:\IMG_0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7" t="5051" r="13085" b="30235"/>
          <a:stretch>
            <a:fillRect/>
          </a:stretch>
        </p:blipFill>
        <p:spPr bwMode="auto">
          <a:xfrm>
            <a:off x="308517" y="1600200"/>
            <a:ext cx="8663723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August 2011\IMG_08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974" b="12526"/>
          <a:stretch>
            <a:fillRect/>
          </a:stretch>
        </p:blipFill>
        <p:spPr bwMode="auto">
          <a:xfrm>
            <a:off x="990600" y="0"/>
            <a:ext cx="6629400" cy="6850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Devon knows Adam</a:t>
            </a:r>
            <a:endParaRPr lang="en-US" dirty="0"/>
          </a:p>
        </p:txBody>
      </p:sp>
      <p:pic>
        <p:nvPicPr>
          <p:cNvPr id="4" name="Picture 3" descr="Devon_Ada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Seismologists</a:t>
            </a:r>
          </a:p>
          <a:p>
            <a:pPr lvl="1"/>
            <a:r>
              <a:rPr lang="en-US" sz="2400" dirty="0" smtClean="0"/>
              <a:t>Young science: Plate tectonics 1960’s</a:t>
            </a:r>
          </a:p>
          <a:p>
            <a:pPr lvl="1"/>
            <a:r>
              <a:rPr lang="en-US" sz="2400" dirty="0" smtClean="0"/>
              <a:t>Geologic time is extremely hard to </a:t>
            </a:r>
            <a:r>
              <a:rPr lang="en-US" sz="2400" dirty="0" err="1" smtClean="0"/>
              <a:t>invision</a:t>
            </a:r>
            <a:r>
              <a:rPr lang="en-US" sz="2400" dirty="0" smtClean="0"/>
              <a:t>.  Rocks move 1 inch per year.  We have ~150 years of data on earthquakes.</a:t>
            </a:r>
          </a:p>
          <a:p>
            <a:pPr lvl="1"/>
            <a:r>
              <a:rPr lang="en-US" sz="2400" dirty="0" smtClean="0"/>
              <a:t>Work in the field</a:t>
            </a:r>
          </a:p>
          <a:p>
            <a:pPr lvl="1"/>
            <a:r>
              <a:rPr lang="en-US" sz="2400" dirty="0" smtClean="0"/>
              <a:t>Can only drill 10 miles into earth ~4000 miles deep</a:t>
            </a:r>
          </a:p>
          <a:p>
            <a:pPr lvl="1"/>
            <a:r>
              <a:rPr lang="en-US" sz="2400" dirty="0" smtClean="0"/>
              <a:t>Use sound waves to study the earth. </a:t>
            </a:r>
          </a:p>
          <a:p>
            <a:pPr lvl="1"/>
            <a:r>
              <a:rPr lang="en-US" sz="2400" dirty="0" smtClean="0"/>
              <a:t>Monitor earth’s activity (including nuclear activity)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Biologists</a:t>
            </a:r>
          </a:p>
          <a:p>
            <a:pPr lvl="1"/>
            <a:r>
              <a:rPr lang="en-US" sz="2000" dirty="0" smtClean="0"/>
              <a:t>Lots of work on classifying and understanding where and how different plants and animals lived.</a:t>
            </a:r>
          </a:p>
          <a:p>
            <a:pPr lvl="1"/>
            <a:r>
              <a:rPr lang="en-US" sz="2000" dirty="0" smtClean="0"/>
              <a:t>After Mendel a switch from studying types of organisms to understanding the chemical basis of life.</a:t>
            </a:r>
          </a:p>
          <a:p>
            <a:pPr lvl="1"/>
            <a:r>
              <a:rPr lang="en-US" sz="2000" dirty="0" smtClean="0"/>
              <a:t>Understanding life: “young science” DNA discovered in 1950’s</a:t>
            </a:r>
          </a:p>
          <a:p>
            <a:pPr lvl="1"/>
            <a:r>
              <a:rPr lang="en-US" sz="2000" dirty="0" smtClean="0"/>
              <a:t>Tremendous personal satisfaction helping humans</a:t>
            </a:r>
          </a:p>
          <a:p>
            <a:pPr lvl="1"/>
            <a:r>
              <a:rPr lang="en-US" sz="2000" dirty="0" smtClean="0"/>
              <a:t>Ethical concerns 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Science 465 </a:t>
            </a:r>
            <a:r>
              <a:rPr lang="en-US" sz="2400" dirty="0" smtClean="0"/>
              <a:t>- Unit on musical instruments</a:t>
            </a:r>
          </a:p>
          <a:p>
            <a:pPr lvl="1"/>
            <a:r>
              <a:rPr lang="en-US" sz="2400" dirty="0" smtClean="0"/>
              <a:t>Compared and contrasted individual instruments</a:t>
            </a:r>
          </a:p>
          <a:p>
            <a:pPr lvl="1"/>
            <a:r>
              <a:rPr lang="en-US" sz="2400" dirty="0" smtClean="0"/>
              <a:t>Generalized the basics of </a:t>
            </a:r>
            <a:r>
              <a:rPr lang="en-US" sz="2400" b="1" i="1" dirty="0" smtClean="0"/>
              <a:t>why they work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Stem Cells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318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Cells that contain all of our genetic information – </a:t>
            </a:r>
          </a:p>
          <a:p>
            <a:pPr eaLnBrk="0" hangingPunct="0">
              <a:defRPr/>
            </a:pPr>
            <a:endParaRPr lang="en-US" sz="2000" b="1" dirty="0">
              <a:solidFill>
                <a:srgbClr val="C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Not just in the umbilical cord</a:t>
            </a:r>
          </a:p>
          <a:p>
            <a:pPr eaLnBrk="0" hangingPunct="0">
              <a:defRPr/>
            </a:pP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 directions to build a person (or frog or…).</a:t>
            </a:r>
          </a:p>
          <a:p>
            <a:pPr eaLnBrk="0" hangingPunct="0">
              <a:buFontTx/>
              <a:buChar char="•"/>
              <a:defRPr/>
            </a:pP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Bone marrow (to make blood)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Testes (to make sperm)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 (first two weeks)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Umbilical cord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Various other areas in body</a:t>
            </a:r>
          </a:p>
        </p:txBody>
      </p:sp>
      <p:pic>
        <p:nvPicPr>
          <p:cNvPr id="5" name="Picture 4" descr="school_student_directions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90800"/>
            <a:ext cx="10112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Wendy\AppData\Local\Microsoft\Windows\Temporary Internet Files\Content.IE5\L70JZK7F\MP9001851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838200"/>
            <a:ext cx="1368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4" cstate="print"/>
          <a:srcRect l="51250" t="17039" r="38750" b="69997"/>
          <a:stretch>
            <a:fillRect/>
          </a:stretch>
        </p:blipFill>
        <p:spPr bwMode="auto">
          <a:xfrm>
            <a:off x="7620000" y="3657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urved Connector 16"/>
          <p:cNvCxnSpPr>
            <a:cxnSpLocks noChangeShapeType="1"/>
          </p:cNvCxnSpPr>
          <p:nvPr/>
        </p:nvCxnSpPr>
        <p:spPr bwMode="auto">
          <a:xfrm rot="10800000">
            <a:off x="7010400" y="3810000"/>
            <a:ext cx="609600" cy="2286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Are eggs and sperm stem cells?</a:t>
            </a:r>
          </a:p>
          <a:p>
            <a:pPr lvl="1"/>
            <a:r>
              <a:rPr lang="en-US" dirty="0" smtClean="0"/>
              <a:t>Another?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95600" y="0"/>
            <a:ext cx="328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3075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19200" y="3048000"/>
            <a:ext cx="7543800" cy="3810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038600" y="1143000"/>
            <a:ext cx="4191000" cy="3200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429000" y="2133600"/>
            <a:ext cx="11430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460375"/>
            <a:ext cx="8823325" cy="1143000"/>
          </a:xfrm>
        </p:spPr>
        <p:txBody>
          <a:bodyPr>
            <a:normAutofit fontScale="90000"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 Vitro Fertilization (IVF)</a:t>
            </a:r>
            <a:r>
              <a:rPr lang="en-US" sz="400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</a:rPr>
              <a:t/>
            </a:r>
            <a:br>
              <a:rPr lang="en-US" sz="4000" smtClean="0">
                <a:solidFill>
                  <a:srgbClr val="0000FF"/>
                </a:solidFill>
              </a:rPr>
            </a:b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0772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Super-ovulation is induced in mother to be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eggs removed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 with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sperm in the lab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0"/>
            <a:ext cx="8154988" cy="1143000"/>
          </a:xfrm>
        </p:spPr>
        <p:txBody>
          <a:bodyPr/>
          <a:lstStyle/>
          <a:p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Early development</a:t>
            </a:r>
            <a:endParaRPr lang="en-US" sz="4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71913" y="6151563"/>
            <a:ext cx="14795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chemeClr val="bg1"/>
                </a:solidFill>
              </a:rPr>
              <a:t>Figure 3.14</a:t>
            </a:r>
          </a:p>
        </p:txBody>
      </p:sp>
      <p:pic>
        <p:nvPicPr>
          <p:cNvPr id="40964" name="Picture 4" descr="G:\JpegVRL\IMAGES\0795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000" r="22501" b="9000"/>
          <a:stretch>
            <a:fillRect/>
          </a:stretch>
        </p:blipFill>
        <p:spPr>
          <a:xfrm>
            <a:off x="1143000" y="1268413"/>
            <a:ext cx="6911975" cy="5284787"/>
          </a:xfrm>
        </p:spPr>
      </p:pic>
      <p:sp>
        <p:nvSpPr>
          <p:cNvPr id="5" name="Rectangle 4"/>
          <p:cNvSpPr/>
          <p:nvPr/>
        </p:nvSpPr>
        <p:spPr>
          <a:xfrm>
            <a:off x="5638800" y="1219200"/>
            <a:ext cx="28956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284503">
            <a:off x="375465" y="1743202"/>
            <a:ext cx="6204959" cy="3733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Fertilized and grown  in the lab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>
            <a:off x="1752600" y="1676400"/>
            <a:ext cx="990600" cy="152400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5181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Drugs help lots of eggs mature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Surgically remove ~30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460375"/>
            <a:ext cx="8823325" cy="1143000"/>
          </a:xfrm>
        </p:spPr>
        <p:txBody>
          <a:bodyPr>
            <a:normAutofit fontScale="90000"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 Vitro Fertilization (IVF)</a:t>
            </a:r>
            <a:r>
              <a:rPr lang="en-US" sz="400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</a:rPr>
              <a:t/>
            </a:r>
            <a:br>
              <a:rPr lang="en-US" sz="4000" smtClean="0">
                <a:solidFill>
                  <a:srgbClr val="0000FF"/>
                </a:solidFill>
              </a:rPr>
            </a:b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077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Super-ovulation is induced in mother to be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eggs removed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 with sperm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Rate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health of each embryo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Flash frozen while testing and waiting for mom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066800"/>
          </a:xfrm>
        </p:spPr>
        <p:txBody>
          <a:bodyPr/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Cell Removal</a:t>
            </a:r>
          </a:p>
        </p:txBody>
      </p:sp>
      <p:pic>
        <p:nvPicPr>
          <p:cNvPr id="25603" name="Picture 3" descr=" 21_06.jpg                                                      00005697&#10;new_server                     B92E27C9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51"/>
          <a:stretch>
            <a:fillRect/>
          </a:stretch>
        </p:blipFill>
        <p:spPr>
          <a:xfrm>
            <a:off x="1752600" y="850194"/>
            <a:ext cx="5486400" cy="5803019"/>
          </a:xfrm>
        </p:spPr>
      </p:pic>
      <p:sp>
        <p:nvSpPr>
          <p:cNvPr id="4" name="Rectangle 3"/>
          <p:cNvSpPr/>
          <p:nvPr/>
        </p:nvSpPr>
        <p:spPr>
          <a:xfrm>
            <a:off x="1905000" y="2590800"/>
            <a:ext cx="19050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0" y="1219200"/>
            <a:ext cx="38862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2939142"/>
            <a:ext cx="355963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3657600"/>
            <a:ext cx="60960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Testing</a:t>
            </a:r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Now do all 23 chromosomes</a:t>
            </a:r>
          </a:p>
          <a:p>
            <a:r>
              <a:rPr lang="en-US" sz="2400" dirty="0" smtClean="0"/>
              <a:t>Missing pieces or too much information</a:t>
            </a:r>
          </a:p>
          <a:p>
            <a:r>
              <a:rPr lang="en-US" sz="2400" dirty="0" smtClean="0"/>
              <a:t>BUT – not every trait!!</a:t>
            </a:r>
          </a:p>
          <a:p>
            <a:r>
              <a:rPr lang="en-US" sz="2400" dirty="0" smtClean="0"/>
              <a:t>Certain diseases and gender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357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Review items</vt:lpstr>
      <vt:lpstr>Slide 2</vt:lpstr>
      <vt:lpstr>Slide 3</vt:lpstr>
      <vt:lpstr>Slide 4</vt:lpstr>
      <vt:lpstr>In Vitro Fertilization (IVF)  </vt:lpstr>
      <vt:lpstr>Early development</vt:lpstr>
      <vt:lpstr>In Vitro Fertilization (IVF)  </vt:lpstr>
      <vt:lpstr>Cell Removal</vt:lpstr>
      <vt:lpstr>Testing</vt:lpstr>
      <vt:lpstr>In Vitro Fertilization (IVF)  </vt:lpstr>
      <vt:lpstr>Brecken and Kaiya both had 8-1 =7 cells while embryos. Flash frozen and stored for several weeks.  2 others still frozen.</vt:lpstr>
      <vt:lpstr>Slide 12</vt:lpstr>
      <vt:lpstr> </vt:lpstr>
      <vt:lpstr>Sciences</vt:lpstr>
      <vt:lpstr>Sciences</vt:lpstr>
      <vt:lpstr>Sciences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items</dc:title>
  <dc:creator>Wendy</dc:creator>
  <cp:lastModifiedBy>Wendy</cp:lastModifiedBy>
  <cp:revision>17</cp:revision>
  <dcterms:created xsi:type="dcterms:W3CDTF">2011-09-25T20:04:28Z</dcterms:created>
  <dcterms:modified xsi:type="dcterms:W3CDTF">2011-09-26T15:22:17Z</dcterms:modified>
</cp:coreProperties>
</file>