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0" r:id="rId2"/>
    <p:sldId id="298" r:id="rId3"/>
    <p:sldId id="318" r:id="rId4"/>
    <p:sldId id="320" r:id="rId5"/>
    <p:sldId id="321" r:id="rId6"/>
    <p:sldId id="322" r:id="rId7"/>
    <p:sldId id="323" r:id="rId8"/>
    <p:sldId id="324" r:id="rId9"/>
    <p:sldId id="316" r:id="rId10"/>
    <p:sldId id="346" r:id="rId11"/>
    <p:sldId id="347" r:id="rId12"/>
    <p:sldId id="319" r:id="rId13"/>
    <p:sldId id="262" r:id="rId14"/>
    <p:sldId id="264" r:id="rId15"/>
    <p:sldId id="302" r:id="rId16"/>
    <p:sldId id="351" r:id="rId17"/>
    <p:sldId id="300" r:id="rId18"/>
    <p:sldId id="325" r:id="rId19"/>
    <p:sldId id="308" r:id="rId20"/>
    <p:sldId id="303" r:id="rId21"/>
    <p:sldId id="304" r:id="rId22"/>
    <p:sldId id="305" r:id="rId23"/>
    <p:sldId id="317" r:id="rId24"/>
    <p:sldId id="337" r:id="rId25"/>
    <p:sldId id="338" r:id="rId26"/>
    <p:sldId id="339" r:id="rId27"/>
    <p:sldId id="348" r:id="rId28"/>
    <p:sldId id="344" r:id="rId29"/>
    <p:sldId id="341" r:id="rId30"/>
    <p:sldId id="342" r:id="rId31"/>
    <p:sldId id="343" r:id="rId32"/>
    <p:sldId id="350" r:id="rId33"/>
    <p:sldId id="293" r:id="rId34"/>
    <p:sldId id="295" r:id="rId35"/>
    <p:sldId id="326" r:id="rId36"/>
    <p:sldId id="328" r:id="rId37"/>
    <p:sldId id="349" r:id="rId38"/>
    <p:sldId id="329" r:id="rId39"/>
    <p:sldId id="331" r:id="rId40"/>
    <p:sldId id="345" r:id="rId41"/>
    <p:sldId id="330" r:id="rId42"/>
    <p:sldId id="332" r:id="rId43"/>
    <p:sldId id="31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66FF"/>
    <a:srgbClr val="FF0C15"/>
    <a:srgbClr val="008080"/>
    <a:srgbClr val="FF3399"/>
    <a:srgbClr val="FF9933"/>
    <a:srgbClr val="FFFFD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7" autoAdjust="0"/>
    <p:restoredTop sz="93456" autoAdjust="0"/>
  </p:normalViewPr>
  <p:slideViewPr>
    <p:cSldViewPr>
      <p:cViewPr>
        <p:scale>
          <a:sx n="75" d="100"/>
          <a:sy n="75" d="100"/>
        </p:scale>
        <p:origin x="-78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94288A-DBDD-45F1-AC48-586A3C7022FF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6C8569-0E8A-4A17-9F11-A6495EC98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61EA93-E3E0-46E4-849B-65BA9EAA188E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B3C797-D48C-4797-915D-E082EF9A8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2305BA-5FB0-4581-B5D3-72C767F88A5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 Only the egg/sperm combination after fertilization.  Then you have all the material needed to make a baby.  Until then, each only has half.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B776B0-1B7F-454B-A5F5-AB7AE28785D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86B11-7E36-4BCE-8544-97AE3452A5F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FE59EA-8A08-416A-8507-3EBC44860FB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9EEA9-5577-43A6-B3C9-D29D27AC20F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AC7FEF-4F14-4047-A686-0BBBECBA43B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E3A9D-4C44-4352-8504-9B7B1CEF23C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  Embryo would get 3 copies of every chromosome (2 from 2 sperm and 1 from the egg) and that would cause it to die.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7B63F-A2E5-49CF-9AE7-ABF26DB00FA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  Embryo would get 3 copies of every chromosome (2 from 2 sperm and 1 from the egg) and that would cause it to die.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37B63F-A2E5-49CF-9AE7-ABF26DB00FA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F0CC5-4135-4C2C-B09F-4DFC7C9C642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BE35D-03C9-42EC-8237-626F7B27CBF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CA548-DB78-4F6F-93A1-FA255C775C2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29405-A742-4D67-A219-32B12585FD2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40789-7B73-4072-84BD-E4CF65A8A21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39641E-34C6-4BEF-A8F9-B1FBF22537B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4222D-289C-4543-BC27-AC4D81F0E65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F2B6A-7421-43ED-B2C1-6B42094DC44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9464D-2D60-4DA2-AF06-3C1DD36702B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52BD42-0D57-4C5C-B3B7-A863648101F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6147F7-6B1B-4CFF-AD27-C2EC85EB5FD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 The cells are still stem cells so the 7 have all the same information as the 8</a:t>
            </a:r>
            <a:r>
              <a:rPr lang="en-US" baseline="30000" smtClean="0"/>
              <a:t>th</a:t>
            </a:r>
            <a:r>
              <a:rPr lang="en-US" smtClean="0"/>
              <a:t> that was removed.  This means nothing goes wrong without it.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EA2902-8E0C-4563-9159-2802E435711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D8CD2-01B0-47A1-805E-332E69C1577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2C27DA-86CE-4D94-B800-6D2FD2C37ED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F4967-6E31-48A7-A6CE-9D8A2CC9BBF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Kaiya and Brecken my IVF neice and nephew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A27CE-D6DA-4FDD-90AC-570DFB74AC4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D6D824-4A78-468A-90C3-A1ED6D4A116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2583CB-FCF2-4DB6-A2EA-CE92E367278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51269-3E7D-46CB-A1E8-C8E40F5DD6D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B. Scientists at this point are not able to remove or give genetic characteristics to embryos of any kind.  They don’t have the technology not to mention the ethical ramifications!!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BB3E9E-5B05-4210-9233-30861861659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33592-4E28-4EF0-B3B4-86FB12F9344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830D9A-95FE-405E-A218-3B4BD6E05EF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D24674-A6D1-408A-9A16-E89DFB90A228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BC0AC-BCB6-4C3E-863F-19178E0C68BC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534A1-66D0-41D4-93A7-D68D8518DE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1E613-F91B-4CD0-980E-6939F5D139B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BCA02-DF83-4B0C-971D-630AAACDDECA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F4BB2-9C61-4781-B859-DFD1C220636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1F03CC-44DA-49DF-97EC-B7FD494B3DF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6E939-76B8-4307-A9E8-E208FF43695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B31793-0D97-4B55-95DB-DE3CEA803E9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70913-F378-46AC-99C4-082469B1052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49B2-FFAE-4882-92CE-EE8438BCE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770A-C002-430D-ABE8-1E3B4DF5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80A-7466-4AC2-8762-457D3D231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45277-B393-48F3-80D3-ADD49585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40191-5336-411C-B52D-ACEF0848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931A-F407-455E-8417-D8C6A43A1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262-27DF-465E-99BC-19B090389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EFB5-A4CB-446F-AB22-8B21F0C06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CAA4-73A8-456D-8E2D-A28CFDAB9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2C7F7-0E26-456F-B97C-DB1D0D00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BE87-1485-414A-B295-A562CEF0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95F5-EBE0-4C20-94CA-21F42BFF3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A776-1072-4195-A999-4805446C5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B4D9-DC4D-4ADD-8408-5571925F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9E9B8789-8036-42A3-8488-A438888C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66FF"/>
                </a:solidFill>
              </a:rPr>
              <a:t>Gamete development</a:t>
            </a:r>
            <a:br>
              <a:rPr lang="en-US" sz="3200" b="1" smtClean="0">
                <a:solidFill>
                  <a:srgbClr val="9966FF"/>
                </a:solidFill>
              </a:rPr>
            </a:br>
            <a:r>
              <a:rPr lang="en-US" sz="3200" b="1" smtClean="0">
                <a:solidFill>
                  <a:srgbClr val="9966FF"/>
                </a:solidFill>
              </a:rPr>
              <a:t>and embryo development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mtClean="0"/>
              <a:t>Are eggs and sperm stem cells?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A. No</a:t>
            </a:r>
          </a:p>
          <a:p>
            <a:pPr lvl="1">
              <a:buFontTx/>
              <a:buNone/>
            </a:pPr>
            <a:r>
              <a:rPr lang="en-US" smtClean="0"/>
              <a:t>B. 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12291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3048000"/>
            <a:ext cx="7543800" cy="3810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038600" y="1143000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9000" y="2133600"/>
            <a:ext cx="1143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590800" y="2362200"/>
            <a:ext cx="6858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2743200" y="2209800"/>
            <a:ext cx="1600200" cy="1066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 “lines” can be maintained by taking cells from embryos and let them divide in a culture condition that allows them to keep dividing without forming any tissue.</a:t>
            </a:r>
          </a:p>
        </p:txBody>
      </p:sp>
      <p:pic>
        <p:nvPicPr>
          <p:cNvPr id="3" name="Picture 2" descr="731px-Stem_cell_treatments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225" y="1066800"/>
            <a:ext cx="6962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811588"/>
            <a:ext cx="19812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At present, no new stem cell lines can be created using government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Oogenesis</a:t>
            </a:r>
            <a:endParaRPr lang="en-US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73100" y="1144588"/>
            <a:ext cx="8075613" cy="5092700"/>
            <a:chOff x="-12" y="428"/>
            <a:chExt cx="5087" cy="3208"/>
          </a:xfrm>
        </p:grpSpPr>
        <p:grpSp>
          <p:nvGrpSpPr>
            <p:cNvPr id="14341" name="Group 4"/>
            <p:cNvGrpSpPr>
              <a:grpSpLocks/>
            </p:cNvGrpSpPr>
            <p:nvPr/>
          </p:nvGrpSpPr>
          <p:grpSpPr bwMode="auto">
            <a:xfrm>
              <a:off x="53" y="1576"/>
              <a:ext cx="447" cy="403"/>
              <a:chOff x="53" y="1621"/>
              <a:chExt cx="447" cy="403"/>
            </a:xfrm>
          </p:grpSpPr>
          <p:grpSp>
            <p:nvGrpSpPr>
              <p:cNvPr id="14453" name="Group 5"/>
              <p:cNvGrpSpPr>
                <a:grpSpLocks/>
              </p:cNvGrpSpPr>
              <p:nvPr/>
            </p:nvGrpSpPr>
            <p:grpSpPr bwMode="auto">
              <a:xfrm>
                <a:off x="53" y="1621"/>
                <a:ext cx="447" cy="403"/>
                <a:chOff x="53" y="1621"/>
                <a:chExt cx="447" cy="403"/>
              </a:xfrm>
            </p:grpSpPr>
            <p:sp>
              <p:nvSpPr>
                <p:cNvPr id="14458" name="Freeform 6"/>
                <p:cNvSpPr>
                  <a:spLocks/>
                </p:cNvSpPr>
                <p:nvPr/>
              </p:nvSpPr>
              <p:spPr bwMode="auto">
                <a:xfrm>
                  <a:off x="53" y="1621"/>
                  <a:ext cx="447" cy="403"/>
                </a:xfrm>
                <a:custGeom>
                  <a:avLst/>
                  <a:gdLst>
                    <a:gd name="T0" fmla="*/ 446 w 447"/>
                    <a:gd name="T1" fmla="*/ 200 h 403"/>
                    <a:gd name="T2" fmla="*/ 439 w 447"/>
                    <a:gd name="T3" fmla="*/ 237 h 403"/>
                    <a:gd name="T4" fmla="*/ 424 w 447"/>
                    <a:gd name="T5" fmla="*/ 274 h 403"/>
                    <a:gd name="T6" fmla="*/ 401 w 447"/>
                    <a:gd name="T7" fmla="*/ 310 h 403"/>
                    <a:gd name="T8" fmla="*/ 371 w 447"/>
                    <a:gd name="T9" fmla="*/ 343 h 403"/>
                    <a:gd name="T10" fmla="*/ 354 w 447"/>
                    <a:gd name="T11" fmla="*/ 357 h 403"/>
                    <a:gd name="T12" fmla="*/ 319 w 447"/>
                    <a:gd name="T13" fmla="*/ 380 h 403"/>
                    <a:gd name="T14" fmla="*/ 282 w 447"/>
                    <a:gd name="T15" fmla="*/ 395 h 403"/>
                    <a:gd name="T16" fmla="*/ 243 w 447"/>
                    <a:gd name="T17" fmla="*/ 402 h 403"/>
                    <a:gd name="T18" fmla="*/ 205 w 447"/>
                    <a:gd name="T19" fmla="*/ 401 h 403"/>
                    <a:gd name="T20" fmla="*/ 181 w 447"/>
                    <a:gd name="T21" fmla="*/ 397 h 403"/>
                    <a:gd name="T22" fmla="*/ 139 w 447"/>
                    <a:gd name="T23" fmla="*/ 385 h 403"/>
                    <a:gd name="T24" fmla="*/ 104 w 447"/>
                    <a:gd name="T25" fmla="*/ 367 h 403"/>
                    <a:gd name="T26" fmla="*/ 74 w 447"/>
                    <a:gd name="T27" fmla="*/ 345 h 403"/>
                    <a:gd name="T28" fmla="*/ 49 w 447"/>
                    <a:gd name="T29" fmla="*/ 319 h 403"/>
                    <a:gd name="T30" fmla="*/ 30 w 447"/>
                    <a:gd name="T31" fmla="*/ 290 h 403"/>
                    <a:gd name="T32" fmla="*/ 16 w 447"/>
                    <a:gd name="T33" fmla="*/ 260 h 403"/>
                    <a:gd name="T34" fmla="*/ 6 w 447"/>
                    <a:gd name="T35" fmla="*/ 230 h 403"/>
                    <a:gd name="T36" fmla="*/ 1 w 447"/>
                    <a:gd name="T37" fmla="*/ 199 h 403"/>
                    <a:gd name="T38" fmla="*/ 0 w 447"/>
                    <a:gd name="T39" fmla="*/ 184 h 403"/>
                    <a:gd name="T40" fmla="*/ 5 w 447"/>
                    <a:gd name="T41" fmla="*/ 144 h 403"/>
                    <a:gd name="T42" fmla="*/ 22 w 447"/>
                    <a:gd name="T43" fmla="*/ 105 h 403"/>
                    <a:gd name="T44" fmla="*/ 50 w 447"/>
                    <a:gd name="T45" fmla="*/ 69 h 403"/>
                    <a:gd name="T46" fmla="*/ 66 w 447"/>
                    <a:gd name="T47" fmla="*/ 54 h 403"/>
                    <a:gd name="T48" fmla="*/ 103 w 447"/>
                    <a:gd name="T49" fmla="*/ 28 h 403"/>
                    <a:gd name="T50" fmla="*/ 143 w 447"/>
                    <a:gd name="T51" fmla="*/ 10 h 403"/>
                    <a:gd name="T52" fmla="*/ 183 w 447"/>
                    <a:gd name="T53" fmla="*/ 1 h 403"/>
                    <a:gd name="T54" fmla="*/ 202 w 447"/>
                    <a:gd name="T55" fmla="*/ 0 h 403"/>
                    <a:gd name="T56" fmla="*/ 246 w 447"/>
                    <a:gd name="T57" fmla="*/ 3 h 403"/>
                    <a:gd name="T58" fmla="*/ 287 w 447"/>
                    <a:gd name="T59" fmla="*/ 11 h 403"/>
                    <a:gd name="T60" fmla="*/ 323 w 447"/>
                    <a:gd name="T61" fmla="*/ 22 h 403"/>
                    <a:gd name="T62" fmla="*/ 355 w 447"/>
                    <a:gd name="T63" fmla="*/ 37 h 403"/>
                    <a:gd name="T64" fmla="*/ 383 w 447"/>
                    <a:gd name="T65" fmla="*/ 56 h 403"/>
                    <a:gd name="T66" fmla="*/ 406 w 447"/>
                    <a:gd name="T67" fmla="*/ 79 h 403"/>
                    <a:gd name="T68" fmla="*/ 424 w 447"/>
                    <a:gd name="T69" fmla="*/ 105 h 403"/>
                    <a:gd name="T70" fmla="*/ 437 w 447"/>
                    <a:gd name="T71" fmla="*/ 134 h 403"/>
                    <a:gd name="T72" fmla="*/ 445 w 447"/>
                    <a:gd name="T73" fmla="*/ 166 h 403"/>
                    <a:gd name="T74" fmla="*/ 447 w 447"/>
                    <a:gd name="T75" fmla="*/ 183 h 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47"/>
                    <a:gd name="T115" fmla="*/ 0 h 403"/>
                    <a:gd name="T116" fmla="*/ 447 w 447"/>
                    <a:gd name="T117" fmla="*/ 403 h 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47" h="403">
                      <a:moveTo>
                        <a:pt x="447" y="183"/>
                      </a:moveTo>
                      <a:lnTo>
                        <a:pt x="446" y="200"/>
                      </a:lnTo>
                      <a:lnTo>
                        <a:pt x="444" y="219"/>
                      </a:lnTo>
                      <a:lnTo>
                        <a:pt x="439" y="237"/>
                      </a:lnTo>
                      <a:lnTo>
                        <a:pt x="433" y="255"/>
                      </a:lnTo>
                      <a:lnTo>
                        <a:pt x="424" y="274"/>
                      </a:lnTo>
                      <a:lnTo>
                        <a:pt x="413" y="292"/>
                      </a:lnTo>
                      <a:lnTo>
                        <a:pt x="401" y="310"/>
                      </a:lnTo>
                      <a:lnTo>
                        <a:pt x="386" y="327"/>
                      </a:lnTo>
                      <a:lnTo>
                        <a:pt x="371" y="343"/>
                      </a:lnTo>
                      <a:lnTo>
                        <a:pt x="354" y="357"/>
                      </a:lnTo>
                      <a:lnTo>
                        <a:pt x="337" y="369"/>
                      </a:lnTo>
                      <a:lnTo>
                        <a:pt x="319" y="380"/>
                      </a:lnTo>
                      <a:lnTo>
                        <a:pt x="301" y="388"/>
                      </a:lnTo>
                      <a:lnTo>
                        <a:pt x="282" y="395"/>
                      </a:lnTo>
                      <a:lnTo>
                        <a:pt x="263" y="400"/>
                      </a:lnTo>
                      <a:lnTo>
                        <a:pt x="243" y="402"/>
                      </a:lnTo>
                      <a:lnTo>
                        <a:pt x="224" y="403"/>
                      </a:lnTo>
                      <a:lnTo>
                        <a:pt x="205" y="401"/>
                      </a:lnTo>
                      <a:lnTo>
                        <a:pt x="181" y="397"/>
                      </a:lnTo>
                      <a:lnTo>
                        <a:pt x="159" y="392"/>
                      </a:lnTo>
                      <a:lnTo>
                        <a:pt x="139" y="385"/>
                      </a:lnTo>
                      <a:lnTo>
                        <a:pt x="121" y="376"/>
                      </a:lnTo>
                      <a:lnTo>
                        <a:pt x="104" y="367"/>
                      </a:lnTo>
                      <a:lnTo>
                        <a:pt x="88" y="356"/>
                      </a:lnTo>
                      <a:lnTo>
                        <a:pt x="74" y="345"/>
                      </a:lnTo>
                      <a:lnTo>
                        <a:pt x="61" y="332"/>
                      </a:lnTo>
                      <a:lnTo>
                        <a:pt x="49" y="319"/>
                      </a:lnTo>
                      <a:lnTo>
                        <a:pt x="39" y="305"/>
                      </a:lnTo>
                      <a:lnTo>
                        <a:pt x="30" y="290"/>
                      </a:lnTo>
                      <a:lnTo>
                        <a:pt x="22" y="275"/>
                      </a:lnTo>
                      <a:lnTo>
                        <a:pt x="16" y="260"/>
                      </a:lnTo>
                      <a:lnTo>
                        <a:pt x="10" y="245"/>
                      </a:lnTo>
                      <a:lnTo>
                        <a:pt x="6" y="230"/>
                      </a:lnTo>
                      <a:lnTo>
                        <a:pt x="3" y="214"/>
                      </a:lnTo>
                      <a:lnTo>
                        <a:pt x="1" y="199"/>
                      </a:lnTo>
                      <a:lnTo>
                        <a:pt x="0" y="184"/>
                      </a:lnTo>
                      <a:lnTo>
                        <a:pt x="1" y="164"/>
                      </a:lnTo>
                      <a:lnTo>
                        <a:pt x="5" y="144"/>
                      </a:lnTo>
                      <a:lnTo>
                        <a:pt x="12" y="125"/>
                      </a:lnTo>
                      <a:lnTo>
                        <a:pt x="22" y="105"/>
                      </a:lnTo>
                      <a:lnTo>
                        <a:pt x="34" y="87"/>
                      </a:lnTo>
                      <a:lnTo>
                        <a:pt x="50" y="69"/>
                      </a:lnTo>
                      <a:lnTo>
                        <a:pt x="66" y="54"/>
                      </a:lnTo>
                      <a:lnTo>
                        <a:pt x="84" y="40"/>
                      </a:lnTo>
                      <a:lnTo>
                        <a:pt x="103" y="28"/>
                      </a:lnTo>
                      <a:lnTo>
                        <a:pt x="122" y="18"/>
                      </a:lnTo>
                      <a:lnTo>
                        <a:pt x="143" y="10"/>
                      </a:lnTo>
                      <a:lnTo>
                        <a:pt x="163" y="4"/>
                      </a:lnTo>
                      <a:lnTo>
                        <a:pt x="183" y="1"/>
                      </a:lnTo>
                      <a:lnTo>
                        <a:pt x="202" y="0"/>
                      </a:lnTo>
                      <a:lnTo>
                        <a:pt x="224" y="1"/>
                      </a:lnTo>
                      <a:lnTo>
                        <a:pt x="246" y="3"/>
                      </a:lnTo>
                      <a:lnTo>
                        <a:pt x="267" y="6"/>
                      </a:lnTo>
                      <a:lnTo>
                        <a:pt x="287" y="11"/>
                      </a:lnTo>
                      <a:lnTo>
                        <a:pt x="305" y="16"/>
                      </a:lnTo>
                      <a:lnTo>
                        <a:pt x="323" y="22"/>
                      </a:lnTo>
                      <a:lnTo>
                        <a:pt x="339" y="29"/>
                      </a:lnTo>
                      <a:lnTo>
                        <a:pt x="355" y="37"/>
                      </a:lnTo>
                      <a:lnTo>
                        <a:pt x="369" y="46"/>
                      </a:lnTo>
                      <a:lnTo>
                        <a:pt x="383" y="56"/>
                      </a:lnTo>
                      <a:lnTo>
                        <a:pt x="395" y="67"/>
                      </a:lnTo>
                      <a:lnTo>
                        <a:pt x="406" y="79"/>
                      </a:lnTo>
                      <a:lnTo>
                        <a:pt x="415" y="91"/>
                      </a:lnTo>
                      <a:lnTo>
                        <a:pt x="424" y="105"/>
                      </a:lnTo>
                      <a:lnTo>
                        <a:pt x="431" y="119"/>
                      </a:lnTo>
                      <a:lnTo>
                        <a:pt x="437" y="134"/>
                      </a:lnTo>
                      <a:lnTo>
                        <a:pt x="442" y="149"/>
                      </a:lnTo>
                      <a:lnTo>
                        <a:pt x="445" y="166"/>
                      </a:lnTo>
                      <a:lnTo>
                        <a:pt x="447" y="18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9" name="Freeform 7"/>
                <p:cNvSpPr>
                  <a:spLocks/>
                </p:cNvSpPr>
                <p:nvPr/>
              </p:nvSpPr>
              <p:spPr bwMode="auto">
                <a:xfrm>
                  <a:off x="75" y="1641"/>
                  <a:ext cx="403" cy="362"/>
                </a:xfrm>
                <a:custGeom>
                  <a:avLst/>
                  <a:gdLst>
                    <a:gd name="T0" fmla="*/ 165 w 403"/>
                    <a:gd name="T1" fmla="*/ 1 h 362"/>
                    <a:gd name="T2" fmla="*/ 132 w 403"/>
                    <a:gd name="T3" fmla="*/ 8 h 362"/>
                    <a:gd name="T4" fmla="*/ 99 w 403"/>
                    <a:gd name="T5" fmla="*/ 22 h 362"/>
                    <a:gd name="T6" fmla="*/ 67 w 403"/>
                    <a:gd name="T7" fmla="*/ 42 h 362"/>
                    <a:gd name="T8" fmla="*/ 40 w 403"/>
                    <a:gd name="T9" fmla="*/ 67 h 362"/>
                    <a:gd name="T10" fmla="*/ 18 w 403"/>
                    <a:gd name="T11" fmla="*/ 96 h 362"/>
                    <a:gd name="T12" fmla="*/ 4 w 403"/>
                    <a:gd name="T13" fmla="*/ 129 h 362"/>
                    <a:gd name="T14" fmla="*/ 0 w 403"/>
                    <a:gd name="T15" fmla="*/ 164 h 362"/>
                    <a:gd name="T16" fmla="*/ 1 w 403"/>
                    <a:gd name="T17" fmla="*/ 181 h 362"/>
                    <a:gd name="T18" fmla="*/ 7 w 403"/>
                    <a:gd name="T19" fmla="*/ 215 h 362"/>
                    <a:gd name="T20" fmla="*/ 19 w 403"/>
                    <a:gd name="T21" fmla="*/ 247 h 362"/>
                    <a:gd name="T22" fmla="*/ 37 w 403"/>
                    <a:gd name="T23" fmla="*/ 277 h 362"/>
                    <a:gd name="T24" fmla="*/ 60 w 403"/>
                    <a:gd name="T25" fmla="*/ 304 h 362"/>
                    <a:gd name="T26" fmla="*/ 88 w 403"/>
                    <a:gd name="T27" fmla="*/ 327 h 362"/>
                    <a:gd name="T28" fmla="*/ 122 w 403"/>
                    <a:gd name="T29" fmla="*/ 344 h 362"/>
                    <a:gd name="T30" fmla="*/ 162 w 403"/>
                    <a:gd name="T31" fmla="*/ 357 h 362"/>
                    <a:gd name="T32" fmla="*/ 185 w 403"/>
                    <a:gd name="T33" fmla="*/ 361 h 362"/>
                    <a:gd name="T34" fmla="*/ 223 w 403"/>
                    <a:gd name="T35" fmla="*/ 361 h 362"/>
                    <a:gd name="T36" fmla="*/ 259 w 403"/>
                    <a:gd name="T37" fmla="*/ 354 h 362"/>
                    <a:gd name="T38" fmla="*/ 292 w 403"/>
                    <a:gd name="T39" fmla="*/ 339 h 362"/>
                    <a:gd name="T40" fmla="*/ 322 w 403"/>
                    <a:gd name="T41" fmla="*/ 319 h 362"/>
                    <a:gd name="T42" fmla="*/ 348 w 403"/>
                    <a:gd name="T43" fmla="*/ 294 h 362"/>
                    <a:gd name="T44" fmla="*/ 370 w 403"/>
                    <a:gd name="T45" fmla="*/ 266 h 362"/>
                    <a:gd name="T46" fmla="*/ 387 w 403"/>
                    <a:gd name="T47" fmla="*/ 236 h 362"/>
                    <a:gd name="T48" fmla="*/ 398 w 403"/>
                    <a:gd name="T49" fmla="*/ 207 h 362"/>
                    <a:gd name="T50" fmla="*/ 403 w 403"/>
                    <a:gd name="T51" fmla="*/ 178 h 362"/>
                    <a:gd name="T52" fmla="*/ 403 w 403"/>
                    <a:gd name="T53" fmla="*/ 164 h 362"/>
                    <a:gd name="T54" fmla="*/ 398 w 403"/>
                    <a:gd name="T55" fmla="*/ 135 h 362"/>
                    <a:gd name="T56" fmla="*/ 389 w 403"/>
                    <a:gd name="T57" fmla="*/ 107 h 362"/>
                    <a:gd name="T58" fmla="*/ 374 w 403"/>
                    <a:gd name="T59" fmla="*/ 81 h 362"/>
                    <a:gd name="T60" fmla="*/ 353 w 403"/>
                    <a:gd name="T61" fmla="*/ 57 h 362"/>
                    <a:gd name="T62" fmla="*/ 326 w 403"/>
                    <a:gd name="T63" fmla="*/ 37 h 362"/>
                    <a:gd name="T64" fmla="*/ 293 w 403"/>
                    <a:gd name="T65" fmla="*/ 21 h 362"/>
                    <a:gd name="T66" fmla="*/ 253 w 403"/>
                    <a:gd name="T67" fmla="*/ 9 h 362"/>
                    <a:gd name="T68" fmla="*/ 207 w 403"/>
                    <a:gd name="T69" fmla="*/ 2 h 362"/>
                    <a:gd name="T70" fmla="*/ 181 w 403"/>
                    <a:gd name="T71" fmla="*/ 0 h 3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3"/>
                    <a:gd name="T109" fmla="*/ 0 h 362"/>
                    <a:gd name="T110" fmla="*/ 403 w 403"/>
                    <a:gd name="T111" fmla="*/ 362 h 3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3" h="362">
                      <a:moveTo>
                        <a:pt x="181" y="0"/>
                      </a:moveTo>
                      <a:lnTo>
                        <a:pt x="165" y="1"/>
                      </a:lnTo>
                      <a:lnTo>
                        <a:pt x="149" y="4"/>
                      </a:lnTo>
                      <a:lnTo>
                        <a:pt x="132" y="8"/>
                      </a:lnTo>
                      <a:lnTo>
                        <a:pt x="115" y="14"/>
                      </a:lnTo>
                      <a:lnTo>
                        <a:pt x="99" y="22"/>
                      </a:lnTo>
                      <a:lnTo>
                        <a:pt x="83" y="31"/>
                      </a:lnTo>
                      <a:lnTo>
                        <a:pt x="67" y="42"/>
                      </a:lnTo>
                      <a:lnTo>
                        <a:pt x="53" y="54"/>
                      </a:lnTo>
                      <a:lnTo>
                        <a:pt x="40" y="67"/>
                      </a:lnTo>
                      <a:lnTo>
                        <a:pt x="28" y="81"/>
                      </a:lnTo>
                      <a:lnTo>
                        <a:pt x="18" y="96"/>
                      </a:lnTo>
                      <a:lnTo>
                        <a:pt x="10" y="113"/>
                      </a:lnTo>
                      <a:lnTo>
                        <a:pt x="4" y="129"/>
                      </a:lnTo>
                      <a:lnTo>
                        <a:pt x="0" y="146"/>
                      </a:lnTo>
                      <a:lnTo>
                        <a:pt x="0" y="164"/>
                      </a:lnTo>
                      <a:lnTo>
                        <a:pt x="1" y="181"/>
                      </a:lnTo>
                      <a:lnTo>
                        <a:pt x="4" y="198"/>
                      </a:lnTo>
                      <a:lnTo>
                        <a:pt x="7" y="215"/>
                      </a:lnTo>
                      <a:lnTo>
                        <a:pt x="13" y="231"/>
                      </a:lnTo>
                      <a:lnTo>
                        <a:pt x="19" y="247"/>
                      </a:lnTo>
                      <a:lnTo>
                        <a:pt x="27" y="262"/>
                      </a:lnTo>
                      <a:lnTo>
                        <a:pt x="37" y="277"/>
                      </a:lnTo>
                      <a:lnTo>
                        <a:pt x="48" y="291"/>
                      </a:lnTo>
                      <a:lnTo>
                        <a:pt x="60" y="304"/>
                      </a:lnTo>
                      <a:lnTo>
                        <a:pt x="73" y="316"/>
                      </a:lnTo>
                      <a:lnTo>
                        <a:pt x="88" y="327"/>
                      </a:lnTo>
                      <a:lnTo>
                        <a:pt x="104" y="336"/>
                      </a:lnTo>
                      <a:lnTo>
                        <a:pt x="122" y="344"/>
                      </a:lnTo>
                      <a:lnTo>
                        <a:pt x="142" y="351"/>
                      </a:lnTo>
                      <a:lnTo>
                        <a:pt x="162" y="357"/>
                      </a:lnTo>
                      <a:lnTo>
                        <a:pt x="185" y="361"/>
                      </a:lnTo>
                      <a:lnTo>
                        <a:pt x="204" y="362"/>
                      </a:lnTo>
                      <a:lnTo>
                        <a:pt x="223" y="361"/>
                      </a:lnTo>
                      <a:lnTo>
                        <a:pt x="241" y="358"/>
                      </a:lnTo>
                      <a:lnTo>
                        <a:pt x="259" y="354"/>
                      </a:lnTo>
                      <a:lnTo>
                        <a:pt x="276" y="347"/>
                      </a:lnTo>
                      <a:lnTo>
                        <a:pt x="292" y="339"/>
                      </a:lnTo>
                      <a:lnTo>
                        <a:pt x="307" y="329"/>
                      </a:lnTo>
                      <a:lnTo>
                        <a:pt x="322" y="319"/>
                      </a:lnTo>
                      <a:lnTo>
                        <a:pt x="335" y="307"/>
                      </a:lnTo>
                      <a:lnTo>
                        <a:pt x="348" y="294"/>
                      </a:lnTo>
                      <a:lnTo>
                        <a:pt x="359" y="280"/>
                      </a:lnTo>
                      <a:lnTo>
                        <a:pt x="370" y="266"/>
                      </a:lnTo>
                      <a:lnTo>
                        <a:pt x="379" y="251"/>
                      </a:lnTo>
                      <a:lnTo>
                        <a:pt x="387" y="236"/>
                      </a:lnTo>
                      <a:lnTo>
                        <a:pt x="393" y="222"/>
                      </a:lnTo>
                      <a:lnTo>
                        <a:pt x="398" y="207"/>
                      </a:lnTo>
                      <a:lnTo>
                        <a:pt x="401" y="192"/>
                      </a:lnTo>
                      <a:lnTo>
                        <a:pt x="403" y="178"/>
                      </a:lnTo>
                      <a:lnTo>
                        <a:pt x="403" y="164"/>
                      </a:lnTo>
                      <a:lnTo>
                        <a:pt x="401" y="149"/>
                      </a:lnTo>
                      <a:lnTo>
                        <a:pt x="398" y="135"/>
                      </a:lnTo>
                      <a:lnTo>
                        <a:pt x="394" y="121"/>
                      </a:lnTo>
                      <a:lnTo>
                        <a:pt x="389" y="107"/>
                      </a:lnTo>
                      <a:lnTo>
                        <a:pt x="382" y="94"/>
                      </a:lnTo>
                      <a:lnTo>
                        <a:pt x="374" y="81"/>
                      </a:lnTo>
                      <a:lnTo>
                        <a:pt x="364" y="69"/>
                      </a:lnTo>
                      <a:lnTo>
                        <a:pt x="353" y="57"/>
                      </a:lnTo>
                      <a:lnTo>
                        <a:pt x="340" y="47"/>
                      </a:lnTo>
                      <a:lnTo>
                        <a:pt x="326" y="37"/>
                      </a:lnTo>
                      <a:lnTo>
                        <a:pt x="310" y="28"/>
                      </a:lnTo>
                      <a:lnTo>
                        <a:pt x="293" y="21"/>
                      </a:lnTo>
                      <a:lnTo>
                        <a:pt x="274" y="14"/>
                      </a:lnTo>
                      <a:lnTo>
                        <a:pt x="253" y="9"/>
                      </a:lnTo>
                      <a:lnTo>
                        <a:pt x="231" y="4"/>
                      </a:lnTo>
                      <a:lnTo>
                        <a:pt x="207" y="2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54" name="Freeform 8"/>
              <p:cNvSpPr>
                <a:spLocks/>
              </p:cNvSpPr>
              <p:nvPr/>
            </p:nvSpPr>
            <p:spPr bwMode="auto">
              <a:xfrm>
                <a:off x="164" y="1765"/>
                <a:ext cx="221" cy="50"/>
              </a:xfrm>
              <a:custGeom>
                <a:avLst/>
                <a:gdLst>
                  <a:gd name="T0" fmla="*/ 122 w 221"/>
                  <a:gd name="T1" fmla="*/ 29 h 50"/>
                  <a:gd name="T2" fmla="*/ 138 w 221"/>
                  <a:gd name="T3" fmla="*/ 31 h 50"/>
                  <a:gd name="T4" fmla="*/ 158 w 221"/>
                  <a:gd name="T5" fmla="*/ 34 h 50"/>
                  <a:gd name="T6" fmla="*/ 181 w 221"/>
                  <a:gd name="T7" fmla="*/ 35 h 50"/>
                  <a:gd name="T8" fmla="*/ 201 w 221"/>
                  <a:gd name="T9" fmla="*/ 34 h 50"/>
                  <a:gd name="T10" fmla="*/ 215 w 221"/>
                  <a:gd name="T11" fmla="*/ 29 h 50"/>
                  <a:gd name="T12" fmla="*/ 221 w 221"/>
                  <a:gd name="T13" fmla="*/ 18 h 50"/>
                  <a:gd name="T14" fmla="*/ 221 w 221"/>
                  <a:gd name="T15" fmla="*/ 18 h 50"/>
                  <a:gd name="T16" fmla="*/ 215 w 221"/>
                  <a:gd name="T17" fmla="*/ 7 h 50"/>
                  <a:gd name="T18" fmla="*/ 201 w 221"/>
                  <a:gd name="T19" fmla="*/ 1 h 50"/>
                  <a:gd name="T20" fmla="*/ 180 w 221"/>
                  <a:gd name="T21" fmla="*/ 0 h 50"/>
                  <a:gd name="T22" fmla="*/ 158 w 221"/>
                  <a:gd name="T23" fmla="*/ 2 h 50"/>
                  <a:gd name="T24" fmla="*/ 137 w 221"/>
                  <a:gd name="T25" fmla="*/ 5 h 50"/>
                  <a:gd name="T26" fmla="*/ 122 w 221"/>
                  <a:gd name="T27" fmla="*/ 9 h 50"/>
                  <a:gd name="T28" fmla="*/ 122 w 221"/>
                  <a:gd name="T29" fmla="*/ 9 h 50"/>
                  <a:gd name="T30" fmla="*/ 114 w 221"/>
                  <a:gd name="T31" fmla="*/ 11 h 50"/>
                  <a:gd name="T32" fmla="*/ 106 w 221"/>
                  <a:gd name="T33" fmla="*/ 12 h 50"/>
                  <a:gd name="T34" fmla="*/ 98 w 221"/>
                  <a:gd name="T35" fmla="*/ 12 h 50"/>
                  <a:gd name="T36" fmla="*/ 98 w 221"/>
                  <a:gd name="T37" fmla="*/ 12 h 50"/>
                  <a:gd name="T38" fmla="*/ 82 w 221"/>
                  <a:gd name="T39" fmla="*/ 10 h 50"/>
                  <a:gd name="T40" fmla="*/ 62 w 221"/>
                  <a:gd name="T41" fmla="*/ 10 h 50"/>
                  <a:gd name="T42" fmla="*/ 39 w 221"/>
                  <a:gd name="T43" fmla="*/ 12 h 50"/>
                  <a:gd name="T44" fmla="*/ 19 w 221"/>
                  <a:gd name="T45" fmla="*/ 17 h 50"/>
                  <a:gd name="T46" fmla="*/ 5 w 221"/>
                  <a:gd name="T47" fmla="*/ 25 h 50"/>
                  <a:gd name="T48" fmla="*/ 0 w 221"/>
                  <a:gd name="T49" fmla="*/ 37 h 50"/>
                  <a:gd name="T50" fmla="*/ 0 w 221"/>
                  <a:gd name="T51" fmla="*/ 37 h 50"/>
                  <a:gd name="T52" fmla="*/ 7 w 221"/>
                  <a:gd name="T53" fmla="*/ 47 h 50"/>
                  <a:gd name="T54" fmla="*/ 22 w 221"/>
                  <a:gd name="T55" fmla="*/ 50 h 50"/>
                  <a:gd name="T56" fmla="*/ 42 w 221"/>
                  <a:gd name="T57" fmla="*/ 48 h 50"/>
                  <a:gd name="T58" fmla="*/ 64 w 221"/>
                  <a:gd name="T59" fmla="*/ 42 h 50"/>
                  <a:gd name="T60" fmla="*/ 85 w 221"/>
                  <a:gd name="T61" fmla="*/ 36 h 50"/>
                  <a:gd name="T62" fmla="*/ 100 w 221"/>
                  <a:gd name="T63" fmla="*/ 31 h 50"/>
                  <a:gd name="T64" fmla="*/ 100 w 221"/>
                  <a:gd name="T65" fmla="*/ 31 h 50"/>
                  <a:gd name="T66" fmla="*/ 107 w 221"/>
                  <a:gd name="T67" fmla="*/ 29 h 50"/>
                  <a:gd name="T68" fmla="*/ 115 w 221"/>
                  <a:gd name="T69" fmla="*/ 28 h 50"/>
                  <a:gd name="T70" fmla="*/ 122 w 221"/>
                  <a:gd name="T71" fmla="*/ 29 h 50"/>
                  <a:gd name="T72" fmla="*/ 122 w 221"/>
                  <a:gd name="T73" fmla="*/ 2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1"/>
                  <a:gd name="T112" fmla="*/ 0 h 50"/>
                  <a:gd name="T113" fmla="*/ 221 w 221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1" h="50">
                    <a:moveTo>
                      <a:pt x="122" y="29"/>
                    </a:moveTo>
                    <a:lnTo>
                      <a:pt x="138" y="31"/>
                    </a:lnTo>
                    <a:lnTo>
                      <a:pt x="158" y="34"/>
                    </a:lnTo>
                    <a:lnTo>
                      <a:pt x="181" y="35"/>
                    </a:lnTo>
                    <a:lnTo>
                      <a:pt x="201" y="34"/>
                    </a:lnTo>
                    <a:lnTo>
                      <a:pt x="215" y="29"/>
                    </a:lnTo>
                    <a:lnTo>
                      <a:pt x="221" y="18"/>
                    </a:lnTo>
                    <a:lnTo>
                      <a:pt x="215" y="7"/>
                    </a:lnTo>
                    <a:lnTo>
                      <a:pt x="201" y="1"/>
                    </a:lnTo>
                    <a:lnTo>
                      <a:pt x="180" y="0"/>
                    </a:lnTo>
                    <a:lnTo>
                      <a:pt x="158" y="2"/>
                    </a:lnTo>
                    <a:lnTo>
                      <a:pt x="137" y="5"/>
                    </a:lnTo>
                    <a:lnTo>
                      <a:pt x="122" y="9"/>
                    </a:lnTo>
                    <a:lnTo>
                      <a:pt x="114" y="11"/>
                    </a:lnTo>
                    <a:lnTo>
                      <a:pt x="106" y="12"/>
                    </a:lnTo>
                    <a:lnTo>
                      <a:pt x="98" y="12"/>
                    </a:lnTo>
                    <a:lnTo>
                      <a:pt x="82" y="10"/>
                    </a:lnTo>
                    <a:lnTo>
                      <a:pt x="62" y="10"/>
                    </a:lnTo>
                    <a:lnTo>
                      <a:pt x="39" y="12"/>
                    </a:lnTo>
                    <a:lnTo>
                      <a:pt x="19" y="17"/>
                    </a:lnTo>
                    <a:lnTo>
                      <a:pt x="5" y="25"/>
                    </a:lnTo>
                    <a:lnTo>
                      <a:pt x="0" y="37"/>
                    </a:lnTo>
                    <a:lnTo>
                      <a:pt x="7" y="47"/>
                    </a:lnTo>
                    <a:lnTo>
                      <a:pt x="22" y="50"/>
                    </a:lnTo>
                    <a:lnTo>
                      <a:pt x="42" y="48"/>
                    </a:lnTo>
                    <a:lnTo>
                      <a:pt x="64" y="42"/>
                    </a:lnTo>
                    <a:lnTo>
                      <a:pt x="85" y="36"/>
                    </a:lnTo>
                    <a:lnTo>
                      <a:pt x="100" y="31"/>
                    </a:lnTo>
                    <a:lnTo>
                      <a:pt x="107" y="29"/>
                    </a:lnTo>
                    <a:lnTo>
                      <a:pt x="115" y="28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3CA538"/>
              </a:solidFill>
              <a:ln w="12700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9"/>
              <p:cNvSpPr>
                <a:spLocks/>
              </p:cNvSpPr>
              <p:nvPr/>
            </p:nvSpPr>
            <p:spPr bwMode="auto">
              <a:xfrm>
                <a:off x="198" y="1702"/>
                <a:ext cx="133" cy="30"/>
              </a:xfrm>
              <a:custGeom>
                <a:avLst/>
                <a:gdLst>
                  <a:gd name="T0" fmla="*/ 73 w 133"/>
                  <a:gd name="T1" fmla="*/ 17 h 30"/>
                  <a:gd name="T2" fmla="*/ 95 w 133"/>
                  <a:gd name="T3" fmla="*/ 20 h 30"/>
                  <a:gd name="T4" fmla="*/ 121 w 133"/>
                  <a:gd name="T5" fmla="*/ 20 h 30"/>
                  <a:gd name="T6" fmla="*/ 133 w 133"/>
                  <a:gd name="T7" fmla="*/ 10 h 30"/>
                  <a:gd name="T8" fmla="*/ 133 w 133"/>
                  <a:gd name="T9" fmla="*/ 10 h 30"/>
                  <a:gd name="T10" fmla="*/ 121 w 133"/>
                  <a:gd name="T11" fmla="*/ 0 h 30"/>
                  <a:gd name="T12" fmla="*/ 95 w 133"/>
                  <a:gd name="T13" fmla="*/ 1 h 30"/>
                  <a:gd name="T14" fmla="*/ 73 w 133"/>
                  <a:gd name="T15" fmla="*/ 5 h 30"/>
                  <a:gd name="T16" fmla="*/ 73 w 133"/>
                  <a:gd name="T17" fmla="*/ 5 h 30"/>
                  <a:gd name="T18" fmla="*/ 69 w 133"/>
                  <a:gd name="T19" fmla="*/ 6 h 30"/>
                  <a:gd name="T20" fmla="*/ 64 w 133"/>
                  <a:gd name="T21" fmla="*/ 7 h 30"/>
                  <a:gd name="T22" fmla="*/ 59 w 133"/>
                  <a:gd name="T23" fmla="*/ 7 h 30"/>
                  <a:gd name="T24" fmla="*/ 59 w 133"/>
                  <a:gd name="T25" fmla="*/ 7 h 30"/>
                  <a:gd name="T26" fmla="*/ 37 w 133"/>
                  <a:gd name="T27" fmla="*/ 6 h 30"/>
                  <a:gd name="T28" fmla="*/ 12 w 133"/>
                  <a:gd name="T29" fmla="*/ 10 h 30"/>
                  <a:gd name="T30" fmla="*/ 0 w 133"/>
                  <a:gd name="T31" fmla="*/ 22 h 30"/>
                  <a:gd name="T32" fmla="*/ 0 w 133"/>
                  <a:gd name="T33" fmla="*/ 22 h 30"/>
                  <a:gd name="T34" fmla="*/ 13 w 133"/>
                  <a:gd name="T35" fmla="*/ 30 h 30"/>
                  <a:gd name="T36" fmla="*/ 39 w 133"/>
                  <a:gd name="T37" fmla="*/ 25 h 30"/>
                  <a:gd name="T38" fmla="*/ 60 w 133"/>
                  <a:gd name="T39" fmla="*/ 19 h 30"/>
                  <a:gd name="T40" fmla="*/ 60 w 133"/>
                  <a:gd name="T41" fmla="*/ 19 h 30"/>
                  <a:gd name="T42" fmla="*/ 65 w 133"/>
                  <a:gd name="T43" fmla="*/ 17 h 30"/>
                  <a:gd name="T44" fmla="*/ 69 w 133"/>
                  <a:gd name="T45" fmla="*/ 17 h 30"/>
                  <a:gd name="T46" fmla="*/ 73 w 133"/>
                  <a:gd name="T47" fmla="*/ 17 h 30"/>
                  <a:gd name="T48" fmla="*/ 73 w 133"/>
                  <a:gd name="T49" fmla="*/ 17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30"/>
                  <a:gd name="T77" fmla="*/ 133 w 133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30">
                    <a:moveTo>
                      <a:pt x="73" y="17"/>
                    </a:moveTo>
                    <a:lnTo>
                      <a:pt x="95" y="20"/>
                    </a:lnTo>
                    <a:lnTo>
                      <a:pt x="121" y="20"/>
                    </a:lnTo>
                    <a:lnTo>
                      <a:pt x="133" y="10"/>
                    </a:lnTo>
                    <a:lnTo>
                      <a:pt x="121" y="0"/>
                    </a:lnTo>
                    <a:lnTo>
                      <a:pt x="95" y="1"/>
                    </a:lnTo>
                    <a:lnTo>
                      <a:pt x="73" y="5"/>
                    </a:lnTo>
                    <a:lnTo>
                      <a:pt x="69" y="6"/>
                    </a:lnTo>
                    <a:lnTo>
                      <a:pt x="64" y="7"/>
                    </a:lnTo>
                    <a:lnTo>
                      <a:pt x="59" y="7"/>
                    </a:lnTo>
                    <a:lnTo>
                      <a:pt x="37" y="6"/>
                    </a:lnTo>
                    <a:lnTo>
                      <a:pt x="12" y="10"/>
                    </a:lnTo>
                    <a:lnTo>
                      <a:pt x="0" y="22"/>
                    </a:lnTo>
                    <a:lnTo>
                      <a:pt x="13" y="30"/>
                    </a:lnTo>
                    <a:lnTo>
                      <a:pt x="39" y="25"/>
                    </a:lnTo>
                    <a:lnTo>
                      <a:pt x="60" y="19"/>
                    </a:lnTo>
                    <a:lnTo>
                      <a:pt x="65" y="17"/>
                    </a:lnTo>
                    <a:lnTo>
                      <a:pt x="69" y="17"/>
                    </a:lnTo>
                    <a:lnTo>
                      <a:pt x="73" y="17"/>
                    </a:lnTo>
                    <a:close/>
                  </a:path>
                </a:pathLst>
              </a:custGeom>
              <a:solidFill>
                <a:srgbClr val="3CA538"/>
              </a:solidFill>
              <a:ln w="12700" cmpd="sng">
                <a:solidFill>
                  <a:srgbClr val="1E521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0"/>
              <p:cNvSpPr>
                <a:spLocks/>
              </p:cNvSpPr>
              <p:nvPr/>
            </p:nvSpPr>
            <p:spPr bwMode="auto">
              <a:xfrm>
                <a:off x="216" y="1929"/>
                <a:ext cx="133" cy="29"/>
              </a:xfrm>
              <a:custGeom>
                <a:avLst/>
                <a:gdLst>
                  <a:gd name="T0" fmla="*/ 73 w 133"/>
                  <a:gd name="T1" fmla="*/ 16 h 29"/>
                  <a:gd name="T2" fmla="*/ 95 w 133"/>
                  <a:gd name="T3" fmla="*/ 19 h 29"/>
                  <a:gd name="T4" fmla="*/ 121 w 133"/>
                  <a:gd name="T5" fmla="*/ 20 h 29"/>
                  <a:gd name="T6" fmla="*/ 133 w 133"/>
                  <a:gd name="T7" fmla="*/ 10 h 29"/>
                  <a:gd name="T8" fmla="*/ 133 w 133"/>
                  <a:gd name="T9" fmla="*/ 10 h 29"/>
                  <a:gd name="T10" fmla="*/ 120 w 133"/>
                  <a:gd name="T11" fmla="*/ 0 h 29"/>
                  <a:gd name="T12" fmla="*/ 95 w 133"/>
                  <a:gd name="T13" fmla="*/ 0 h 29"/>
                  <a:gd name="T14" fmla="*/ 73 w 133"/>
                  <a:gd name="T15" fmla="*/ 4 h 29"/>
                  <a:gd name="T16" fmla="*/ 73 w 133"/>
                  <a:gd name="T17" fmla="*/ 4 h 29"/>
                  <a:gd name="T18" fmla="*/ 68 w 133"/>
                  <a:gd name="T19" fmla="*/ 6 h 29"/>
                  <a:gd name="T20" fmla="*/ 63 w 133"/>
                  <a:gd name="T21" fmla="*/ 6 h 29"/>
                  <a:gd name="T22" fmla="*/ 59 w 133"/>
                  <a:gd name="T23" fmla="*/ 6 h 29"/>
                  <a:gd name="T24" fmla="*/ 59 w 133"/>
                  <a:gd name="T25" fmla="*/ 6 h 29"/>
                  <a:gd name="T26" fmla="*/ 37 w 133"/>
                  <a:gd name="T27" fmla="*/ 5 h 29"/>
                  <a:gd name="T28" fmla="*/ 11 w 133"/>
                  <a:gd name="T29" fmla="*/ 9 h 29"/>
                  <a:gd name="T30" fmla="*/ 0 w 133"/>
                  <a:gd name="T31" fmla="*/ 22 h 29"/>
                  <a:gd name="T32" fmla="*/ 0 w 133"/>
                  <a:gd name="T33" fmla="*/ 22 h 29"/>
                  <a:gd name="T34" fmla="*/ 13 w 133"/>
                  <a:gd name="T35" fmla="*/ 29 h 29"/>
                  <a:gd name="T36" fmla="*/ 39 w 133"/>
                  <a:gd name="T37" fmla="*/ 25 h 29"/>
                  <a:gd name="T38" fmla="*/ 60 w 133"/>
                  <a:gd name="T39" fmla="*/ 18 h 29"/>
                  <a:gd name="T40" fmla="*/ 60 w 133"/>
                  <a:gd name="T41" fmla="*/ 18 h 29"/>
                  <a:gd name="T42" fmla="*/ 65 w 133"/>
                  <a:gd name="T43" fmla="*/ 17 h 29"/>
                  <a:gd name="T44" fmla="*/ 69 w 133"/>
                  <a:gd name="T45" fmla="*/ 16 h 29"/>
                  <a:gd name="T46" fmla="*/ 73 w 133"/>
                  <a:gd name="T47" fmla="*/ 16 h 29"/>
                  <a:gd name="T48" fmla="*/ 73 w 133"/>
                  <a:gd name="T49" fmla="*/ 16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29"/>
                  <a:gd name="T77" fmla="*/ 133 w 133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29">
                    <a:moveTo>
                      <a:pt x="73" y="16"/>
                    </a:moveTo>
                    <a:lnTo>
                      <a:pt x="95" y="19"/>
                    </a:lnTo>
                    <a:lnTo>
                      <a:pt x="121" y="20"/>
                    </a:lnTo>
                    <a:lnTo>
                      <a:pt x="133" y="10"/>
                    </a:lnTo>
                    <a:lnTo>
                      <a:pt x="120" y="0"/>
                    </a:lnTo>
                    <a:lnTo>
                      <a:pt x="95" y="0"/>
                    </a:lnTo>
                    <a:lnTo>
                      <a:pt x="73" y="4"/>
                    </a:lnTo>
                    <a:lnTo>
                      <a:pt x="68" y="6"/>
                    </a:lnTo>
                    <a:lnTo>
                      <a:pt x="63" y="6"/>
                    </a:lnTo>
                    <a:lnTo>
                      <a:pt x="59" y="6"/>
                    </a:lnTo>
                    <a:lnTo>
                      <a:pt x="37" y="5"/>
                    </a:lnTo>
                    <a:lnTo>
                      <a:pt x="11" y="9"/>
                    </a:lnTo>
                    <a:lnTo>
                      <a:pt x="0" y="22"/>
                    </a:lnTo>
                    <a:lnTo>
                      <a:pt x="13" y="29"/>
                    </a:lnTo>
                    <a:lnTo>
                      <a:pt x="39" y="25"/>
                    </a:lnTo>
                    <a:lnTo>
                      <a:pt x="60" y="18"/>
                    </a:lnTo>
                    <a:lnTo>
                      <a:pt x="65" y="17"/>
                    </a:lnTo>
                    <a:lnTo>
                      <a:pt x="69" y="16"/>
                    </a:lnTo>
                    <a:lnTo>
                      <a:pt x="73" y="16"/>
                    </a:lnTo>
                    <a:close/>
                  </a:path>
                </a:pathLst>
              </a:custGeom>
              <a:solidFill>
                <a:srgbClr val="4D94C3"/>
              </a:solidFill>
              <a:ln w="12700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1"/>
              <p:cNvSpPr>
                <a:spLocks/>
              </p:cNvSpPr>
              <p:nvPr/>
            </p:nvSpPr>
            <p:spPr bwMode="auto">
              <a:xfrm>
                <a:off x="170" y="1848"/>
                <a:ext cx="221" cy="49"/>
              </a:xfrm>
              <a:custGeom>
                <a:avLst/>
                <a:gdLst>
                  <a:gd name="T0" fmla="*/ 122 w 221"/>
                  <a:gd name="T1" fmla="*/ 28 h 49"/>
                  <a:gd name="T2" fmla="*/ 137 w 221"/>
                  <a:gd name="T3" fmla="*/ 31 h 49"/>
                  <a:gd name="T4" fmla="*/ 158 w 221"/>
                  <a:gd name="T5" fmla="*/ 33 h 49"/>
                  <a:gd name="T6" fmla="*/ 180 w 221"/>
                  <a:gd name="T7" fmla="*/ 35 h 49"/>
                  <a:gd name="T8" fmla="*/ 201 w 221"/>
                  <a:gd name="T9" fmla="*/ 34 h 49"/>
                  <a:gd name="T10" fmla="*/ 215 w 221"/>
                  <a:gd name="T11" fmla="*/ 28 h 49"/>
                  <a:gd name="T12" fmla="*/ 221 w 221"/>
                  <a:gd name="T13" fmla="*/ 18 h 49"/>
                  <a:gd name="T14" fmla="*/ 221 w 221"/>
                  <a:gd name="T15" fmla="*/ 18 h 49"/>
                  <a:gd name="T16" fmla="*/ 215 w 221"/>
                  <a:gd name="T17" fmla="*/ 7 h 49"/>
                  <a:gd name="T18" fmla="*/ 200 w 221"/>
                  <a:gd name="T19" fmla="*/ 1 h 49"/>
                  <a:gd name="T20" fmla="*/ 180 w 221"/>
                  <a:gd name="T21" fmla="*/ 0 h 49"/>
                  <a:gd name="T22" fmla="*/ 157 w 221"/>
                  <a:gd name="T23" fmla="*/ 2 h 49"/>
                  <a:gd name="T24" fmla="*/ 137 w 221"/>
                  <a:gd name="T25" fmla="*/ 5 h 49"/>
                  <a:gd name="T26" fmla="*/ 122 w 221"/>
                  <a:gd name="T27" fmla="*/ 9 h 49"/>
                  <a:gd name="T28" fmla="*/ 122 w 221"/>
                  <a:gd name="T29" fmla="*/ 9 h 49"/>
                  <a:gd name="T30" fmla="*/ 113 w 221"/>
                  <a:gd name="T31" fmla="*/ 11 h 49"/>
                  <a:gd name="T32" fmla="*/ 105 w 221"/>
                  <a:gd name="T33" fmla="*/ 12 h 49"/>
                  <a:gd name="T34" fmla="*/ 97 w 221"/>
                  <a:gd name="T35" fmla="*/ 12 h 49"/>
                  <a:gd name="T36" fmla="*/ 97 w 221"/>
                  <a:gd name="T37" fmla="*/ 12 h 49"/>
                  <a:gd name="T38" fmla="*/ 82 w 221"/>
                  <a:gd name="T39" fmla="*/ 10 h 49"/>
                  <a:gd name="T40" fmla="*/ 61 w 221"/>
                  <a:gd name="T41" fmla="*/ 10 h 49"/>
                  <a:gd name="T42" fmla="*/ 39 w 221"/>
                  <a:gd name="T43" fmla="*/ 12 h 49"/>
                  <a:gd name="T44" fmla="*/ 18 w 221"/>
                  <a:gd name="T45" fmla="*/ 17 h 49"/>
                  <a:gd name="T46" fmla="*/ 4 w 221"/>
                  <a:gd name="T47" fmla="*/ 25 h 49"/>
                  <a:gd name="T48" fmla="*/ 0 w 221"/>
                  <a:gd name="T49" fmla="*/ 37 h 49"/>
                  <a:gd name="T50" fmla="*/ 0 w 221"/>
                  <a:gd name="T51" fmla="*/ 37 h 49"/>
                  <a:gd name="T52" fmla="*/ 6 w 221"/>
                  <a:gd name="T53" fmla="*/ 47 h 49"/>
                  <a:gd name="T54" fmla="*/ 21 w 221"/>
                  <a:gd name="T55" fmla="*/ 49 h 49"/>
                  <a:gd name="T56" fmla="*/ 42 w 221"/>
                  <a:gd name="T57" fmla="*/ 47 h 49"/>
                  <a:gd name="T58" fmla="*/ 64 w 221"/>
                  <a:gd name="T59" fmla="*/ 42 h 49"/>
                  <a:gd name="T60" fmla="*/ 84 w 221"/>
                  <a:gd name="T61" fmla="*/ 36 h 49"/>
                  <a:gd name="T62" fmla="*/ 99 w 221"/>
                  <a:gd name="T63" fmla="*/ 31 h 49"/>
                  <a:gd name="T64" fmla="*/ 99 w 221"/>
                  <a:gd name="T65" fmla="*/ 31 h 49"/>
                  <a:gd name="T66" fmla="*/ 107 w 221"/>
                  <a:gd name="T67" fmla="*/ 29 h 49"/>
                  <a:gd name="T68" fmla="*/ 114 w 221"/>
                  <a:gd name="T69" fmla="*/ 28 h 49"/>
                  <a:gd name="T70" fmla="*/ 122 w 221"/>
                  <a:gd name="T71" fmla="*/ 28 h 49"/>
                  <a:gd name="T72" fmla="*/ 122 w 221"/>
                  <a:gd name="T73" fmla="*/ 28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1"/>
                  <a:gd name="T112" fmla="*/ 0 h 49"/>
                  <a:gd name="T113" fmla="*/ 221 w 221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1" h="49">
                    <a:moveTo>
                      <a:pt x="122" y="28"/>
                    </a:moveTo>
                    <a:lnTo>
                      <a:pt x="137" y="31"/>
                    </a:lnTo>
                    <a:lnTo>
                      <a:pt x="158" y="33"/>
                    </a:lnTo>
                    <a:lnTo>
                      <a:pt x="180" y="35"/>
                    </a:lnTo>
                    <a:lnTo>
                      <a:pt x="201" y="34"/>
                    </a:lnTo>
                    <a:lnTo>
                      <a:pt x="215" y="28"/>
                    </a:lnTo>
                    <a:lnTo>
                      <a:pt x="221" y="18"/>
                    </a:lnTo>
                    <a:lnTo>
                      <a:pt x="215" y="7"/>
                    </a:lnTo>
                    <a:lnTo>
                      <a:pt x="200" y="1"/>
                    </a:lnTo>
                    <a:lnTo>
                      <a:pt x="180" y="0"/>
                    </a:lnTo>
                    <a:lnTo>
                      <a:pt x="157" y="2"/>
                    </a:lnTo>
                    <a:lnTo>
                      <a:pt x="137" y="5"/>
                    </a:lnTo>
                    <a:lnTo>
                      <a:pt x="122" y="9"/>
                    </a:lnTo>
                    <a:lnTo>
                      <a:pt x="113" y="11"/>
                    </a:lnTo>
                    <a:lnTo>
                      <a:pt x="105" y="12"/>
                    </a:lnTo>
                    <a:lnTo>
                      <a:pt x="97" y="12"/>
                    </a:lnTo>
                    <a:lnTo>
                      <a:pt x="82" y="10"/>
                    </a:lnTo>
                    <a:lnTo>
                      <a:pt x="61" y="10"/>
                    </a:lnTo>
                    <a:lnTo>
                      <a:pt x="39" y="12"/>
                    </a:lnTo>
                    <a:lnTo>
                      <a:pt x="18" y="17"/>
                    </a:lnTo>
                    <a:lnTo>
                      <a:pt x="4" y="25"/>
                    </a:lnTo>
                    <a:lnTo>
                      <a:pt x="0" y="37"/>
                    </a:lnTo>
                    <a:lnTo>
                      <a:pt x="6" y="47"/>
                    </a:lnTo>
                    <a:lnTo>
                      <a:pt x="21" y="49"/>
                    </a:lnTo>
                    <a:lnTo>
                      <a:pt x="42" y="47"/>
                    </a:lnTo>
                    <a:lnTo>
                      <a:pt x="64" y="42"/>
                    </a:lnTo>
                    <a:lnTo>
                      <a:pt x="84" y="36"/>
                    </a:lnTo>
                    <a:lnTo>
                      <a:pt x="99" y="31"/>
                    </a:lnTo>
                    <a:lnTo>
                      <a:pt x="107" y="29"/>
                    </a:lnTo>
                    <a:lnTo>
                      <a:pt x="114" y="28"/>
                    </a:lnTo>
                    <a:lnTo>
                      <a:pt x="122" y="28"/>
                    </a:lnTo>
                    <a:close/>
                  </a:path>
                </a:pathLst>
              </a:custGeom>
              <a:solidFill>
                <a:srgbClr val="4D94C3"/>
              </a:solidFill>
              <a:ln w="12700" cmpd="sng">
                <a:solidFill>
                  <a:srgbClr val="0A50A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2" name="Freeform 12"/>
            <p:cNvSpPr>
              <a:spLocks/>
            </p:cNvSpPr>
            <p:nvPr/>
          </p:nvSpPr>
          <p:spPr bwMode="auto">
            <a:xfrm>
              <a:off x="3052" y="822"/>
              <a:ext cx="594" cy="602"/>
            </a:xfrm>
            <a:custGeom>
              <a:avLst/>
              <a:gdLst>
                <a:gd name="T0" fmla="*/ 534 w 594"/>
                <a:gd name="T1" fmla="*/ 494 h 602"/>
                <a:gd name="T2" fmla="*/ 490 w 594"/>
                <a:gd name="T3" fmla="*/ 465 h 602"/>
                <a:gd name="T4" fmla="*/ 433 w 594"/>
                <a:gd name="T5" fmla="*/ 428 h 602"/>
                <a:gd name="T6" fmla="*/ 371 w 594"/>
                <a:gd name="T7" fmla="*/ 387 h 602"/>
                <a:gd name="T8" fmla="*/ 313 w 594"/>
                <a:gd name="T9" fmla="*/ 347 h 602"/>
                <a:gd name="T10" fmla="*/ 264 w 594"/>
                <a:gd name="T11" fmla="*/ 316 h 602"/>
                <a:gd name="T12" fmla="*/ 241 w 594"/>
                <a:gd name="T13" fmla="*/ 301 h 602"/>
                <a:gd name="T14" fmla="*/ 279 w 594"/>
                <a:gd name="T15" fmla="*/ 277 h 602"/>
                <a:gd name="T16" fmla="*/ 331 w 594"/>
                <a:gd name="T17" fmla="*/ 242 h 602"/>
                <a:gd name="T18" fmla="*/ 392 w 594"/>
                <a:gd name="T19" fmla="*/ 202 h 602"/>
                <a:gd name="T20" fmla="*/ 452 w 594"/>
                <a:gd name="T21" fmla="*/ 161 h 602"/>
                <a:gd name="T22" fmla="*/ 506 w 594"/>
                <a:gd name="T23" fmla="*/ 126 h 602"/>
                <a:gd name="T24" fmla="*/ 545 w 594"/>
                <a:gd name="T25" fmla="*/ 101 h 602"/>
                <a:gd name="T26" fmla="*/ 558 w 594"/>
                <a:gd name="T27" fmla="*/ 104 h 602"/>
                <a:gd name="T28" fmla="*/ 573 w 594"/>
                <a:gd name="T29" fmla="*/ 128 h 602"/>
                <a:gd name="T30" fmla="*/ 495 w 594"/>
                <a:gd name="T31" fmla="*/ 0 h 602"/>
                <a:gd name="T32" fmla="*/ 514 w 594"/>
                <a:gd name="T33" fmla="*/ 32 h 602"/>
                <a:gd name="T34" fmla="*/ 489 w 594"/>
                <a:gd name="T35" fmla="*/ 48 h 602"/>
                <a:gd name="T36" fmla="*/ 434 w 594"/>
                <a:gd name="T37" fmla="*/ 83 h 602"/>
                <a:gd name="T38" fmla="*/ 370 w 594"/>
                <a:gd name="T39" fmla="*/ 125 h 602"/>
                <a:gd name="T40" fmla="*/ 307 w 594"/>
                <a:gd name="T41" fmla="*/ 168 h 602"/>
                <a:gd name="T42" fmla="*/ 255 w 594"/>
                <a:gd name="T43" fmla="*/ 204 h 602"/>
                <a:gd name="T44" fmla="*/ 223 w 594"/>
                <a:gd name="T45" fmla="*/ 225 h 602"/>
                <a:gd name="T46" fmla="*/ 200 w 594"/>
                <a:gd name="T47" fmla="*/ 237 h 602"/>
                <a:gd name="T48" fmla="*/ 132 w 594"/>
                <a:gd name="T49" fmla="*/ 255 h 602"/>
                <a:gd name="T50" fmla="*/ 67 w 594"/>
                <a:gd name="T51" fmla="*/ 263 h 602"/>
                <a:gd name="T52" fmla="*/ 36 w 594"/>
                <a:gd name="T53" fmla="*/ 264 h 602"/>
                <a:gd name="T54" fmla="*/ 0 w 594"/>
                <a:gd name="T55" fmla="*/ 264 h 602"/>
                <a:gd name="T56" fmla="*/ 0 w 594"/>
                <a:gd name="T57" fmla="*/ 339 h 602"/>
                <a:gd name="T58" fmla="*/ 36 w 594"/>
                <a:gd name="T59" fmla="*/ 339 h 602"/>
                <a:gd name="T60" fmla="*/ 67 w 594"/>
                <a:gd name="T61" fmla="*/ 340 h 602"/>
                <a:gd name="T62" fmla="*/ 132 w 594"/>
                <a:gd name="T63" fmla="*/ 347 h 602"/>
                <a:gd name="T64" fmla="*/ 200 w 594"/>
                <a:gd name="T65" fmla="*/ 366 h 602"/>
                <a:gd name="T66" fmla="*/ 219 w 594"/>
                <a:gd name="T67" fmla="*/ 375 h 602"/>
                <a:gd name="T68" fmla="*/ 218 w 594"/>
                <a:gd name="T69" fmla="*/ 375 h 602"/>
                <a:gd name="T70" fmla="*/ 261 w 594"/>
                <a:gd name="T71" fmla="*/ 402 h 602"/>
                <a:gd name="T72" fmla="*/ 317 w 594"/>
                <a:gd name="T73" fmla="*/ 439 h 602"/>
                <a:gd name="T74" fmla="*/ 378 w 594"/>
                <a:gd name="T75" fmla="*/ 480 h 602"/>
                <a:gd name="T76" fmla="*/ 436 w 594"/>
                <a:gd name="T77" fmla="*/ 519 h 602"/>
                <a:gd name="T78" fmla="*/ 485 w 594"/>
                <a:gd name="T79" fmla="*/ 551 h 602"/>
                <a:gd name="T80" fmla="*/ 514 w 594"/>
                <a:gd name="T81" fmla="*/ 570 h 602"/>
                <a:gd name="T82" fmla="*/ 500 w 594"/>
                <a:gd name="T83" fmla="*/ 594 h 602"/>
                <a:gd name="T84" fmla="*/ 594 w 594"/>
                <a:gd name="T85" fmla="*/ 575 h 6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4"/>
                <a:gd name="T130" fmla="*/ 0 h 602"/>
                <a:gd name="T131" fmla="*/ 594 w 594"/>
                <a:gd name="T132" fmla="*/ 602 h 6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4" h="602">
                  <a:moveTo>
                    <a:pt x="553" y="506"/>
                  </a:moveTo>
                  <a:lnTo>
                    <a:pt x="545" y="501"/>
                  </a:lnTo>
                  <a:lnTo>
                    <a:pt x="534" y="494"/>
                  </a:lnTo>
                  <a:lnTo>
                    <a:pt x="521" y="486"/>
                  </a:lnTo>
                  <a:lnTo>
                    <a:pt x="506" y="476"/>
                  </a:lnTo>
                  <a:lnTo>
                    <a:pt x="490" y="465"/>
                  </a:lnTo>
                  <a:lnTo>
                    <a:pt x="472" y="453"/>
                  </a:lnTo>
                  <a:lnTo>
                    <a:pt x="453" y="440"/>
                  </a:lnTo>
                  <a:lnTo>
                    <a:pt x="433" y="428"/>
                  </a:lnTo>
                  <a:lnTo>
                    <a:pt x="413" y="414"/>
                  </a:lnTo>
                  <a:lnTo>
                    <a:pt x="392" y="400"/>
                  </a:lnTo>
                  <a:lnTo>
                    <a:pt x="371" y="387"/>
                  </a:lnTo>
                  <a:lnTo>
                    <a:pt x="351" y="373"/>
                  </a:lnTo>
                  <a:lnTo>
                    <a:pt x="331" y="360"/>
                  </a:lnTo>
                  <a:lnTo>
                    <a:pt x="313" y="347"/>
                  </a:lnTo>
                  <a:lnTo>
                    <a:pt x="295" y="336"/>
                  </a:lnTo>
                  <a:lnTo>
                    <a:pt x="279" y="325"/>
                  </a:lnTo>
                  <a:lnTo>
                    <a:pt x="264" y="316"/>
                  </a:lnTo>
                  <a:lnTo>
                    <a:pt x="251" y="307"/>
                  </a:lnTo>
                  <a:lnTo>
                    <a:pt x="241" y="301"/>
                  </a:lnTo>
                  <a:lnTo>
                    <a:pt x="251" y="294"/>
                  </a:lnTo>
                  <a:lnTo>
                    <a:pt x="264" y="286"/>
                  </a:lnTo>
                  <a:lnTo>
                    <a:pt x="279" y="277"/>
                  </a:lnTo>
                  <a:lnTo>
                    <a:pt x="295" y="266"/>
                  </a:lnTo>
                  <a:lnTo>
                    <a:pt x="312" y="254"/>
                  </a:lnTo>
                  <a:lnTo>
                    <a:pt x="331" y="242"/>
                  </a:lnTo>
                  <a:lnTo>
                    <a:pt x="351" y="229"/>
                  </a:lnTo>
                  <a:lnTo>
                    <a:pt x="371" y="216"/>
                  </a:lnTo>
                  <a:lnTo>
                    <a:pt x="392" y="202"/>
                  </a:lnTo>
                  <a:lnTo>
                    <a:pt x="412" y="188"/>
                  </a:lnTo>
                  <a:lnTo>
                    <a:pt x="433" y="175"/>
                  </a:lnTo>
                  <a:lnTo>
                    <a:pt x="452" y="161"/>
                  </a:lnTo>
                  <a:lnTo>
                    <a:pt x="471" y="149"/>
                  </a:lnTo>
                  <a:lnTo>
                    <a:pt x="489" y="137"/>
                  </a:lnTo>
                  <a:lnTo>
                    <a:pt x="506" y="126"/>
                  </a:lnTo>
                  <a:lnTo>
                    <a:pt x="521" y="116"/>
                  </a:lnTo>
                  <a:lnTo>
                    <a:pt x="534" y="108"/>
                  </a:lnTo>
                  <a:lnTo>
                    <a:pt x="545" y="101"/>
                  </a:lnTo>
                  <a:lnTo>
                    <a:pt x="553" y="96"/>
                  </a:lnTo>
                  <a:lnTo>
                    <a:pt x="558" y="104"/>
                  </a:lnTo>
                  <a:lnTo>
                    <a:pt x="568" y="119"/>
                  </a:lnTo>
                  <a:lnTo>
                    <a:pt x="573" y="128"/>
                  </a:lnTo>
                  <a:lnTo>
                    <a:pt x="594" y="28"/>
                  </a:lnTo>
                  <a:lnTo>
                    <a:pt x="495" y="0"/>
                  </a:lnTo>
                  <a:lnTo>
                    <a:pt x="500" y="8"/>
                  </a:lnTo>
                  <a:lnTo>
                    <a:pt x="509" y="24"/>
                  </a:lnTo>
                  <a:lnTo>
                    <a:pt x="514" y="32"/>
                  </a:lnTo>
                  <a:lnTo>
                    <a:pt x="503" y="39"/>
                  </a:lnTo>
                  <a:lnTo>
                    <a:pt x="489" y="48"/>
                  </a:lnTo>
                  <a:lnTo>
                    <a:pt x="472" y="58"/>
                  </a:lnTo>
                  <a:lnTo>
                    <a:pt x="454" y="70"/>
                  </a:lnTo>
                  <a:lnTo>
                    <a:pt x="434" y="83"/>
                  </a:lnTo>
                  <a:lnTo>
                    <a:pt x="413" y="97"/>
                  </a:lnTo>
                  <a:lnTo>
                    <a:pt x="392" y="111"/>
                  </a:lnTo>
                  <a:lnTo>
                    <a:pt x="370" y="125"/>
                  </a:lnTo>
                  <a:lnTo>
                    <a:pt x="348" y="140"/>
                  </a:lnTo>
                  <a:lnTo>
                    <a:pt x="327" y="154"/>
                  </a:lnTo>
                  <a:lnTo>
                    <a:pt x="307" y="168"/>
                  </a:lnTo>
                  <a:lnTo>
                    <a:pt x="288" y="181"/>
                  </a:lnTo>
                  <a:lnTo>
                    <a:pt x="270" y="193"/>
                  </a:lnTo>
                  <a:lnTo>
                    <a:pt x="255" y="204"/>
                  </a:lnTo>
                  <a:lnTo>
                    <a:pt x="241" y="213"/>
                  </a:lnTo>
                  <a:lnTo>
                    <a:pt x="231" y="220"/>
                  </a:lnTo>
                  <a:lnTo>
                    <a:pt x="223" y="225"/>
                  </a:lnTo>
                  <a:lnTo>
                    <a:pt x="219" y="228"/>
                  </a:lnTo>
                  <a:lnTo>
                    <a:pt x="200" y="237"/>
                  </a:lnTo>
                  <a:lnTo>
                    <a:pt x="179" y="244"/>
                  </a:lnTo>
                  <a:lnTo>
                    <a:pt x="156" y="250"/>
                  </a:lnTo>
                  <a:lnTo>
                    <a:pt x="132" y="255"/>
                  </a:lnTo>
                  <a:lnTo>
                    <a:pt x="109" y="259"/>
                  </a:lnTo>
                  <a:lnTo>
                    <a:pt x="87" y="261"/>
                  </a:lnTo>
                  <a:lnTo>
                    <a:pt x="67" y="263"/>
                  </a:lnTo>
                  <a:lnTo>
                    <a:pt x="50" y="264"/>
                  </a:lnTo>
                  <a:lnTo>
                    <a:pt x="36" y="264"/>
                  </a:lnTo>
                  <a:lnTo>
                    <a:pt x="27" y="264"/>
                  </a:lnTo>
                  <a:lnTo>
                    <a:pt x="9" y="264"/>
                  </a:lnTo>
                  <a:lnTo>
                    <a:pt x="0" y="264"/>
                  </a:lnTo>
                  <a:lnTo>
                    <a:pt x="0" y="339"/>
                  </a:lnTo>
                  <a:lnTo>
                    <a:pt x="9" y="339"/>
                  </a:lnTo>
                  <a:lnTo>
                    <a:pt x="27" y="339"/>
                  </a:lnTo>
                  <a:lnTo>
                    <a:pt x="36" y="339"/>
                  </a:lnTo>
                  <a:lnTo>
                    <a:pt x="50" y="339"/>
                  </a:lnTo>
                  <a:lnTo>
                    <a:pt x="67" y="340"/>
                  </a:lnTo>
                  <a:lnTo>
                    <a:pt x="87" y="341"/>
                  </a:lnTo>
                  <a:lnTo>
                    <a:pt x="109" y="344"/>
                  </a:lnTo>
                  <a:lnTo>
                    <a:pt x="132" y="347"/>
                  </a:lnTo>
                  <a:lnTo>
                    <a:pt x="156" y="352"/>
                  </a:lnTo>
                  <a:lnTo>
                    <a:pt x="179" y="358"/>
                  </a:lnTo>
                  <a:lnTo>
                    <a:pt x="200" y="366"/>
                  </a:lnTo>
                  <a:lnTo>
                    <a:pt x="219" y="376"/>
                  </a:lnTo>
                  <a:lnTo>
                    <a:pt x="219" y="375"/>
                  </a:lnTo>
                  <a:lnTo>
                    <a:pt x="218" y="375"/>
                  </a:lnTo>
                  <a:lnTo>
                    <a:pt x="231" y="383"/>
                  </a:lnTo>
                  <a:lnTo>
                    <a:pt x="245" y="392"/>
                  </a:lnTo>
                  <a:lnTo>
                    <a:pt x="261" y="402"/>
                  </a:lnTo>
                  <a:lnTo>
                    <a:pt x="279" y="414"/>
                  </a:lnTo>
                  <a:lnTo>
                    <a:pt x="298" y="426"/>
                  </a:lnTo>
                  <a:lnTo>
                    <a:pt x="317" y="439"/>
                  </a:lnTo>
                  <a:lnTo>
                    <a:pt x="337" y="452"/>
                  </a:lnTo>
                  <a:lnTo>
                    <a:pt x="357" y="466"/>
                  </a:lnTo>
                  <a:lnTo>
                    <a:pt x="378" y="480"/>
                  </a:lnTo>
                  <a:lnTo>
                    <a:pt x="398" y="493"/>
                  </a:lnTo>
                  <a:lnTo>
                    <a:pt x="418" y="506"/>
                  </a:lnTo>
                  <a:lnTo>
                    <a:pt x="436" y="519"/>
                  </a:lnTo>
                  <a:lnTo>
                    <a:pt x="454" y="531"/>
                  </a:lnTo>
                  <a:lnTo>
                    <a:pt x="470" y="541"/>
                  </a:lnTo>
                  <a:lnTo>
                    <a:pt x="485" y="551"/>
                  </a:lnTo>
                  <a:lnTo>
                    <a:pt x="497" y="559"/>
                  </a:lnTo>
                  <a:lnTo>
                    <a:pt x="507" y="565"/>
                  </a:lnTo>
                  <a:lnTo>
                    <a:pt x="514" y="570"/>
                  </a:lnTo>
                  <a:lnTo>
                    <a:pt x="509" y="578"/>
                  </a:lnTo>
                  <a:lnTo>
                    <a:pt x="500" y="594"/>
                  </a:lnTo>
                  <a:lnTo>
                    <a:pt x="495" y="602"/>
                  </a:lnTo>
                  <a:lnTo>
                    <a:pt x="594" y="575"/>
                  </a:lnTo>
                  <a:lnTo>
                    <a:pt x="573" y="474"/>
                  </a:lnTo>
                  <a:lnTo>
                    <a:pt x="553" y="506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13"/>
            <p:cNvSpPr>
              <a:spLocks/>
            </p:cNvSpPr>
            <p:nvPr/>
          </p:nvSpPr>
          <p:spPr bwMode="auto">
            <a:xfrm>
              <a:off x="3102" y="2304"/>
              <a:ext cx="517" cy="567"/>
            </a:xfrm>
            <a:custGeom>
              <a:avLst/>
              <a:gdLst>
                <a:gd name="T0" fmla="*/ 468 w 517"/>
                <a:gd name="T1" fmla="*/ 465 h 567"/>
                <a:gd name="T2" fmla="*/ 444 w 517"/>
                <a:gd name="T3" fmla="*/ 451 h 567"/>
                <a:gd name="T4" fmla="*/ 413 w 517"/>
                <a:gd name="T5" fmla="*/ 430 h 567"/>
                <a:gd name="T6" fmla="*/ 376 w 517"/>
                <a:gd name="T7" fmla="*/ 405 h 567"/>
                <a:gd name="T8" fmla="*/ 336 w 517"/>
                <a:gd name="T9" fmla="*/ 379 h 567"/>
                <a:gd name="T10" fmla="*/ 294 w 517"/>
                <a:gd name="T11" fmla="*/ 351 h 567"/>
                <a:gd name="T12" fmla="*/ 254 w 517"/>
                <a:gd name="T13" fmla="*/ 325 h 567"/>
                <a:gd name="T14" fmla="*/ 218 w 517"/>
                <a:gd name="T15" fmla="*/ 300 h 567"/>
                <a:gd name="T16" fmla="*/ 187 w 517"/>
                <a:gd name="T17" fmla="*/ 280 h 567"/>
                <a:gd name="T18" fmla="*/ 164 w 517"/>
                <a:gd name="T19" fmla="*/ 265 h 567"/>
                <a:gd name="T20" fmla="*/ 176 w 517"/>
                <a:gd name="T21" fmla="*/ 258 h 567"/>
                <a:gd name="T22" fmla="*/ 206 w 517"/>
                <a:gd name="T23" fmla="*/ 239 h 567"/>
                <a:gd name="T24" fmla="*/ 240 w 517"/>
                <a:gd name="T25" fmla="*/ 216 h 567"/>
                <a:gd name="T26" fmla="*/ 279 w 517"/>
                <a:gd name="T27" fmla="*/ 191 h 567"/>
                <a:gd name="T28" fmla="*/ 317 w 517"/>
                <a:gd name="T29" fmla="*/ 165 h 567"/>
                <a:gd name="T30" fmla="*/ 354 w 517"/>
                <a:gd name="T31" fmla="*/ 140 h 567"/>
                <a:gd name="T32" fmla="*/ 387 w 517"/>
                <a:gd name="T33" fmla="*/ 118 h 567"/>
                <a:gd name="T34" fmla="*/ 413 w 517"/>
                <a:gd name="T35" fmla="*/ 102 h 567"/>
                <a:gd name="T36" fmla="*/ 423 w 517"/>
                <a:gd name="T37" fmla="*/ 96 h 567"/>
                <a:gd name="T38" fmla="*/ 437 w 517"/>
                <a:gd name="T39" fmla="*/ 120 h 567"/>
                <a:gd name="T40" fmla="*/ 442 w 517"/>
                <a:gd name="T41" fmla="*/ 128 h 567"/>
                <a:gd name="T42" fmla="*/ 365 w 517"/>
                <a:gd name="T43" fmla="*/ 0 h 567"/>
                <a:gd name="T44" fmla="*/ 370 w 517"/>
                <a:gd name="T45" fmla="*/ 9 h 567"/>
                <a:gd name="T46" fmla="*/ 384 w 517"/>
                <a:gd name="T47" fmla="*/ 32 h 567"/>
                <a:gd name="T48" fmla="*/ 369 w 517"/>
                <a:gd name="T49" fmla="*/ 41 h 567"/>
                <a:gd name="T50" fmla="*/ 332 w 517"/>
                <a:gd name="T51" fmla="*/ 64 h 567"/>
                <a:gd name="T52" fmla="*/ 289 w 517"/>
                <a:gd name="T53" fmla="*/ 93 h 567"/>
                <a:gd name="T54" fmla="*/ 245 w 517"/>
                <a:gd name="T55" fmla="*/ 122 h 567"/>
                <a:gd name="T56" fmla="*/ 203 w 517"/>
                <a:gd name="T57" fmla="*/ 151 h 567"/>
                <a:gd name="T58" fmla="*/ 169 w 517"/>
                <a:gd name="T59" fmla="*/ 174 h 567"/>
                <a:gd name="T60" fmla="*/ 147 w 517"/>
                <a:gd name="T61" fmla="*/ 189 h 567"/>
                <a:gd name="T62" fmla="*/ 142 w 517"/>
                <a:gd name="T63" fmla="*/ 192 h 567"/>
                <a:gd name="T64" fmla="*/ 97 w 517"/>
                <a:gd name="T65" fmla="*/ 213 h 567"/>
                <a:gd name="T66" fmla="*/ 53 w 517"/>
                <a:gd name="T67" fmla="*/ 224 h 567"/>
                <a:gd name="T68" fmla="*/ 16 w 517"/>
                <a:gd name="T69" fmla="*/ 229 h 567"/>
                <a:gd name="T70" fmla="*/ 0 w 517"/>
                <a:gd name="T71" fmla="*/ 229 h 567"/>
                <a:gd name="T72" fmla="*/ 0 w 517"/>
                <a:gd name="T73" fmla="*/ 284 h 567"/>
                <a:gd name="T74" fmla="*/ 0 w 517"/>
                <a:gd name="T75" fmla="*/ 303 h 567"/>
                <a:gd name="T76" fmla="*/ 34 w 517"/>
                <a:gd name="T77" fmla="*/ 305 h 567"/>
                <a:gd name="T78" fmla="*/ 75 w 517"/>
                <a:gd name="T79" fmla="*/ 313 h 567"/>
                <a:gd name="T80" fmla="*/ 119 w 517"/>
                <a:gd name="T81" fmla="*/ 328 h 567"/>
                <a:gd name="T82" fmla="*/ 142 w 517"/>
                <a:gd name="T83" fmla="*/ 340 h 567"/>
                <a:gd name="T84" fmla="*/ 142 w 517"/>
                <a:gd name="T85" fmla="*/ 340 h 567"/>
                <a:gd name="T86" fmla="*/ 141 w 517"/>
                <a:gd name="T87" fmla="*/ 340 h 567"/>
                <a:gd name="T88" fmla="*/ 168 w 517"/>
                <a:gd name="T89" fmla="*/ 356 h 567"/>
                <a:gd name="T90" fmla="*/ 202 w 517"/>
                <a:gd name="T91" fmla="*/ 378 h 567"/>
                <a:gd name="T92" fmla="*/ 240 w 517"/>
                <a:gd name="T93" fmla="*/ 404 h 567"/>
                <a:gd name="T94" fmla="*/ 280 w 517"/>
                <a:gd name="T95" fmla="*/ 431 h 567"/>
                <a:gd name="T96" fmla="*/ 321 w 517"/>
                <a:gd name="T97" fmla="*/ 458 h 567"/>
                <a:gd name="T98" fmla="*/ 359 w 517"/>
                <a:gd name="T99" fmla="*/ 483 h 567"/>
                <a:gd name="T100" fmla="*/ 393 w 517"/>
                <a:gd name="T101" fmla="*/ 506 h 567"/>
                <a:gd name="T102" fmla="*/ 420 w 517"/>
                <a:gd name="T103" fmla="*/ 524 h 567"/>
                <a:gd name="T104" fmla="*/ 437 w 517"/>
                <a:gd name="T105" fmla="*/ 535 h 567"/>
                <a:gd name="T106" fmla="*/ 432 w 517"/>
                <a:gd name="T107" fmla="*/ 543 h 567"/>
                <a:gd name="T108" fmla="*/ 418 w 517"/>
                <a:gd name="T109" fmla="*/ 567 h 567"/>
                <a:gd name="T110" fmla="*/ 517 w 517"/>
                <a:gd name="T111" fmla="*/ 539 h 567"/>
                <a:gd name="T112" fmla="*/ 476 w 517"/>
                <a:gd name="T113" fmla="*/ 471 h 5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17"/>
                <a:gd name="T172" fmla="*/ 0 h 567"/>
                <a:gd name="T173" fmla="*/ 517 w 517"/>
                <a:gd name="T174" fmla="*/ 567 h 5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17" h="567">
                  <a:moveTo>
                    <a:pt x="476" y="471"/>
                  </a:moveTo>
                  <a:lnTo>
                    <a:pt x="468" y="465"/>
                  </a:lnTo>
                  <a:lnTo>
                    <a:pt x="457" y="459"/>
                  </a:lnTo>
                  <a:lnTo>
                    <a:pt x="444" y="451"/>
                  </a:lnTo>
                  <a:lnTo>
                    <a:pt x="429" y="441"/>
                  </a:lnTo>
                  <a:lnTo>
                    <a:pt x="413" y="430"/>
                  </a:lnTo>
                  <a:lnTo>
                    <a:pt x="395" y="418"/>
                  </a:lnTo>
                  <a:lnTo>
                    <a:pt x="376" y="405"/>
                  </a:lnTo>
                  <a:lnTo>
                    <a:pt x="356" y="392"/>
                  </a:lnTo>
                  <a:lnTo>
                    <a:pt x="336" y="379"/>
                  </a:lnTo>
                  <a:lnTo>
                    <a:pt x="315" y="365"/>
                  </a:lnTo>
                  <a:lnTo>
                    <a:pt x="294" y="351"/>
                  </a:lnTo>
                  <a:lnTo>
                    <a:pt x="274" y="338"/>
                  </a:lnTo>
                  <a:lnTo>
                    <a:pt x="254" y="325"/>
                  </a:lnTo>
                  <a:lnTo>
                    <a:pt x="236" y="312"/>
                  </a:lnTo>
                  <a:lnTo>
                    <a:pt x="218" y="300"/>
                  </a:lnTo>
                  <a:lnTo>
                    <a:pt x="202" y="290"/>
                  </a:lnTo>
                  <a:lnTo>
                    <a:pt x="187" y="280"/>
                  </a:lnTo>
                  <a:lnTo>
                    <a:pt x="174" y="272"/>
                  </a:lnTo>
                  <a:lnTo>
                    <a:pt x="164" y="265"/>
                  </a:lnTo>
                  <a:lnTo>
                    <a:pt x="176" y="258"/>
                  </a:lnTo>
                  <a:lnTo>
                    <a:pt x="190" y="249"/>
                  </a:lnTo>
                  <a:lnTo>
                    <a:pt x="206" y="239"/>
                  </a:lnTo>
                  <a:lnTo>
                    <a:pt x="222" y="228"/>
                  </a:lnTo>
                  <a:lnTo>
                    <a:pt x="240" y="216"/>
                  </a:lnTo>
                  <a:lnTo>
                    <a:pt x="259" y="203"/>
                  </a:lnTo>
                  <a:lnTo>
                    <a:pt x="279" y="191"/>
                  </a:lnTo>
                  <a:lnTo>
                    <a:pt x="298" y="178"/>
                  </a:lnTo>
                  <a:lnTo>
                    <a:pt x="317" y="165"/>
                  </a:lnTo>
                  <a:lnTo>
                    <a:pt x="336" y="152"/>
                  </a:lnTo>
                  <a:lnTo>
                    <a:pt x="354" y="140"/>
                  </a:lnTo>
                  <a:lnTo>
                    <a:pt x="372" y="129"/>
                  </a:lnTo>
                  <a:lnTo>
                    <a:pt x="387" y="118"/>
                  </a:lnTo>
                  <a:lnTo>
                    <a:pt x="401" y="109"/>
                  </a:lnTo>
                  <a:lnTo>
                    <a:pt x="413" y="102"/>
                  </a:lnTo>
                  <a:lnTo>
                    <a:pt x="423" y="96"/>
                  </a:lnTo>
                  <a:lnTo>
                    <a:pt x="428" y="104"/>
                  </a:lnTo>
                  <a:lnTo>
                    <a:pt x="437" y="120"/>
                  </a:lnTo>
                  <a:lnTo>
                    <a:pt x="442" y="128"/>
                  </a:lnTo>
                  <a:lnTo>
                    <a:pt x="463" y="28"/>
                  </a:lnTo>
                  <a:lnTo>
                    <a:pt x="365" y="0"/>
                  </a:lnTo>
                  <a:lnTo>
                    <a:pt x="370" y="9"/>
                  </a:lnTo>
                  <a:lnTo>
                    <a:pt x="379" y="24"/>
                  </a:lnTo>
                  <a:lnTo>
                    <a:pt x="384" y="32"/>
                  </a:lnTo>
                  <a:lnTo>
                    <a:pt x="369" y="41"/>
                  </a:lnTo>
                  <a:lnTo>
                    <a:pt x="352" y="52"/>
                  </a:lnTo>
                  <a:lnTo>
                    <a:pt x="332" y="64"/>
                  </a:lnTo>
                  <a:lnTo>
                    <a:pt x="311" y="78"/>
                  </a:lnTo>
                  <a:lnTo>
                    <a:pt x="289" y="93"/>
                  </a:lnTo>
                  <a:lnTo>
                    <a:pt x="267" y="108"/>
                  </a:lnTo>
                  <a:lnTo>
                    <a:pt x="245" y="122"/>
                  </a:lnTo>
                  <a:lnTo>
                    <a:pt x="223" y="137"/>
                  </a:lnTo>
                  <a:lnTo>
                    <a:pt x="203" y="151"/>
                  </a:lnTo>
                  <a:lnTo>
                    <a:pt x="185" y="163"/>
                  </a:lnTo>
                  <a:lnTo>
                    <a:pt x="169" y="174"/>
                  </a:lnTo>
                  <a:lnTo>
                    <a:pt x="156" y="182"/>
                  </a:lnTo>
                  <a:lnTo>
                    <a:pt x="147" y="189"/>
                  </a:lnTo>
                  <a:lnTo>
                    <a:pt x="142" y="192"/>
                  </a:lnTo>
                  <a:lnTo>
                    <a:pt x="119" y="204"/>
                  </a:lnTo>
                  <a:lnTo>
                    <a:pt x="97" y="213"/>
                  </a:lnTo>
                  <a:lnTo>
                    <a:pt x="75" y="220"/>
                  </a:lnTo>
                  <a:lnTo>
                    <a:pt x="53" y="224"/>
                  </a:lnTo>
                  <a:lnTo>
                    <a:pt x="34" y="227"/>
                  </a:lnTo>
                  <a:lnTo>
                    <a:pt x="16" y="229"/>
                  </a:lnTo>
                  <a:lnTo>
                    <a:pt x="0" y="229"/>
                  </a:lnTo>
                  <a:lnTo>
                    <a:pt x="0" y="248"/>
                  </a:lnTo>
                  <a:lnTo>
                    <a:pt x="0" y="284"/>
                  </a:lnTo>
                  <a:lnTo>
                    <a:pt x="0" y="303"/>
                  </a:lnTo>
                  <a:lnTo>
                    <a:pt x="16" y="304"/>
                  </a:lnTo>
                  <a:lnTo>
                    <a:pt x="34" y="305"/>
                  </a:lnTo>
                  <a:lnTo>
                    <a:pt x="53" y="308"/>
                  </a:lnTo>
                  <a:lnTo>
                    <a:pt x="75" y="313"/>
                  </a:lnTo>
                  <a:lnTo>
                    <a:pt x="97" y="319"/>
                  </a:lnTo>
                  <a:lnTo>
                    <a:pt x="119" y="328"/>
                  </a:lnTo>
                  <a:lnTo>
                    <a:pt x="142" y="340"/>
                  </a:lnTo>
                  <a:lnTo>
                    <a:pt x="141" y="340"/>
                  </a:lnTo>
                  <a:lnTo>
                    <a:pt x="154" y="347"/>
                  </a:lnTo>
                  <a:lnTo>
                    <a:pt x="168" y="356"/>
                  </a:lnTo>
                  <a:lnTo>
                    <a:pt x="184" y="367"/>
                  </a:lnTo>
                  <a:lnTo>
                    <a:pt x="202" y="378"/>
                  </a:lnTo>
                  <a:lnTo>
                    <a:pt x="221" y="391"/>
                  </a:lnTo>
                  <a:lnTo>
                    <a:pt x="240" y="404"/>
                  </a:lnTo>
                  <a:lnTo>
                    <a:pt x="260" y="417"/>
                  </a:lnTo>
                  <a:lnTo>
                    <a:pt x="280" y="431"/>
                  </a:lnTo>
                  <a:lnTo>
                    <a:pt x="301" y="445"/>
                  </a:lnTo>
                  <a:lnTo>
                    <a:pt x="321" y="458"/>
                  </a:lnTo>
                  <a:lnTo>
                    <a:pt x="341" y="471"/>
                  </a:lnTo>
                  <a:lnTo>
                    <a:pt x="359" y="483"/>
                  </a:lnTo>
                  <a:lnTo>
                    <a:pt x="377" y="495"/>
                  </a:lnTo>
                  <a:lnTo>
                    <a:pt x="393" y="506"/>
                  </a:lnTo>
                  <a:lnTo>
                    <a:pt x="408" y="515"/>
                  </a:lnTo>
                  <a:lnTo>
                    <a:pt x="420" y="524"/>
                  </a:lnTo>
                  <a:lnTo>
                    <a:pt x="430" y="530"/>
                  </a:lnTo>
                  <a:lnTo>
                    <a:pt x="437" y="535"/>
                  </a:lnTo>
                  <a:lnTo>
                    <a:pt x="432" y="543"/>
                  </a:lnTo>
                  <a:lnTo>
                    <a:pt x="423" y="558"/>
                  </a:lnTo>
                  <a:lnTo>
                    <a:pt x="418" y="567"/>
                  </a:lnTo>
                  <a:lnTo>
                    <a:pt x="517" y="539"/>
                  </a:lnTo>
                  <a:lnTo>
                    <a:pt x="496" y="439"/>
                  </a:lnTo>
                  <a:lnTo>
                    <a:pt x="476" y="471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14"/>
            <p:cNvSpPr>
              <a:spLocks/>
            </p:cNvSpPr>
            <p:nvPr/>
          </p:nvSpPr>
          <p:spPr bwMode="auto">
            <a:xfrm>
              <a:off x="4308" y="2129"/>
              <a:ext cx="117" cy="150"/>
            </a:xfrm>
            <a:custGeom>
              <a:avLst/>
              <a:gdLst>
                <a:gd name="T0" fmla="*/ 117 w 117"/>
                <a:gd name="T1" fmla="*/ 75 h 150"/>
                <a:gd name="T2" fmla="*/ 47 w 117"/>
                <a:gd name="T3" fmla="*/ 0 h 150"/>
                <a:gd name="T4" fmla="*/ 47 w 117"/>
                <a:gd name="T5" fmla="*/ 38 h 150"/>
                <a:gd name="T6" fmla="*/ 0 w 117"/>
                <a:gd name="T7" fmla="*/ 38 h 150"/>
                <a:gd name="T8" fmla="*/ 0 w 117"/>
                <a:gd name="T9" fmla="*/ 113 h 150"/>
                <a:gd name="T10" fmla="*/ 47 w 117"/>
                <a:gd name="T11" fmla="*/ 113 h 150"/>
                <a:gd name="T12" fmla="*/ 47 w 117"/>
                <a:gd name="T13" fmla="*/ 150 h 150"/>
                <a:gd name="T14" fmla="*/ 117 w 117"/>
                <a:gd name="T15" fmla="*/ 75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150"/>
                <a:gd name="T26" fmla="*/ 117 w 117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150">
                  <a:moveTo>
                    <a:pt x="117" y="75"/>
                  </a:moveTo>
                  <a:lnTo>
                    <a:pt x="47" y="0"/>
                  </a:lnTo>
                  <a:lnTo>
                    <a:pt x="47" y="38"/>
                  </a:lnTo>
                  <a:lnTo>
                    <a:pt x="0" y="38"/>
                  </a:lnTo>
                  <a:lnTo>
                    <a:pt x="0" y="113"/>
                  </a:lnTo>
                  <a:lnTo>
                    <a:pt x="47" y="113"/>
                  </a:lnTo>
                  <a:lnTo>
                    <a:pt x="47" y="150"/>
                  </a:lnTo>
                  <a:lnTo>
                    <a:pt x="117" y="75"/>
                  </a:lnTo>
                  <a:close/>
                </a:path>
              </a:pathLst>
            </a:custGeom>
            <a:solidFill>
              <a:srgbClr val="4D9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15"/>
            <p:cNvSpPr txBox="1">
              <a:spLocks noChangeArrowheads="1"/>
            </p:cNvSpPr>
            <p:nvPr/>
          </p:nvSpPr>
          <p:spPr bwMode="auto">
            <a:xfrm>
              <a:off x="-12" y="2022"/>
              <a:ext cx="67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Oogonium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(diploid)</a:t>
              </a:r>
            </a:p>
          </p:txBody>
        </p:sp>
        <p:grpSp>
          <p:nvGrpSpPr>
            <p:cNvPr id="14346" name="Group 16"/>
            <p:cNvGrpSpPr>
              <a:grpSpLocks/>
            </p:cNvGrpSpPr>
            <p:nvPr/>
          </p:nvGrpSpPr>
          <p:grpSpPr bwMode="auto">
            <a:xfrm>
              <a:off x="534" y="1681"/>
              <a:ext cx="617" cy="192"/>
              <a:chOff x="621" y="1955"/>
              <a:chExt cx="617" cy="192"/>
            </a:xfrm>
          </p:grpSpPr>
          <p:sp>
            <p:nvSpPr>
              <p:cNvPr id="14449" name="Freeform 17"/>
              <p:cNvSpPr>
                <a:spLocks/>
              </p:cNvSpPr>
              <p:nvPr/>
            </p:nvSpPr>
            <p:spPr bwMode="auto">
              <a:xfrm>
                <a:off x="629" y="1968"/>
                <a:ext cx="609" cy="152"/>
              </a:xfrm>
              <a:custGeom>
                <a:avLst/>
                <a:gdLst>
                  <a:gd name="T0" fmla="*/ 1296 w 537"/>
                  <a:gd name="T1" fmla="*/ 76 h 152"/>
                  <a:gd name="T2" fmla="*/ 1123 w 537"/>
                  <a:gd name="T3" fmla="*/ 0 h 152"/>
                  <a:gd name="T4" fmla="*/ 1123 w 537"/>
                  <a:gd name="T5" fmla="*/ 38 h 152"/>
                  <a:gd name="T6" fmla="*/ 0 w 537"/>
                  <a:gd name="T7" fmla="*/ 38 h 152"/>
                  <a:gd name="T8" fmla="*/ 0 w 537"/>
                  <a:gd name="T9" fmla="*/ 114 h 152"/>
                  <a:gd name="T10" fmla="*/ 1123 w 537"/>
                  <a:gd name="T11" fmla="*/ 114 h 152"/>
                  <a:gd name="T12" fmla="*/ 1123 w 537"/>
                  <a:gd name="T13" fmla="*/ 152 h 152"/>
                  <a:gd name="T14" fmla="*/ 1296 w 537"/>
                  <a:gd name="T15" fmla="*/ 76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7"/>
                  <a:gd name="T25" fmla="*/ 0 h 152"/>
                  <a:gd name="T26" fmla="*/ 537 w 537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7" h="152">
                    <a:moveTo>
                      <a:pt x="537" y="76"/>
                    </a:moveTo>
                    <a:lnTo>
                      <a:pt x="466" y="0"/>
                    </a:lnTo>
                    <a:lnTo>
                      <a:pt x="466" y="38"/>
                    </a:lnTo>
                    <a:lnTo>
                      <a:pt x="0" y="38"/>
                    </a:lnTo>
                    <a:lnTo>
                      <a:pt x="0" y="114"/>
                    </a:lnTo>
                    <a:lnTo>
                      <a:pt x="466" y="114"/>
                    </a:lnTo>
                    <a:lnTo>
                      <a:pt x="466" y="152"/>
                    </a:lnTo>
                    <a:lnTo>
                      <a:pt x="537" y="76"/>
                    </a:lnTo>
                    <a:close/>
                  </a:path>
                </a:pathLst>
              </a:custGeom>
              <a:solidFill>
                <a:srgbClr val="FA7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50" name="Group 18"/>
              <p:cNvGrpSpPr>
                <a:grpSpLocks/>
              </p:cNvGrpSpPr>
              <p:nvPr/>
            </p:nvGrpSpPr>
            <p:grpSpPr bwMode="auto">
              <a:xfrm>
                <a:off x="621" y="1955"/>
                <a:ext cx="524" cy="192"/>
                <a:chOff x="576" y="1955"/>
                <a:chExt cx="524" cy="192"/>
              </a:xfrm>
            </p:grpSpPr>
            <p:sp>
              <p:nvSpPr>
                <p:cNvPr id="14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620" y="1960"/>
                  <a:ext cx="480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76" y="1955"/>
                  <a:ext cx="5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Mitosis</a:t>
                  </a:r>
                </a:p>
              </p:txBody>
            </p:sp>
          </p:grpSp>
        </p:grpSp>
        <p:sp>
          <p:nvSpPr>
            <p:cNvPr id="14347" name="Text Box 21"/>
            <p:cNvSpPr txBox="1">
              <a:spLocks noChangeArrowheads="1"/>
            </p:cNvSpPr>
            <p:nvPr/>
          </p:nvSpPr>
          <p:spPr bwMode="auto">
            <a:xfrm>
              <a:off x="1264" y="2186"/>
              <a:ext cx="5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Primary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oocyte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(diploid)</a:t>
              </a:r>
            </a:p>
          </p:txBody>
        </p:sp>
        <p:grpSp>
          <p:nvGrpSpPr>
            <p:cNvPr id="14348" name="Group 22"/>
            <p:cNvGrpSpPr>
              <a:grpSpLocks/>
            </p:cNvGrpSpPr>
            <p:nvPr/>
          </p:nvGrpSpPr>
          <p:grpSpPr bwMode="auto">
            <a:xfrm>
              <a:off x="1998" y="1390"/>
              <a:ext cx="753" cy="759"/>
              <a:chOff x="1998" y="1525"/>
              <a:chExt cx="753" cy="759"/>
            </a:xfrm>
          </p:grpSpPr>
          <p:sp>
            <p:nvSpPr>
              <p:cNvPr id="14443" name="Freeform 23"/>
              <p:cNvSpPr>
                <a:spLocks/>
              </p:cNvSpPr>
              <p:nvPr/>
            </p:nvSpPr>
            <p:spPr bwMode="auto">
              <a:xfrm>
                <a:off x="2272" y="2053"/>
                <a:ext cx="255" cy="231"/>
              </a:xfrm>
              <a:custGeom>
                <a:avLst/>
                <a:gdLst>
                  <a:gd name="T0" fmla="*/ 227 w 255"/>
                  <a:gd name="T1" fmla="*/ 147 h 231"/>
                  <a:gd name="T2" fmla="*/ 219 w 255"/>
                  <a:gd name="T3" fmla="*/ 140 h 231"/>
                  <a:gd name="T4" fmla="*/ 208 w 255"/>
                  <a:gd name="T5" fmla="*/ 130 h 231"/>
                  <a:gd name="T6" fmla="*/ 194 w 255"/>
                  <a:gd name="T7" fmla="*/ 118 h 231"/>
                  <a:gd name="T8" fmla="*/ 178 w 255"/>
                  <a:gd name="T9" fmla="*/ 104 h 231"/>
                  <a:gd name="T10" fmla="*/ 160 w 255"/>
                  <a:gd name="T11" fmla="*/ 89 h 231"/>
                  <a:gd name="T12" fmla="*/ 142 w 255"/>
                  <a:gd name="T13" fmla="*/ 73 h 231"/>
                  <a:gd name="T14" fmla="*/ 123 w 255"/>
                  <a:gd name="T15" fmla="*/ 57 h 231"/>
                  <a:gd name="T16" fmla="*/ 105 w 255"/>
                  <a:gd name="T17" fmla="*/ 41 h 231"/>
                  <a:gd name="T18" fmla="*/ 87 w 255"/>
                  <a:gd name="T19" fmla="*/ 25 h 231"/>
                  <a:gd name="T20" fmla="*/ 71 w 255"/>
                  <a:gd name="T21" fmla="*/ 11 h 231"/>
                  <a:gd name="T22" fmla="*/ 57 w 255"/>
                  <a:gd name="T23" fmla="*/ 0 h 231"/>
                  <a:gd name="T24" fmla="*/ 57 w 255"/>
                  <a:gd name="T25" fmla="*/ 0 h 231"/>
                  <a:gd name="T26" fmla="*/ 42 w 255"/>
                  <a:gd name="T27" fmla="*/ 2 h 231"/>
                  <a:gd name="T28" fmla="*/ 34 w 255"/>
                  <a:gd name="T29" fmla="*/ 10 h 231"/>
                  <a:gd name="T30" fmla="*/ 30 w 255"/>
                  <a:gd name="T31" fmla="*/ 22 h 231"/>
                  <a:gd name="T32" fmla="*/ 25 w 255"/>
                  <a:gd name="T33" fmla="*/ 33 h 231"/>
                  <a:gd name="T34" fmla="*/ 16 w 255"/>
                  <a:gd name="T35" fmla="*/ 41 h 231"/>
                  <a:gd name="T36" fmla="*/ 0 w 255"/>
                  <a:gd name="T37" fmla="*/ 44 h 231"/>
                  <a:gd name="T38" fmla="*/ 0 w 255"/>
                  <a:gd name="T39" fmla="*/ 44 h 231"/>
                  <a:gd name="T40" fmla="*/ 13 w 255"/>
                  <a:gd name="T41" fmla="*/ 56 h 231"/>
                  <a:gd name="T42" fmla="*/ 28 w 255"/>
                  <a:gd name="T43" fmla="*/ 69 h 231"/>
                  <a:gd name="T44" fmla="*/ 45 w 255"/>
                  <a:gd name="T45" fmla="*/ 84 h 231"/>
                  <a:gd name="T46" fmla="*/ 62 w 255"/>
                  <a:gd name="T47" fmla="*/ 100 h 231"/>
                  <a:gd name="T48" fmla="*/ 81 w 255"/>
                  <a:gd name="T49" fmla="*/ 117 h 231"/>
                  <a:gd name="T50" fmla="*/ 99 w 255"/>
                  <a:gd name="T51" fmla="*/ 133 h 231"/>
                  <a:gd name="T52" fmla="*/ 117 w 255"/>
                  <a:gd name="T53" fmla="*/ 149 h 231"/>
                  <a:gd name="T54" fmla="*/ 133 w 255"/>
                  <a:gd name="T55" fmla="*/ 164 h 231"/>
                  <a:gd name="T56" fmla="*/ 148 w 255"/>
                  <a:gd name="T57" fmla="*/ 177 h 231"/>
                  <a:gd name="T58" fmla="*/ 161 w 255"/>
                  <a:gd name="T59" fmla="*/ 189 h 231"/>
                  <a:gd name="T60" fmla="*/ 171 w 255"/>
                  <a:gd name="T61" fmla="*/ 198 h 231"/>
                  <a:gd name="T62" fmla="*/ 178 w 255"/>
                  <a:gd name="T63" fmla="*/ 204 h 231"/>
                  <a:gd name="T64" fmla="*/ 178 w 255"/>
                  <a:gd name="T65" fmla="*/ 204 h 231"/>
                  <a:gd name="T66" fmla="*/ 172 w 255"/>
                  <a:gd name="T67" fmla="*/ 210 h 231"/>
                  <a:gd name="T68" fmla="*/ 160 w 255"/>
                  <a:gd name="T69" fmla="*/ 224 h 231"/>
                  <a:gd name="T70" fmla="*/ 153 w 255"/>
                  <a:gd name="T71" fmla="*/ 231 h 231"/>
                  <a:gd name="T72" fmla="*/ 153 w 255"/>
                  <a:gd name="T73" fmla="*/ 231 h 231"/>
                  <a:gd name="T74" fmla="*/ 255 w 255"/>
                  <a:gd name="T75" fmla="*/ 221 h 231"/>
                  <a:gd name="T76" fmla="*/ 251 w 255"/>
                  <a:gd name="T77" fmla="*/ 118 h 231"/>
                  <a:gd name="T78" fmla="*/ 227 w 255"/>
                  <a:gd name="T79" fmla="*/ 147 h 2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5"/>
                  <a:gd name="T121" fmla="*/ 0 h 231"/>
                  <a:gd name="T122" fmla="*/ 255 w 255"/>
                  <a:gd name="T123" fmla="*/ 231 h 2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5" h="231">
                    <a:moveTo>
                      <a:pt x="227" y="147"/>
                    </a:moveTo>
                    <a:lnTo>
                      <a:pt x="219" y="140"/>
                    </a:lnTo>
                    <a:lnTo>
                      <a:pt x="208" y="130"/>
                    </a:lnTo>
                    <a:lnTo>
                      <a:pt x="194" y="118"/>
                    </a:lnTo>
                    <a:lnTo>
                      <a:pt x="178" y="104"/>
                    </a:lnTo>
                    <a:lnTo>
                      <a:pt x="160" y="89"/>
                    </a:lnTo>
                    <a:lnTo>
                      <a:pt x="142" y="73"/>
                    </a:lnTo>
                    <a:lnTo>
                      <a:pt x="123" y="57"/>
                    </a:lnTo>
                    <a:lnTo>
                      <a:pt x="105" y="41"/>
                    </a:lnTo>
                    <a:lnTo>
                      <a:pt x="87" y="25"/>
                    </a:lnTo>
                    <a:lnTo>
                      <a:pt x="71" y="11"/>
                    </a:lnTo>
                    <a:lnTo>
                      <a:pt x="57" y="0"/>
                    </a:lnTo>
                    <a:lnTo>
                      <a:pt x="42" y="2"/>
                    </a:lnTo>
                    <a:lnTo>
                      <a:pt x="34" y="10"/>
                    </a:lnTo>
                    <a:lnTo>
                      <a:pt x="30" y="22"/>
                    </a:lnTo>
                    <a:lnTo>
                      <a:pt x="25" y="33"/>
                    </a:lnTo>
                    <a:lnTo>
                      <a:pt x="16" y="41"/>
                    </a:lnTo>
                    <a:lnTo>
                      <a:pt x="0" y="44"/>
                    </a:lnTo>
                    <a:lnTo>
                      <a:pt x="13" y="56"/>
                    </a:lnTo>
                    <a:lnTo>
                      <a:pt x="28" y="69"/>
                    </a:lnTo>
                    <a:lnTo>
                      <a:pt x="45" y="84"/>
                    </a:lnTo>
                    <a:lnTo>
                      <a:pt x="62" y="100"/>
                    </a:lnTo>
                    <a:lnTo>
                      <a:pt x="81" y="117"/>
                    </a:lnTo>
                    <a:lnTo>
                      <a:pt x="99" y="133"/>
                    </a:lnTo>
                    <a:lnTo>
                      <a:pt x="117" y="149"/>
                    </a:lnTo>
                    <a:lnTo>
                      <a:pt x="133" y="164"/>
                    </a:lnTo>
                    <a:lnTo>
                      <a:pt x="148" y="177"/>
                    </a:lnTo>
                    <a:lnTo>
                      <a:pt x="161" y="189"/>
                    </a:lnTo>
                    <a:lnTo>
                      <a:pt x="171" y="198"/>
                    </a:lnTo>
                    <a:lnTo>
                      <a:pt x="178" y="204"/>
                    </a:lnTo>
                    <a:lnTo>
                      <a:pt x="172" y="210"/>
                    </a:lnTo>
                    <a:lnTo>
                      <a:pt x="160" y="224"/>
                    </a:lnTo>
                    <a:lnTo>
                      <a:pt x="153" y="231"/>
                    </a:lnTo>
                    <a:lnTo>
                      <a:pt x="255" y="221"/>
                    </a:lnTo>
                    <a:lnTo>
                      <a:pt x="251" y="118"/>
                    </a:lnTo>
                    <a:lnTo>
                      <a:pt x="227" y="147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24"/>
              <p:cNvSpPr>
                <a:spLocks/>
              </p:cNvSpPr>
              <p:nvPr/>
            </p:nvSpPr>
            <p:spPr bwMode="auto">
              <a:xfrm>
                <a:off x="1998" y="1699"/>
                <a:ext cx="331" cy="398"/>
              </a:xfrm>
              <a:custGeom>
                <a:avLst/>
                <a:gdLst>
                  <a:gd name="T0" fmla="*/ 262 w 331"/>
                  <a:gd name="T1" fmla="*/ 20 h 398"/>
                  <a:gd name="T2" fmla="*/ 217 w 331"/>
                  <a:gd name="T3" fmla="*/ 57 h 398"/>
                  <a:gd name="T4" fmla="*/ 177 w 331"/>
                  <a:gd name="T5" fmla="*/ 88 h 398"/>
                  <a:gd name="T6" fmla="*/ 146 w 331"/>
                  <a:gd name="T7" fmla="*/ 111 h 398"/>
                  <a:gd name="T8" fmla="*/ 127 w 331"/>
                  <a:gd name="T9" fmla="*/ 126 h 398"/>
                  <a:gd name="T10" fmla="*/ 123 w 331"/>
                  <a:gd name="T11" fmla="*/ 129 h 398"/>
                  <a:gd name="T12" fmla="*/ 76 w 331"/>
                  <a:gd name="T13" fmla="*/ 152 h 398"/>
                  <a:gd name="T14" fmla="*/ 35 w 331"/>
                  <a:gd name="T15" fmla="*/ 162 h 398"/>
                  <a:gd name="T16" fmla="*/ 0 w 331"/>
                  <a:gd name="T17" fmla="*/ 165 h 398"/>
                  <a:gd name="T18" fmla="*/ 0 w 331"/>
                  <a:gd name="T19" fmla="*/ 184 h 398"/>
                  <a:gd name="T20" fmla="*/ 0 w 331"/>
                  <a:gd name="T21" fmla="*/ 240 h 398"/>
                  <a:gd name="T22" fmla="*/ 17 w 331"/>
                  <a:gd name="T23" fmla="*/ 241 h 398"/>
                  <a:gd name="T24" fmla="*/ 55 w 331"/>
                  <a:gd name="T25" fmla="*/ 247 h 398"/>
                  <a:gd name="T26" fmla="*/ 98 w 331"/>
                  <a:gd name="T27" fmla="*/ 263 h 398"/>
                  <a:gd name="T28" fmla="*/ 123 w 331"/>
                  <a:gd name="T29" fmla="*/ 276 h 398"/>
                  <a:gd name="T30" fmla="*/ 123 w 331"/>
                  <a:gd name="T31" fmla="*/ 276 h 398"/>
                  <a:gd name="T32" fmla="*/ 122 w 331"/>
                  <a:gd name="T33" fmla="*/ 276 h 398"/>
                  <a:gd name="T34" fmla="*/ 147 w 331"/>
                  <a:gd name="T35" fmla="*/ 292 h 398"/>
                  <a:gd name="T36" fmla="*/ 178 w 331"/>
                  <a:gd name="T37" fmla="*/ 317 h 398"/>
                  <a:gd name="T38" fmla="*/ 214 w 331"/>
                  <a:gd name="T39" fmla="*/ 347 h 398"/>
                  <a:gd name="T40" fmla="*/ 254 w 331"/>
                  <a:gd name="T41" fmla="*/ 380 h 398"/>
                  <a:gd name="T42" fmla="*/ 274 w 331"/>
                  <a:gd name="T43" fmla="*/ 398 h 398"/>
                  <a:gd name="T44" fmla="*/ 299 w 331"/>
                  <a:gd name="T45" fmla="*/ 387 h 398"/>
                  <a:gd name="T46" fmla="*/ 308 w 331"/>
                  <a:gd name="T47" fmla="*/ 364 h 398"/>
                  <a:gd name="T48" fmla="*/ 331 w 331"/>
                  <a:gd name="T49" fmla="*/ 354 h 398"/>
                  <a:gd name="T50" fmla="*/ 312 w 331"/>
                  <a:gd name="T51" fmla="*/ 337 h 398"/>
                  <a:gd name="T52" fmla="*/ 274 w 331"/>
                  <a:gd name="T53" fmla="*/ 304 h 398"/>
                  <a:gd name="T54" fmla="*/ 238 w 331"/>
                  <a:gd name="T55" fmla="*/ 274 h 398"/>
                  <a:gd name="T56" fmla="*/ 205 w 331"/>
                  <a:gd name="T57" fmla="*/ 247 h 398"/>
                  <a:gd name="T58" fmla="*/ 176 w 331"/>
                  <a:gd name="T59" fmla="*/ 224 h 398"/>
                  <a:gd name="T60" fmla="*/ 153 w 331"/>
                  <a:gd name="T61" fmla="*/ 208 h 398"/>
                  <a:gd name="T62" fmla="*/ 145 w 331"/>
                  <a:gd name="T63" fmla="*/ 202 h 398"/>
                  <a:gd name="T64" fmla="*/ 167 w 331"/>
                  <a:gd name="T65" fmla="*/ 188 h 398"/>
                  <a:gd name="T66" fmla="*/ 195 w 331"/>
                  <a:gd name="T67" fmla="*/ 167 h 398"/>
                  <a:gd name="T68" fmla="*/ 228 w 331"/>
                  <a:gd name="T69" fmla="*/ 141 h 398"/>
                  <a:gd name="T70" fmla="*/ 265 w 331"/>
                  <a:gd name="T71" fmla="*/ 111 h 398"/>
                  <a:gd name="T72" fmla="*/ 302 w 331"/>
                  <a:gd name="T73" fmla="*/ 80 h 398"/>
                  <a:gd name="T74" fmla="*/ 321 w 331"/>
                  <a:gd name="T75" fmla="*/ 64 h 398"/>
                  <a:gd name="T76" fmla="*/ 314 w 331"/>
                  <a:gd name="T77" fmla="*/ 37 h 398"/>
                  <a:gd name="T78" fmla="*/ 293 w 331"/>
                  <a:gd name="T79" fmla="*/ 25 h 398"/>
                  <a:gd name="T80" fmla="*/ 285 w 331"/>
                  <a:gd name="T81" fmla="*/ 0 h 3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1"/>
                  <a:gd name="T124" fmla="*/ 0 h 398"/>
                  <a:gd name="T125" fmla="*/ 331 w 331"/>
                  <a:gd name="T126" fmla="*/ 398 h 3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1" h="398">
                    <a:moveTo>
                      <a:pt x="285" y="0"/>
                    </a:moveTo>
                    <a:lnTo>
                      <a:pt x="262" y="20"/>
                    </a:lnTo>
                    <a:lnTo>
                      <a:pt x="239" y="39"/>
                    </a:lnTo>
                    <a:lnTo>
                      <a:pt x="217" y="57"/>
                    </a:lnTo>
                    <a:lnTo>
                      <a:pt x="196" y="73"/>
                    </a:lnTo>
                    <a:lnTo>
                      <a:pt x="177" y="88"/>
                    </a:lnTo>
                    <a:lnTo>
                      <a:pt x="160" y="101"/>
                    </a:lnTo>
                    <a:lnTo>
                      <a:pt x="146" y="111"/>
                    </a:lnTo>
                    <a:lnTo>
                      <a:pt x="135" y="120"/>
                    </a:lnTo>
                    <a:lnTo>
                      <a:pt x="127" y="126"/>
                    </a:lnTo>
                    <a:lnTo>
                      <a:pt x="123" y="129"/>
                    </a:lnTo>
                    <a:lnTo>
                      <a:pt x="98" y="142"/>
                    </a:lnTo>
                    <a:lnTo>
                      <a:pt x="76" y="152"/>
                    </a:lnTo>
                    <a:lnTo>
                      <a:pt x="55" y="158"/>
                    </a:lnTo>
                    <a:lnTo>
                      <a:pt x="35" y="162"/>
                    </a:lnTo>
                    <a:lnTo>
                      <a:pt x="17" y="164"/>
                    </a:lnTo>
                    <a:lnTo>
                      <a:pt x="0" y="165"/>
                    </a:lnTo>
                    <a:lnTo>
                      <a:pt x="0" y="184"/>
                    </a:lnTo>
                    <a:lnTo>
                      <a:pt x="0" y="221"/>
                    </a:lnTo>
                    <a:lnTo>
                      <a:pt x="0" y="240"/>
                    </a:lnTo>
                    <a:lnTo>
                      <a:pt x="17" y="241"/>
                    </a:lnTo>
                    <a:lnTo>
                      <a:pt x="35" y="243"/>
                    </a:lnTo>
                    <a:lnTo>
                      <a:pt x="55" y="247"/>
                    </a:lnTo>
                    <a:lnTo>
                      <a:pt x="76" y="253"/>
                    </a:lnTo>
                    <a:lnTo>
                      <a:pt x="98" y="263"/>
                    </a:lnTo>
                    <a:lnTo>
                      <a:pt x="123" y="276"/>
                    </a:lnTo>
                    <a:lnTo>
                      <a:pt x="122" y="276"/>
                    </a:lnTo>
                    <a:lnTo>
                      <a:pt x="133" y="283"/>
                    </a:lnTo>
                    <a:lnTo>
                      <a:pt x="147" y="292"/>
                    </a:lnTo>
                    <a:lnTo>
                      <a:pt x="161" y="304"/>
                    </a:lnTo>
                    <a:lnTo>
                      <a:pt x="178" y="317"/>
                    </a:lnTo>
                    <a:lnTo>
                      <a:pt x="195" y="331"/>
                    </a:lnTo>
                    <a:lnTo>
                      <a:pt x="214" y="347"/>
                    </a:lnTo>
                    <a:lnTo>
                      <a:pt x="234" y="363"/>
                    </a:lnTo>
                    <a:lnTo>
                      <a:pt x="254" y="380"/>
                    </a:lnTo>
                    <a:lnTo>
                      <a:pt x="274" y="398"/>
                    </a:lnTo>
                    <a:lnTo>
                      <a:pt x="290" y="395"/>
                    </a:lnTo>
                    <a:lnTo>
                      <a:pt x="299" y="387"/>
                    </a:lnTo>
                    <a:lnTo>
                      <a:pt x="304" y="376"/>
                    </a:lnTo>
                    <a:lnTo>
                      <a:pt x="308" y="364"/>
                    </a:lnTo>
                    <a:lnTo>
                      <a:pt x="316" y="356"/>
                    </a:lnTo>
                    <a:lnTo>
                      <a:pt x="331" y="354"/>
                    </a:lnTo>
                    <a:lnTo>
                      <a:pt x="312" y="337"/>
                    </a:lnTo>
                    <a:lnTo>
                      <a:pt x="293" y="321"/>
                    </a:lnTo>
                    <a:lnTo>
                      <a:pt x="274" y="304"/>
                    </a:lnTo>
                    <a:lnTo>
                      <a:pt x="256" y="289"/>
                    </a:lnTo>
                    <a:lnTo>
                      <a:pt x="238" y="274"/>
                    </a:lnTo>
                    <a:lnTo>
                      <a:pt x="221" y="259"/>
                    </a:lnTo>
                    <a:lnTo>
                      <a:pt x="205" y="247"/>
                    </a:lnTo>
                    <a:lnTo>
                      <a:pt x="190" y="235"/>
                    </a:lnTo>
                    <a:lnTo>
                      <a:pt x="176" y="224"/>
                    </a:lnTo>
                    <a:lnTo>
                      <a:pt x="164" y="215"/>
                    </a:lnTo>
                    <a:lnTo>
                      <a:pt x="153" y="208"/>
                    </a:lnTo>
                    <a:lnTo>
                      <a:pt x="145" y="202"/>
                    </a:lnTo>
                    <a:lnTo>
                      <a:pt x="155" y="196"/>
                    </a:lnTo>
                    <a:lnTo>
                      <a:pt x="167" y="188"/>
                    </a:lnTo>
                    <a:lnTo>
                      <a:pt x="180" y="178"/>
                    </a:lnTo>
                    <a:lnTo>
                      <a:pt x="195" y="167"/>
                    </a:lnTo>
                    <a:lnTo>
                      <a:pt x="211" y="155"/>
                    </a:lnTo>
                    <a:lnTo>
                      <a:pt x="228" y="141"/>
                    </a:lnTo>
                    <a:lnTo>
                      <a:pt x="246" y="127"/>
                    </a:lnTo>
                    <a:lnTo>
                      <a:pt x="265" y="111"/>
                    </a:lnTo>
                    <a:lnTo>
                      <a:pt x="284" y="96"/>
                    </a:lnTo>
                    <a:lnTo>
                      <a:pt x="302" y="80"/>
                    </a:lnTo>
                    <a:lnTo>
                      <a:pt x="321" y="64"/>
                    </a:lnTo>
                    <a:lnTo>
                      <a:pt x="321" y="47"/>
                    </a:lnTo>
                    <a:lnTo>
                      <a:pt x="314" y="37"/>
                    </a:lnTo>
                    <a:lnTo>
                      <a:pt x="303" y="31"/>
                    </a:lnTo>
                    <a:lnTo>
                      <a:pt x="293" y="25"/>
                    </a:lnTo>
                    <a:lnTo>
                      <a:pt x="286" y="16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A7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25"/>
              <p:cNvSpPr>
                <a:spLocks/>
              </p:cNvSpPr>
              <p:nvPr/>
            </p:nvSpPr>
            <p:spPr bwMode="auto">
              <a:xfrm>
                <a:off x="2283" y="1525"/>
                <a:ext cx="249" cy="238"/>
              </a:xfrm>
              <a:custGeom>
                <a:avLst/>
                <a:gdLst>
                  <a:gd name="T0" fmla="*/ 147 w 249"/>
                  <a:gd name="T1" fmla="*/ 0 h 238"/>
                  <a:gd name="T2" fmla="*/ 153 w 249"/>
                  <a:gd name="T3" fmla="*/ 7 h 238"/>
                  <a:gd name="T4" fmla="*/ 165 w 249"/>
                  <a:gd name="T5" fmla="*/ 21 h 238"/>
                  <a:gd name="T6" fmla="*/ 171 w 249"/>
                  <a:gd name="T7" fmla="*/ 29 h 238"/>
                  <a:gd name="T8" fmla="*/ 171 w 249"/>
                  <a:gd name="T9" fmla="*/ 29 h 238"/>
                  <a:gd name="T10" fmla="*/ 163 w 249"/>
                  <a:gd name="T11" fmla="*/ 35 h 238"/>
                  <a:gd name="T12" fmla="*/ 152 w 249"/>
                  <a:gd name="T13" fmla="*/ 45 h 238"/>
                  <a:gd name="T14" fmla="*/ 138 w 249"/>
                  <a:gd name="T15" fmla="*/ 57 h 238"/>
                  <a:gd name="T16" fmla="*/ 122 w 249"/>
                  <a:gd name="T17" fmla="*/ 71 h 238"/>
                  <a:gd name="T18" fmla="*/ 104 w 249"/>
                  <a:gd name="T19" fmla="*/ 86 h 238"/>
                  <a:gd name="T20" fmla="*/ 86 w 249"/>
                  <a:gd name="T21" fmla="*/ 102 h 238"/>
                  <a:gd name="T22" fmla="*/ 67 w 249"/>
                  <a:gd name="T23" fmla="*/ 118 h 238"/>
                  <a:gd name="T24" fmla="*/ 48 w 249"/>
                  <a:gd name="T25" fmla="*/ 133 h 238"/>
                  <a:gd name="T26" fmla="*/ 31 w 249"/>
                  <a:gd name="T27" fmla="*/ 148 h 238"/>
                  <a:gd name="T28" fmla="*/ 14 w 249"/>
                  <a:gd name="T29" fmla="*/ 162 h 238"/>
                  <a:gd name="T30" fmla="*/ 0 w 249"/>
                  <a:gd name="T31" fmla="*/ 174 h 238"/>
                  <a:gd name="T32" fmla="*/ 0 w 249"/>
                  <a:gd name="T33" fmla="*/ 174 h 238"/>
                  <a:gd name="T34" fmla="*/ 1 w 249"/>
                  <a:gd name="T35" fmla="*/ 190 h 238"/>
                  <a:gd name="T36" fmla="*/ 8 w 249"/>
                  <a:gd name="T37" fmla="*/ 199 h 238"/>
                  <a:gd name="T38" fmla="*/ 18 w 249"/>
                  <a:gd name="T39" fmla="*/ 205 h 238"/>
                  <a:gd name="T40" fmla="*/ 29 w 249"/>
                  <a:gd name="T41" fmla="*/ 211 h 238"/>
                  <a:gd name="T42" fmla="*/ 36 w 249"/>
                  <a:gd name="T43" fmla="*/ 221 h 238"/>
                  <a:gd name="T44" fmla="*/ 36 w 249"/>
                  <a:gd name="T45" fmla="*/ 238 h 238"/>
                  <a:gd name="T46" fmla="*/ 36 w 249"/>
                  <a:gd name="T47" fmla="*/ 238 h 238"/>
                  <a:gd name="T48" fmla="*/ 50 w 249"/>
                  <a:gd name="T49" fmla="*/ 227 h 238"/>
                  <a:gd name="T50" fmla="*/ 66 w 249"/>
                  <a:gd name="T51" fmla="*/ 214 h 238"/>
                  <a:gd name="T52" fmla="*/ 83 w 249"/>
                  <a:gd name="T53" fmla="*/ 199 h 238"/>
                  <a:gd name="T54" fmla="*/ 101 w 249"/>
                  <a:gd name="T55" fmla="*/ 184 h 238"/>
                  <a:gd name="T56" fmla="*/ 120 w 249"/>
                  <a:gd name="T57" fmla="*/ 168 h 238"/>
                  <a:gd name="T58" fmla="*/ 139 w 249"/>
                  <a:gd name="T59" fmla="*/ 153 h 238"/>
                  <a:gd name="T60" fmla="*/ 157 w 249"/>
                  <a:gd name="T61" fmla="*/ 138 h 238"/>
                  <a:gd name="T62" fmla="*/ 174 w 249"/>
                  <a:gd name="T63" fmla="*/ 124 h 238"/>
                  <a:gd name="T64" fmla="*/ 190 w 249"/>
                  <a:gd name="T65" fmla="*/ 111 h 238"/>
                  <a:gd name="T66" fmla="*/ 202 w 249"/>
                  <a:gd name="T67" fmla="*/ 100 h 238"/>
                  <a:gd name="T68" fmla="*/ 213 w 249"/>
                  <a:gd name="T69" fmla="*/ 91 h 238"/>
                  <a:gd name="T70" fmla="*/ 220 w 249"/>
                  <a:gd name="T71" fmla="*/ 85 h 238"/>
                  <a:gd name="T72" fmla="*/ 220 w 249"/>
                  <a:gd name="T73" fmla="*/ 85 h 238"/>
                  <a:gd name="T74" fmla="*/ 226 w 249"/>
                  <a:gd name="T75" fmla="*/ 93 h 238"/>
                  <a:gd name="T76" fmla="*/ 238 w 249"/>
                  <a:gd name="T77" fmla="*/ 106 h 238"/>
                  <a:gd name="T78" fmla="*/ 244 w 249"/>
                  <a:gd name="T79" fmla="*/ 114 h 238"/>
                  <a:gd name="T80" fmla="*/ 244 w 249"/>
                  <a:gd name="T81" fmla="*/ 114 h 238"/>
                  <a:gd name="T82" fmla="*/ 249 w 249"/>
                  <a:gd name="T83" fmla="*/ 11 h 238"/>
                  <a:gd name="T84" fmla="*/ 147 w 249"/>
                  <a:gd name="T85" fmla="*/ 0 h 2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9"/>
                  <a:gd name="T130" fmla="*/ 0 h 238"/>
                  <a:gd name="T131" fmla="*/ 249 w 249"/>
                  <a:gd name="T132" fmla="*/ 238 h 2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9" h="238">
                    <a:moveTo>
                      <a:pt x="147" y="0"/>
                    </a:moveTo>
                    <a:lnTo>
                      <a:pt x="153" y="7"/>
                    </a:lnTo>
                    <a:lnTo>
                      <a:pt x="165" y="21"/>
                    </a:lnTo>
                    <a:lnTo>
                      <a:pt x="171" y="29"/>
                    </a:lnTo>
                    <a:lnTo>
                      <a:pt x="163" y="35"/>
                    </a:lnTo>
                    <a:lnTo>
                      <a:pt x="152" y="45"/>
                    </a:lnTo>
                    <a:lnTo>
                      <a:pt x="138" y="57"/>
                    </a:lnTo>
                    <a:lnTo>
                      <a:pt x="122" y="71"/>
                    </a:lnTo>
                    <a:lnTo>
                      <a:pt x="104" y="86"/>
                    </a:lnTo>
                    <a:lnTo>
                      <a:pt x="86" y="102"/>
                    </a:lnTo>
                    <a:lnTo>
                      <a:pt x="67" y="118"/>
                    </a:lnTo>
                    <a:lnTo>
                      <a:pt x="48" y="133"/>
                    </a:lnTo>
                    <a:lnTo>
                      <a:pt x="31" y="148"/>
                    </a:lnTo>
                    <a:lnTo>
                      <a:pt x="14" y="162"/>
                    </a:lnTo>
                    <a:lnTo>
                      <a:pt x="0" y="174"/>
                    </a:lnTo>
                    <a:lnTo>
                      <a:pt x="1" y="190"/>
                    </a:lnTo>
                    <a:lnTo>
                      <a:pt x="8" y="199"/>
                    </a:lnTo>
                    <a:lnTo>
                      <a:pt x="18" y="205"/>
                    </a:lnTo>
                    <a:lnTo>
                      <a:pt x="29" y="211"/>
                    </a:lnTo>
                    <a:lnTo>
                      <a:pt x="36" y="221"/>
                    </a:lnTo>
                    <a:lnTo>
                      <a:pt x="36" y="238"/>
                    </a:lnTo>
                    <a:lnTo>
                      <a:pt x="50" y="227"/>
                    </a:lnTo>
                    <a:lnTo>
                      <a:pt x="66" y="214"/>
                    </a:lnTo>
                    <a:lnTo>
                      <a:pt x="83" y="199"/>
                    </a:lnTo>
                    <a:lnTo>
                      <a:pt x="101" y="184"/>
                    </a:lnTo>
                    <a:lnTo>
                      <a:pt x="120" y="168"/>
                    </a:lnTo>
                    <a:lnTo>
                      <a:pt x="139" y="153"/>
                    </a:lnTo>
                    <a:lnTo>
                      <a:pt x="157" y="138"/>
                    </a:lnTo>
                    <a:lnTo>
                      <a:pt x="174" y="124"/>
                    </a:lnTo>
                    <a:lnTo>
                      <a:pt x="190" y="111"/>
                    </a:lnTo>
                    <a:lnTo>
                      <a:pt x="202" y="100"/>
                    </a:lnTo>
                    <a:lnTo>
                      <a:pt x="213" y="91"/>
                    </a:lnTo>
                    <a:lnTo>
                      <a:pt x="220" y="85"/>
                    </a:lnTo>
                    <a:lnTo>
                      <a:pt x="226" y="93"/>
                    </a:lnTo>
                    <a:lnTo>
                      <a:pt x="238" y="106"/>
                    </a:lnTo>
                    <a:lnTo>
                      <a:pt x="244" y="114"/>
                    </a:lnTo>
                    <a:lnTo>
                      <a:pt x="249" y="1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46" name="Group 26"/>
              <p:cNvGrpSpPr>
                <a:grpSpLocks/>
              </p:cNvGrpSpPr>
              <p:nvPr/>
            </p:nvGrpSpPr>
            <p:grpSpPr bwMode="auto">
              <a:xfrm>
                <a:off x="2123" y="1815"/>
                <a:ext cx="628" cy="192"/>
                <a:chOff x="2400" y="1955"/>
                <a:chExt cx="628" cy="192"/>
              </a:xfrm>
            </p:grpSpPr>
            <p:sp>
              <p:nvSpPr>
                <p:cNvPr id="14447" name="Rectangle 27"/>
                <p:cNvSpPr>
                  <a:spLocks noChangeArrowheads="1"/>
                </p:cNvSpPr>
                <p:nvPr/>
              </p:nvSpPr>
              <p:spPr bwMode="auto">
                <a:xfrm>
                  <a:off x="2448" y="1960"/>
                  <a:ext cx="580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00" y="1955"/>
                  <a:ext cx="5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Meiosis I</a:t>
                  </a:r>
                </a:p>
              </p:txBody>
            </p:sp>
          </p:grpSp>
        </p:grpSp>
        <p:sp>
          <p:nvSpPr>
            <p:cNvPr id="14349" name="Text Box 29"/>
            <p:cNvSpPr txBox="1">
              <a:spLocks noChangeArrowheads="1"/>
            </p:cNvSpPr>
            <p:nvPr/>
          </p:nvSpPr>
          <p:spPr bwMode="auto">
            <a:xfrm>
              <a:off x="2373" y="2792"/>
              <a:ext cx="6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Secondary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oocyte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</p:txBody>
        </p:sp>
        <p:grpSp>
          <p:nvGrpSpPr>
            <p:cNvPr id="14350" name="Group 30"/>
            <p:cNvGrpSpPr>
              <a:grpSpLocks/>
            </p:cNvGrpSpPr>
            <p:nvPr/>
          </p:nvGrpSpPr>
          <p:grpSpPr bwMode="auto">
            <a:xfrm>
              <a:off x="2824" y="1680"/>
              <a:ext cx="850" cy="514"/>
              <a:chOff x="2833" y="1815"/>
              <a:chExt cx="850" cy="514"/>
            </a:xfrm>
          </p:grpSpPr>
          <p:grpSp>
            <p:nvGrpSpPr>
              <p:cNvPr id="14439" name="Group 31"/>
              <p:cNvGrpSpPr>
                <a:grpSpLocks/>
              </p:cNvGrpSpPr>
              <p:nvPr/>
            </p:nvGrpSpPr>
            <p:grpSpPr bwMode="auto">
              <a:xfrm>
                <a:off x="2867" y="1815"/>
                <a:ext cx="658" cy="192"/>
                <a:chOff x="3134" y="1955"/>
                <a:chExt cx="658" cy="192"/>
              </a:xfrm>
            </p:grpSpPr>
            <p:sp>
              <p:nvSpPr>
                <p:cNvPr id="14441" name="Rectangle 32"/>
                <p:cNvSpPr>
                  <a:spLocks noChangeArrowheads="1"/>
                </p:cNvSpPr>
                <p:nvPr/>
              </p:nvSpPr>
              <p:spPr bwMode="auto">
                <a:xfrm>
                  <a:off x="3168" y="1960"/>
                  <a:ext cx="624" cy="168"/>
                </a:xfrm>
                <a:prstGeom prst="rect">
                  <a:avLst/>
                </a:prstGeom>
                <a:solidFill>
                  <a:srgbClr val="B57E5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444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34" y="1955"/>
                  <a:ext cx="62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Meiosis II</a:t>
                  </a:r>
                </a:p>
              </p:txBody>
            </p:sp>
          </p:grpSp>
          <p:sp>
            <p:nvSpPr>
              <p:cNvPr id="14440" name="Text Box 34"/>
              <p:cNvSpPr txBox="1">
                <a:spLocks noChangeArrowheads="1"/>
              </p:cNvSpPr>
              <p:nvPr/>
            </p:nvSpPr>
            <p:spPr bwMode="auto">
              <a:xfrm>
                <a:off x="2833" y="2003"/>
                <a:ext cx="85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(if fertilization</a:t>
                </a:r>
              </a:p>
              <a:p>
                <a:pPr eaLnBrk="0" hangingPunct="0"/>
                <a:r>
                  <a:rPr lang="en-US" sz="1400" b="1">
                    <a:latin typeface="Arial" charset="0"/>
                  </a:rPr>
                  <a:t>occurs)</a:t>
                </a:r>
              </a:p>
            </p:txBody>
          </p:sp>
        </p:grpSp>
        <p:sp>
          <p:nvSpPr>
            <p:cNvPr id="14351" name="Text Box 35"/>
            <p:cNvSpPr txBox="1">
              <a:spLocks noChangeArrowheads="1"/>
            </p:cNvSpPr>
            <p:nvPr/>
          </p:nvSpPr>
          <p:spPr bwMode="auto">
            <a:xfrm>
              <a:off x="2373" y="428"/>
              <a:ext cx="96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First polar body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may divide 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  <a:p>
              <a:pPr eaLnBrk="0" hangingPunct="0"/>
              <a:endParaRPr lang="en-US" sz="1400" b="1">
                <a:latin typeface="Arial" charset="0"/>
              </a:endParaRPr>
            </a:p>
          </p:txBody>
        </p:sp>
        <p:sp>
          <p:nvSpPr>
            <p:cNvPr id="14352" name="Text Box 36"/>
            <p:cNvSpPr txBox="1">
              <a:spLocks noChangeArrowheads="1"/>
            </p:cNvSpPr>
            <p:nvPr/>
          </p:nvSpPr>
          <p:spPr bwMode="auto">
            <a:xfrm>
              <a:off x="4095" y="894"/>
              <a:ext cx="47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Polar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bodies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die</a:t>
              </a:r>
            </a:p>
          </p:txBody>
        </p:sp>
        <p:sp>
          <p:nvSpPr>
            <p:cNvPr id="14353" name="Text Box 37"/>
            <p:cNvSpPr txBox="1">
              <a:spLocks noChangeArrowheads="1"/>
            </p:cNvSpPr>
            <p:nvPr/>
          </p:nvSpPr>
          <p:spPr bwMode="auto">
            <a:xfrm>
              <a:off x="3564" y="2519"/>
              <a:ext cx="7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Ovum (egg)</a:t>
              </a:r>
            </a:p>
          </p:txBody>
        </p:sp>
        <p:sp>
          <p:nvSpPr>
            <p:cNvPr id="14354" name="Text Box 38"/>
            <p:cNvSpPr txBox="1">
              <a:spLocks noChangeArrowheads="1"/>
            </p:cNvSpPr>
            <p:nvPr/>
          </p:nvSpPr>
          <p:spPr bwMode="auto">
            <a:xfrm>
              <a:off x="3608" y="3176"/>
              <a:ext cx="68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Arial" charset="0"/>
                </a:rPr>
                <a:t>Second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polar body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(haploid)</a:t>
              </a:r>
            </a:p>
          </p:txBody>
        </p:sp>
        <p:grpSp>
          <p:nvGrpSpPr>
            <p:cNvPr id="14355" name="Group 39"/>
            <p:cNvGrpSpPr>
              <a:grpSpLocks/>
            </p:cNvGrpSpPr>
            <p:nvPr/>
          </p:nvGrpSpPr>
          <p:grpSpPr bwMode="auto">
            <a:xfrm>
              <a:off x="1171" y="1447"/>
              <a:ext cx="788" cy="711"/>
              <a:chOff x="1171" y="1492"/>
              <a:chExt cx="788" cy="711"/>
            </a:xfrm>
          </p:grpSpPr>
          <p:grpSp>
            <p:nvGrpSpPr>
              <p:cNvPr id="14424" name="Group 40"/>
              <p:cNvGrpSpPr>
                <a:grpSpLocks/>
              </p:cNvGrpSpPr>
              <p:nvPr/>
            </p:nvGrpSpPr>
            <p:grpSpPr bwMode="auto">
              <a:xfrm>
                <a:off x="1171" y="1492"/>
                <a:ext cx="788" cy="711"/>
                <a:chOff x="1171" y="1492"/>
                <a:chExt cx="788" cy="711"/>
              </a:xfrm>
            </p:grpSpPr>
            <p:sp>
              <p:nvSpPr>
                <p:cNvPr id="14437" name="Freeform 41"/>
                <p:cNvSpPr>
                  <a:spLocks/>
                </p:cNvSpPr>
                <p:nvPr/>
              </p:nvSpPr>
              <p:spPr bwMode="auto">
                <a:xfrm>
                  <a:off x="1171" y="1492"/>
                  <a:ext cx="788" cy="711"/>
                </a:xfrm>
                <a:custGeom>
                  <a:avLst/>
                  <a:gdLst>
                    <a:gd name="T0" fmla="*/ 787 w 788"/>
                    <a:gd name="T1" fmla="*/ 355 h 711"/>
                    <a:gd name="T2" fmla="*/ 778 w 788"/>
                    <a:gd name="T3" fmla="*/ 406 h 711"/>
                    <a:gd name="T4" fmla="*/ 760 w 788"/>
                    <a:gd name="T5" fmla="*/ 458 h 711"/>
                    <a:gd name="T6" fmla="*/ 732 w 788"/>
                    <a:gd name="T7" fmla="*/ 509 h 711"/>
                    <a:gd name="T8" fmla="*/ 697 w 788"/>
                    <a:gd name="T9" fmla="*/ 559 h 711"/>
                    <a:gd name="T10" fmla="*/ 654 w 788"/>
                    <a:gd name="T11" fmla="*/ 604 h 711"/>
                    <a:gd name="T12" fmla="*/ 623 w 788"/>
                    <a:gd name="T13" fmla="*/ 631 h 711"/>
                    <a:gd name="T14" fmla="*/ 574 w 788"/>
                    <a:gd name="T15" fmla="*/ 664 h 711"/>
                    <a:gd name="T16" fmla="*/ 522 w 788"/>
                    <a:gd name="T17" fmla="*/ 688 h 711"/>
                    <a:gd name="T18" fmla="*/ 470 w 788"/>
                    <a:gd name="T19" fmla="*/ 704 h 711"/>
                    <a:gd name="T20" fmla="*/ 415 w 788"/>
                    <a:gd name="T21" fmla="*/ 711 h 711"/>
                    <a:gd name="T22" fmla="*/ 361 w 788"/>
                    <a:gd name="T23" fmla="*/ 708 h 711"/>
                    <a:gd name="T24" fmla="*/ 316 w 788"/>
                    <a:gd name="T25" fmla="*/ 700 h 711"/>
                    <a:gd name="T26" fmla="*/ 255 w 788"/>
                    <a:gd name="T27" fmla="*/ 682 h 711"/>
                    <a:gd name="T28" fmla="*/ 201 w 788"/>
                    <a:gd name="T29" fmla="*/ 659 h 711"/>
                    <a:gd name="T30" fmla="*/ 155 w 788"/>
                    <a:gd name="T31" fmla="*/ 629 h 711"/>
                    <a:gd name="T32" fmla="*/ 115 w 788"/>
                    <a:gd name="T33" fmla="*/ 594 h 711"/>
                    <a:gd name="T34" fmla="*/ 82 w 788"/>
                    <a:gd name="T35" fmla="*/ 555 h 711"/>
                    <a:gd name="T36" fmla="*/ 54 w 788"/>
                    <a:gd name="T37" fmla="*/ 514 h 711"/>
                    <a:gd name="T38" fmla="*/ 33 w 788"/>
                    <a:gd name="T39" fmla="*/ 471 h 711"/>
                    <a:gd name="T40" fmla="*/ 17 w 788"/>
                    <a:gd name="T41" fmla="*/ 427 h 711"/>
                    <a:gd name="T42" fmla="*/ 6 w 788"/>
                    <a:gd name="T43" fmla="*/ 382 h 711"/>
                    <a:gd name="T44" fmla="*/ 1 w 788"/>
                    <a:gd name="T45" fmla="*/ 339 h 711"/>
                    <a:gd name="T46" fmla="*/ 0 w 788"/>
                    <a:gd name="T47" fmla="*/ 305 h 711"/>
                    <a:gd name="T48" fmla="*/ 10 w 788"/>
                    <a:gd name="T49" fmla="*/ 248 h 711"/>
                    <a:gd name="T50" fmla="*/ 35 w 788"/>
                    <a:gd name="T51" fmla="*/ 191 h 711"/>
                    <a:gd name="T52" fmla="*/ 73 w 788"/>
                    <a:gd name="T53" fmla="*/ 138 h 711"/>
                    <a:gd name="T54" fmla="*/ 102 w 788"/>
                    <a:gd name="T55" fmla="*/ 107 h 711"/>
                    <a:gd name="T56" fmla="*/ 148 w 788"/>
                    <a:gd name="T57" fmla="*/ 70 h 711"/>
                    <a:gd name="T58" fmla="*/ 199 w 788"/>
                    <a:gd name="T59" fmla="*/ 41 h 711"/>
                    <a:gd name="T60" fmla="*/ 252 w 788"/>
                    <a:gd name="T61" fmla="*/ 18 h 711"/>
                    <a:gd name="T62" fmla="*/ 305 w 788"/>
                    <a:gd name="T63" fmla="*/ 4 h 711"/>
                    <a:gd name="T64" fmla="*/ 356 w 788"/>
                    <a:gd name="T65" fmla="*/ 0 h 711"/>
                    <a:gd name="T66" fmla="*/ 399 w 788"/>
                    <a:gd name="T67" fmla="*/ 2 h 711"/>
                    <a:gd name="T68" fmla="*/ 461 w 788"/>
                    <a:gd name="T69" fmla="*/ 10 h 711"/>
                    <a:gd name="T70" fmla="*/ 517 w 788"/>
                    <a:gd name="T71" fmla="*/ 22 h 711"/>
                    <a:gd name="T72" fmla="*/ 569 w 788"/>
                    <a:gd name="T73" fmla="*/ 38 h 711"/>
                    <a:gd name="T74" fmla="*/ 616 w 788"/>
                    <a:gd name="T75" fmla="*/ 60 h 711"/>
                    <a:gd name="T76" fmla="*/ 657 w 788"/>
                    <a:gd name="T77" fmla="*/ 85 h 711"/>
                    <a:gd name="T78" fmla="*/ 694 w 788"/>
                    <a:gd name="T79" fmla="*/ 115 h 711"/>
                    <a:gd name="T80" fmla="*/ 724 w 788"/>
                    <a:gd name="T81" fmla="*/ 149 h 711"/>
                    <a:gd name="T82" fmla="*/ 749 w 788"/>
                    <a:gd name="T83" fmla="*/ 187 h 711"/>
                    <a:gd name="T84" fmla="*/ 768 w 788"/>
                    <a:gd name="T85" fmla="*/ 229 h 711"/>
                    <a:gd name="T86" fmla="*/ 781 w 788"/>
                    <a:gd name="T87" fmla="*/ 274 h 711"/>
                    <a:gd name="T88" fmla="*/ 788 w 788"/>
                    <a:gd name="T89" fmla="*/ 323 h 7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88"/>
                    <a:gd name="T136" fmla="*/ 0 h 711"/>
                    <a:gd name="T137" fmla="*/ 788 w 788"/>
                    <a:gd name="T138" fmla="*/ 711 h 7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88" h="711">
                      <a:moveTo>
                        <a:pt x="788" y="323"/>
                      </a:moveTo>
                      <a:lnTo>
                        <a:pt x="788" y="339"/>
                      </a:lnTo>
                      <a:lnTo>
                        <a:pt x="787" y="355"/>
                      </a:lnTo>
                      <a:lnTo>
                        <a:pt x="785" y="372"/>
                      </a:lnTo>
                      <a:lnTo>
                        <a:pt x="782" y="389"/>
                      </a:lnTo>
                      <a:lnTo>
                        <a:pt x="778" y="406"/>
                      </a:lnTo>
                      <a:lnTo>
                        <a:pt x="773" y="423"/>
                      </a:lnTo>
                      <a:lnTo>
                        <a:pt x="767" y="441"/>
                      </a:lnTo>
                      <a:lnTo>
                        <a:pt x="760" y="458"/>
                      </a:lnTo>
                      <a:lnTo>
                        <a:pt x="751" y="476"/>
                      </a:lnTo>
                      <a:lnTo>
                        <a:pt x="742" y="492"/>
                      </a:lnTo>
                      <a:lnTo>
                        <a:pt x="732" y="509"/>
                      </a:lnTo>
                      <a:lnTo>
                        <a:pt x="721" y="526"/>
                      </a:lnTo>
                      <a:lnTo>
                        <a:pt x="710" y="543"/>
                      </a:lnTo>
                      <a:lnTo>
                        <a:pt x="697" y="559"/>
                      </a:lnTo>
                      <a:lnTo>
                        <a:pt x="684" y="575"/>
                      </a:lnTo>
                      <a:lnTo>
                        <a:pt x="669" y="590"/>
                      </a:lnTo>
                      <a:lnTo>
                        <a:pt x="654" y="604"/>
                      </a:lnTo>
                      <a:lnTo>
                        <a:pt x="639" y="618"/>
                      </a:lnTo>
                      <a:lnTo>
                        <a:pt x="623" y="631"/>
                      </a:lnTo>
                      <a:lnTo>
                        <a:pt x="607" y="643"/>
                      </a:lnTo>
                      <a:lnTo>
                        <a:pt x="590" y="654"/>
                      </a:lnTo>
                      <a:lnTo>
                        <a:pt x="574" y="664"/>
                      </a:lnTo>
                      <a:lnTo>
                        <a:pt x="557" y="673"/>
                      </a:lnTo>
                      <a:lnTo>
                        <a:pt x="540" y="681"/>
                      </a:lnTo>
                      <a:lnTo>
                        <a:pt x="522" y="688"/>
                      </a:lnTo>
                      <a:lnTo>
                        <a:pt x="505" y="695"/>
                      </a:lnTo>
                      <a:lnTo>
                        <a:pt x="487" y="700"/>
                      </a:lnTo>
                      <a:lnTo>
                        <a:pt x="470" y="704"/>
                      </a:lnTo>
                      <a:lnTo>
                        <a:pt x="452" y="707"/>
                      </a:lnTo>
                      <a:lnTo>
                        <a:pt x="434" y="710"/>
                      </a:lnTo>
                      <a:lnTo>
                        <a:pt x="415" y="711"/>
                      </a:lnTo>
                      <a:lnTo>
                        <a:pt x="397" y="711"/>
                      </a:lnTo>
                      <a:lnTo>
                        <a:pt x="379" y="710"/>
                      </a:lnTo>
                      <a:lnTo>
                        <a:pt x="361" y="708"/>
                      </a:lnTo>
                      <a:lnTo>
                        <a:pt x="338" y="705"/>
                      </a:lnTo>
                      <a:lnTo>
                        <a:pt x="316" y="700"/>
                      </a:lnTo>
                      <a:lnTo>
                        <a:pt x="295" y="695"/>
                      </a:lnTo>
                      <a:lnTo>
                        <a:pt x="275" y="689"/>
                      </a:lnTo>
                      <a:lnTo>
                        <a:pt x="255" y="682"/>
                      </a:lnTo>
                      <a:lnTo>
                        <a:pt x="236" y="675"/>
                      </a:lnTo>
                      <a:lnTo>
                        <a:pt x="219" y="667"/>
                      </a:lnTo>
                      <a:lnTo>
                        <a:pt x="201" y="659"/>
                      </a:lnTo>
                      <a:lnTo>
                        <a:pt x="185" y="649"/>
                      </a:lnTo>
                      <a:lnTo>
                        <a:pt x="170" y="639"/>
                      </a:lnTo>
                      <a:lnTo>
                        <a:pt x="155" y="629"/>
                      </a:lnTo>
                      <a:lnTo>
                        <a:pt x="141" y="617"/>
                      </a:lnTo>
                      <a:lnTo>
                        <a:pt x="127" y="606"/>
                      </a:lnTo>
                      <a:lnTo>
                        <a:pt x="115" y="594"/>
                      </a:lnTo>
                      <a:lnTo>
                        <a:pt x="103" y="581"/>
                      </a:lnTo>
                      <a:lnTo>
                        <a:pt x="92" y="569"/>
                      </a:lnTo>
                      <a:lnTo>
                        <a:pt x="82" y="555"/>
                      </a:lnTo>
                      <a:lnTo>
                        <a:pt x="72" y="542"/>
                      </a:lnTo>
                      <a:lnTo>
                        <a:pt x="63" y="528"/>
                      </a:lnTo>
                      <a:lnTo>
                        <a:pt x="54" y="514"/>
                      </a:lnTo>
                      <a:lnTo>
                        <a:pt x="47" y="500"/>
                      </a:lnTo>
                      <a:lnTo>
                        <a:pt x="40" y="485"/>
                      </a:lnTo>
                      <a:lnTo>
                        <a:pt x="33" y="471"/>
                      </a:lnTo>
                      <a:lnTo>
                        <a:pt x="27" y="456"/>
                      </a:lnTo>
                      <a:lnTo>
                        <a:pt x="22" y="442"/>
                      </a:lnTo>
                      <a:lnTo>
                        <a:pt x="17" y="427"/>
                      </a:lnTo>
                      <a:lnTo>
                        <a:pt x="13" y="412"/>
                      </a:lnTo>
                      <a:lnTo>
                        <a:pt x="9" y="397"/>
                      </a:lnTo>
                      <a:lnTo>
                        <a:pt x="6" y="382"/>
                      </a:lnTo>
                      <a:lnTo>
                        <a:pt x="4" y="368"/>
                      </a:lnTo>
                      <a:lnTo>
                        <a:pt x="2" y="353"/>
                      </a:lnTo>
                      <a:lnTo>
                        <a:pt x="1" y="339"/>
                      </a:lnTo>
                      <a:lnTo>
                        <a:pt x="0" y="324"/>
                      </a:lnTo>
                      <a:lnTo>
                        <a:pt x="0" y="305"/>
                      </a:lnTo>
                      <a:lnTo>
                        <a:pt x="2" y="286"/>
                      </a:lnTo>
                      <a:lnTo>
                        <a:pt x="5" y="267"/>
                      </a:lnTo>
                      <a:lnTo>
                        <a:pt x="10" y="248"/>
                      </a:lnTo>
                      <a:lnTo>
                        <a:pt x="17" y="229"/>
                      </a:lnTo>
                      <a:lnTo>
                        <a:pt x="25" y="210"/>
                      </a:lnTo>
                      <a:lnTo>
                        <a:pt x="35" y="191"/>
                      </a:lnTo>
                      <a:lnTo>
                        <a:pt x="46" y="173"/>
                      </a:lnTo>
                      <a:lnTo>
                        <a:pt x="59" y="155"/>
                      </a:lnTo>
                      <a:lnTo>
                        <a:pt x="73" y="138"/>
                      </a:lnTo>
                      <a:lnTo>
                        <a:pt x="88" y="121"/>
                      </a:lnTo>
                      <a:lnTo>
                        <a:pt x="102" y="107"/>
                      </a:lnTo>
                      <a:lnTo>
                        <a:pt x="117" y="94"/>
                      </a:lnTo>
                      <a:lnTo>
                        <a:pt x="132" y="82"/>
                      </a:lnTo>
                      <a:lnTo>
                        <a:pt x="148" y="70"/>
                      </a:lnTo>
                      <a:lnTo>
                        <a:pt x="165" y="60"/>
                      </a:lnTo>
                      <a:lnTo>
                        <a:pt x="182" y="50"/>
                      </a:lnTo>
                      <a:lnTo>
                        <a:pt x="199" y="41"/>
                      </a:lnTo>
                      <a:lnTo>
                        <a:pt x="217" y="32"/>
                      </a:lnTo>
                      <a:lnTo>
                        <a:pt x="234" y="25"/>
                      </a:lnTo>
                      <a:lnTo>
                        <a:pt x="252" y="18"/>
                      </a:lnTo>
                      <a:lnTo>
                        <a:pt x="270" y="13"/>
                      </a:lnTo>
                      <a:lnTo>
                        <a:pt x="288" y="8"/>
                      </a:lnTo>
                      <a:lnTo>
                        <a:pt x="305" y="4"/>
                      </a:lnTo>
                      <a:lnTo>
                        <a:pt x="322" y="2"/>
                      </a:lnTo>
                      <a:lnTo>
                        <a:pt x="339" y="1"/>
                      </a:lnTo>
                      <a:lnTo>
                        <a:pt x="356" y="0"/>
                      </a:lnTo>
                      <a:lnTo>
                        <a:pt x="378" y="1"/>
                      </a:lnTo>
                      <a:lnTo>
                        <a:pt x="399" y="2"/>
                      </a:lnTo>
                      <a:lnTo>
                        <a:pt x="420" y="4"/>
                      </a:lnTo>
                      <a:lnTo>
                        <a:pt x="441" y="7"/>
                      </a:lnTo>
                      <a:lnTo>
                        <a:pt x="461" y="10"/>
                      </a:lnTo>
                      <a:lnTo>
                        <a:pt x="480" y="13"/>
                      </a:lnTo>
                      <a:lnTo>
                        <a:pt x="499" y="17"/>
                      </a:lnTo>
                      <a:lnTo>
                        <a:pt x="517" y="22"/>
                      </a:lnTo>
                      <a:lnTo>
                        <a:pt x="535" y="27"/>
                      </a:lnTo>
                      <a:lnTo>
                        <a:pt x="552" y="32"/>
                      </a:lnTo>
                      <a:lnTo>
                        <a:pt x="569" y="38"/>
                      </a:lnTo>
                      <a:lnTo>
                        <a:pt x="585" y="45"/>
                      </a:lnTo>
                      <a:lnTo>
                        <a:pt x="601" y="52"/>
                      </a:lnTo>
                      <a:lnTo>
                        <a:pt x="616" y="60"/>
                      </a:lnTo>
                      <a:lnTo>
                        <a:pt x="630" y="68"/>
                      </a:lnTo>
                      <a:lnTo>
                        <a:pt x="644" y="76"/>
                      </a:lnTo>
                      <a:lnTo>
                        <a:pt x="657" y="85"/>
                      </a:lnTo>
                      <a:lnTo>
                        <a:pt x="670" y="95"/>
                      </a:lnTo>
                      <a:lnTo>
                        <a:pt x="682" y="104"/>
                      </a:lnTo>
                      <a:lnTo>
                        <a:pt x="694" y="115"/>
                      </a:lnTo>
                      <a:lnTo>
                        <a:pt x="705" y="126"/>
                      </a:lnTo>
                      <a:lnTo>
                        <a:pt x="714" y="137"/>
                      </a:lnTo>
                      <a:lnTo>
                        <a:pt x="724" y="149"/>
                      </a:lnTo>
                      <a:lnTo>
                        <a:pt x="733" y="161"/>
                      </a:lnTo>
                      <a:lnTo>
                        <a:pt x="741" y="174"/>
                      </a:lnTo>
                      <a:lnTo>
                        <a:pt x="749" y="187"/>
                      </a:lnTo>
                      <a:lnTo>
                        <a:pt x="756" y="201"/>
                      </a:lnTo>
                      <a:lnTo>
                        <a:pt x="762" y="214"/>
                      </a:lnTo>
                      <a:lnTo>
                        <a:pt x="768" y="229"/>
                      </a:lnTo>
                      <a:lnTo>
                        <a:pt x="773" y="244"/>
                      </a:lnTo>
                      <a:lnTo>
                        <a:pt x="777" y="259"/>
                      </a:lnTo>
                      <a:lnTo>
                        <a:pt x="781" y="274"/>
                      </a:lnTo>
                      <a:lnTo>
                        <a:pt x="784" y="290"/>
                      </a:lnTo>
                      <a:lnTo>
                        <a:pt x="786" y="306"/>
                      </a:lnTo>
                      <a:lnTo>
                        <a:pt x="788" y="32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8" name="Freeform 42"/>
                <p:cNvSpPr>
                  <a:spLocks/>
                </p:cNvSpPr>
                <p:nvPr/>
              </p:nvSpPr>
              <p:spPr bwMode="auto">
                <a:xfrm>
                  <a:off x="1195" y="1516"/>
                  <a:ext cx="740" cy="664"/>
                </a:xfrm>
                <a:custGeom>
                  <a:avLst/>
                  <a:gdLst>
                    <a:gd name="T0" fmla="*/ 303 w 740"/>
                    <a:gd name="T1" fmla="*/ 1 h 664"/>
                    <a:gd name="T2" fmla="*/ 256 w 740"/>
                    <a:gd name="T3" fmla="*/ 11 h 664"/>
                    <a:gd name="T4" fmla="*/ 209 w 740"/>
                    <a:gd name="T5" fmla="*/ 27 h 664"/>
                    <a:gd name="T6" fmla="*/ 162 w 740"/>
                    <a:gd name="T7" fmla="*/ 51 h 664"/>
                    <a:gd name="T8" fmla="*/ 118 w 740"/>
                    <a:gd name="T9" fmla="*/ 81 h 664"/>
                    <a:gd name="T10" fmla="*/ 79 w 740"/>
                    <a:gd name="T11" fmla="*/ 117 h 664"/>
                    <a:gd name="T12" fmla="*/ 46 w 740"/>
                    <a:gd name="T13" fmla="*/ 157 h 664"/>
                    <a:gd name="T14" fmla="*/ 20 w 740"/>
                    <a:gd name="T15" fmla="*/ 202 h 664"/>
                    <a:gd name="T16" fmla="*/ 5 w 740"/>
                    <a:gd name="T17" fmla="*/ 250 h 664"/>
                    <a:gd name="T18" fmla="*/ 0 w 740"/>
                    <a:gd name="T19" fmla="*/ 301 h 664"/>
                    <a:gd name="T20" fmla="*/ 3 w 740"/>
                    <a:gd name="T21" fmla="*/ 333 h 664"/>
                    <a:gd name="T22" fmla="*/ 12 w 740"/>
                    <a:gd name="T23" fmla="*/ 380 h 664"/>
                    <a:gd name="T24" fmla="*/ 26 w 740"/>
                    <a:gd name="T25" fmla="*/ 427 h 664"/>
                    <a:gd name="T26" fmla="*/ 47 w 740"/>
                    <a:gd name="T27" fmla="*/ 471 h 664"/>
                    <a:gd name="T28" fmla="*/ 73 w 740"/>
                    <a:gd name="T29" fmla="*/ 513 h 664"/>
                    <a:gd name="T30" fmla="*/ 105 w 740"/>
                    <a:gd name="T31" fmla="*/ 551 h 664"/>
                    <a:gd name="T32" fmla="*/ 144 w 740"/>
                    <a:gd name="T33" fmla="*/ 585 h 664"/>
                    <a:gd name="T34" fmla="*/ 189 w 740"/>
                    <a:gd name="T35" fmla="*/ 614 h 664"/>
                    <a:gd name="T36" fmla="*/ 240 w 740"/>
                    <a:gd name="T37" fmla="*/ 637 h 664"/>
                    <a:gd name="T38" fmla="*/ 298 w 740"/>
                    <a:gd name="T39" fmla="*/ 654 h 664"/>
                    <a:gd name="T40" fmla="*/ 340 w 740"/>
                    <a:gd name="T41" fmla="*/ 661 h 664"/>
                    <a:gd name="T42" fmla="*/ 395 w 740"/>
                    <a:gd name="T43" fmla="*/ 663 h 664"/>
                    <a:gd name="T44" fmla="*/ 449 w 740"/>
                    <a:gd name="T45" fmla="*/ 656 h 664"/>
                    <a:gd name="T46" fmla="*/ 498 w 740"/>
                    <a:gd name="T47" fmla="*/ 640 h 664"/>
                    <a:gd name="T48" fmla="*/ 546 w 740"/>
                    <a:gd name="T49" fmla="*/ 616 h 664"/>
                    <a:gd name="T50" fmla="*/ 589 w 740"/>
                    <a:gd name="T51" fmla="*/ 586 h 664"/>
                    <a:gd name="T52" fmla="*/ 628 w 740"/>
                    <a:gd name="T53" fmla="*/ 550 h 664"/>
                    <a:gd name="T54" fmla="*/ 662 w 740"/>
                    <a:gd name="T55" fmla="*/ 511 h 664"/>
                    <a:gd name="T56" fmla="*/ 690 w 740"/>
                    <a:gd name="T57" fmla="*/ 469 h 664"/>
                    <a:gd name="T58" fmla="*/ 713 w 740"/>
                    <a:gd name="T59" fmla="*/ 427 h 664"/>
                    <a:gd name="T60" fmla="*/ 729 w 740"/>
                    <a:gd name="T61" fmla="*/ 383 h 664"/>
                    <a:gd name="T62" fmla="*/ 738 w 740"/>
                    <a:gd name="T63" fmla="*/ 341 h 664"/>
                    <a:gd name="T64" fmla="*/ 740 w 740"/>
                    <a:gd name="T65" fmla="*/ 301 h 664"/>
                    <a:gd name="T66" fmla="*/ 736 w 740"/>
                    <a:gd name="T67" fmla="*/ 272 h 664"/>
                    <a:gd name="T68" fmla="*/ 727 w 740"/>
                    <a:gd name="T69" fmla="*/ 230 h 664"/>
                    <a:gd name="T70" fmla="*/ 711 w 740"/>
                    <a:gd name="T71" fmla="*/ 189 h 664"/>
                    <a:gd name="T72" fmla="*/ 689 w 740"/>
                    <a:gd name="T73" fmla="*/ 151 h 664"/>
                    <a:gd name="T74" fmla="*/ 660 w 740"/>
                    <a:gd name="T75" fmla="*/ 116 h 664"/>
                    <a:gd name="T76" fmla="*/ 624 w 740"/>
                    <a:gd name="T77" fmla="*/ 84 h 664"/>
                    <a:gd name="T78" fmla="*/ 581 w 740"/>
                    <a:gd name="T79" fmla="*/ 57 h 664"/>
                    <a:gd name="T80" fmla="*/ 531 w 740"/>
                    <a:gd name="T81" fmla="*/ 34 h 664"/>
                    <a:gd name="T82" fmla="*/ 473 w 740"/>
                    <a:gd name="T83" fmla="*/ 17 h 664"/>
                    <a:gd name="T84" fmla="*/ 407 w 740"/>
                    <a:gd name="T85" fmla="*/ 5 h 664"/>
                    <a:gd name="T86" fmla="*/ 333 w 740"/>
                    <a:gd name="T87" fmla="*/ 0 h 6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40"/>
                    <a:gd name="T133" fmla="*/ 0 h 664"/>
                    <a:gd name="T134" fmla="*/ 740 w 740"/>
                    <a:gd name="T135" fmla="*/ 664 h 6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40" h="664">
                      <a:moveTo>
                        <a:pt x="333" y="0"/>
                      </a:move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88" y="4"/>
                      </a:lnTo>
                      <a:lnTo>
                        <a:pt x="272" y="7"/>
                      </a:lnTo>
                      <a:lnTo>
                        <a:pt x="256" y="11"/>
                      </a:lnTo>
                      <a:lnTo>
                        <a:pt x="240" y="15"/>
                      </a:lnTo>
                      <a:lnTo>
                        <a:pt x="224" y="21"/>
                      </a:lnTo>
                      <a:lnTo>
                        <a:pt x="209" y="27"/>
                      </a:lnTo>
                      <a:lnTo>
                        <a:pt x="193" y="35"/>
                      </a:lnTo>
                      <a:lnTo>
                        <a:pt x="177" y="43"/>
                      </a:lnTo>
                      <a:lnTo>
                        <a:pt x="162" y="51"/>
                      </a:lnTo>
                      <a:lnTo>
                        <a:pt x="147" y="60"/>
                      </a:lnTo>
                      <a:lnTo>
                        <a:pt x="132" y="70"/>
                      </a:lnTo>
                      <a:lnTo>
                        <a:pt x="118" y="81"/>
                      </a:lnTo>
                      <a:lnTo>
                        <a:pt x="104" y="92"/>
                      </a:lnTo>
                      <a:lnTo>
                        <a:pt x="91" y="104"/>
                      </a:lnTo>
                      <a:lnTo>
                        <a:pt x="79" y="117"/>
                      </a:lnTo>
                      <a:lnTo>
                        <a:pt x="67" y="130"/>
                      </a:lnTo>
                      <a:lnTo>
                        <a:pt x="56" y="143"/>
                      </a:lnTo>
                      <a:lnTo>
                        <a:pt x="46" y="157"/>
                      </a:lnTo>
                      <a:lnTo>
                        <a:pt x="36" y="172"/>
                      </a:lnTo>
                      <a:lnTo>
                        <a:pt x="28" y="187"/>
                      </a:lnTo>
                      <a:lnTo>
                        <a:pt x="20" y="202"/>
                      </a:lnTo>
                      <a:lnTo>
                        <a:pt x="14" y="218"/>
                      </a:lnTo>
                      <a:lnTo>
                        <a:pt x="9" y="234"/>
                      </a:lnTo>
                      <a:lnTo>
                        <a:pt x="5" y="250"/>
                      </a:lnTo>
                      <a:lnTo>
                        <a:pt x="2" y="267"/>
                      </a:lnTo>
                      <a:lnTo>
                        <a:pt x="0" y="284"/>
                      </a:lnTo>
                      <a:lnTo>
                        <a:pt x="0" y="301"/>
                      </a:lnTo>
                      <a:lnTo>
                        <a:pt x="1" y="317"/>
                      </a:lnTo>
                      <a:lnTo>
                        <a:pt x="3" y="333"/>
                      </a:lnTo>
                      <a:lnTo>
                        <a:pt x="5" y="349"/>
                      </a:lnTo>
                      <a:lnTo>
                        <a:pt x="8" y="365"/>
                      </a:lnTo>
                      <a:lnTo>
                        <a:pt x="12" y="380"/>
                      </a:lnTo>
                      <a:lnTo>
                        <a:pt x="16" y="396"/>
                      </a:lnTo>
                      <a:lnTo>
                        <a:pt x="21" y="412"/>
                      </a:lnTo>
                      <a:lnTo>
                        <a:pt x="26" y="427"/>
                      </a:lnTo>
                      <a:lnTo>
                        <a:pt x="32" y="442"/>
                      </a:lnTo>
                      <a:lnTo>
                        <a:pt x="39" y="456"/>
                      </a:lnTo>
                      <a:lnTo>
                        <a:pt x="47" y="471"/>
                      </a:lnTo>
                      <a:lnTo>
                        <a:pt x="55" y="485"/>
                      </a:lnTo>
                      <a:lnTo>
                        <a:pt x="64" y="499"/>
                      </a:lnTo>
                      <a:lnTo>
                        <a:pt x="73" y="513"/>
                      </a:lnTo>
                      <a:lnTo>
                        <a:pt x="83" y="526"/>
                      </a:lnTo>
                      <a:lnTo>
                        <a:pt x="94" y="539"/>
                      </a:lnTo>
                      <a:lnTo>
                        <a:pt x="105" y="551"/>
                      </a:lnTo>
                      <a:lnTo>
                        <a:pt x="117" y="563"/>
                      </a:lnTo>
                      <a:lnTo>
                        <a:pt x="130" y="574"/>
                      </a:lnTo>
                      <a:lnTo>
                        <a:pt x="144" y="585"/>
                      </a:lnTo>
                      <a:lnTo>
                        <a:pt x="158" y="595"/>
                      </a:lnTo>
                      <a:lnTo>
                        <a:pt x="173" y="605"/>
                      </a:lnTo>
                      <a:lnTo>
                        <a:pt x="189" y="614"/>
                      </a:lnTo>
                      <a:lnTo>
                        <a:pt x="205" y="622"/>
                      </a:lnTo>
                      <a:lnTo>
                        <a:pt x="222" y="630"/>
                      </a:lnTo>
                      <a:lnTo>
                        <a:pt x="240" y="637"/>
                      </a:lnTo>
                      <a:lnTo>
                        <a:pt x="259" y="644"/>
                      </a:lnTo>
                      <a:lnTo>
                        <a:pt x="278" y="650"/>
                      </a:lnTo>
                      <a:lnTo>
                        <a:pt x="298" y="654"/>
                      </a:lnTo>
                      <a:lnTo>
                        <a:pt x="318" y="658"/>
                      </a:lnTo>
                      <a:lnTo>
                        <a:pt x="340" y="661"/>
                      </a:lnTo>
                      <a:lnTo>
                        <a:pt x="359" y="663"/>
                      </a:lnTo>
                      <a:lnTo>
                        <a:pt x="377" y="664"/>
                      </a:lnTo>
                      <a:lnTo>
                        <a:pt x="395" y="663"/>
                      </a:lnTo>
                      <a:lnTo>
                        <a:pt x="413" y="662"/>
                      </a:lnTo>
                      <a:lnTo>
                        <a:pt x="431" y="659"/>
                      </a:lnTo>
                      <a:lnTo>
                        <a:pt x="449" y="656"/>
                      </a:lnTo>
                      <a:lnTo>
                        <a:pt x="466" y="652"/>
                      </a:lnTo>
                      <a:lnTo>
                        <a:pt x="483" y="646"/>
                      </a:lnTo>
                      <a:lnTo>
                        <a:pt x="498" y="640"/>
                      </a:lnTo>
                      <a:lnTo>
                        <a:pt x="515" y="633"/>
                      </a:lnTo>
                      <a:lnTo>
                        <a:pt x="530" y="625"/>
                      </a:lnTo>
                      <a:lnTo>
                        <a:pt x="546" y="616"/>
                      </a:lnTo>
                      <a:lnTo>
                        <a:pt x="561" y="606"/>
                      </a:lnTo>
                      <a:lnTo>
                        <a:pt x="575" y="596"/>
                      </a:lnTo>
                      <a:lnTo>
                        <a:pt x="589" y="586"/>
                      </a:lnTo>
                      <a:lnTo>
                        <a:pt x="603" y="574"/>
                      </a:lnTo>
                      <a:lnTo>
                        <a:pt x="616" y="563"/>
                      </a:lnTo>
                      <a:lnTo>
                        <a:pt x="628" y="550"/>
                      </a:lnTo>
                      <a:lnTo>
                        <a:pt x="640" y="538"/>
                      </a:lnTo>
                      <a:lnTo>
                        <a:pt x="651" y="525"/>
                      </a:lnTo>
                      <a:lnTo>
                        <a:pt x="662" y="511"/>
                      </a:lnTo>
                      <a:lnTo>
                        <a:pt x="672" y="497"/>
                      </a:lnTo>
                      <a:lnTo>
                        <a:pt x="682" y="483"/>
                      </a:lnTo>
                      <a:lnTo>
                        <a:pt x="690" y="469"/>
                      </a:lnTo>
                      <a:lnTo>
                        <a:pt x="699" y="455"/>
                      </a:lnTo>
                      <a:lnTo>
                        <a:pt x="706" y="441"/>
                      </a:lnTo>
                      <a:lnTo>
                        <a:pt x="713" y="427"/>
                      </a:lnTo>
                      <a:lnTo>
                        <a:pt x="719" y="412"/>
                      </a:lnTo>
                      <a:lnTo>
                        <a:pt x="724" y="398"/>
                      </a:lnTo>
                      <a:lnTo>
                        <a:pt x="729" y="383"/>
                      </a:lnTo>
                      <a:lnTo>
                        <a:pt x="733" y="369"/>
                      </a:lnTo>
                      <a:lnTo>
                        <a:pt x="736" y="355"/>
                      </a:lnTo>
                      <a:lnTo>
                        <a:pt x="738" y="341"/>
                      </a:lnTo>
                      <a:lnTo>
                        <a:pt x="739" y="327"/>
                      </a:lnTo>
                      <a:lnTo>
                        <a:pt x="740" y="314"/>
                      </a:lnTo>
                      <a:lnTo>
                        <a:pt x="740" y="301"/>
                      </a:lnTo>
                      <a:lnTo>
                        <a:pt x="738" y="286"/>
                      </a:lnTo>
                      <a:lnTo>
                        <a:pt x="736" y="272"/>
                      </a:lnTo>
                      <a:lnTo>
                        <a:pt x="734" y="258"/>
                      </a:lnTo>
                      <a:lnTo>
                        <a:pt x="731" y="244"/>
                      </a:lnTo>
                      <a:lnTo>
                        <a:pt x="727" y="230"/>
                      </a:lnTo>
                      <a:lnTo>
                        <a:pt x="722" y="216"/>
                      </a:lnTo>
                      <a:lnTo>
                        <a:pt x="717" y="203"/>
                      </a:lnTo>
                      <a:lnTo>
                        <a:pt x="711" y="189"/>
                      </a:lnTo>
                      <a:lnTo>
                        <a:pt x="704" y="176"/>
                      </a:lnTo>
                      <a:lnTo>
                        <a:pt x="697" y="164"/>
                      </a:lnTo>
                      <a:lnTo>
                        <a:pt x="689" y="151"/>
                      </a:lnTo>
                      <a:lnTo>
                        <a:pt x="680" y="139"/>
                      </a:lnTo>
                      <a:lnTo>
                        <a:pt x="671" y="127"/>
                      </a:lnTo>
                      <a:lnTo>
                        <a:pt x="660" y="116"/>
                      </a:lnTo>
                      <a:lnTo>
                        <a:pt x="649" y="105"/>
                      </a:lnTo>
                      <a:lnTo>
                        <a:pt x="637" y="94"/>
                      </a:lnTo>
                      <a:lnTo>
                        <a:pt x="624" y="84"/>
                      </a:lnTo>
                      <a:lnTo>
                        <a:pt x="611" y="75"/>
                      </a:lnTo>
                      <a:lnTo>
                        <a:pt x="596" y="65"/>
                      </a:lnTo>
                      <a:lnTo>
                        <a:pt x="581" y="57"/>
                      </a:lnTo>
                      <a:lnTo>
                        <a:pt x="565" y="49"/>
                      </a:lnTo>
                      <a:lnTo>
                        <a:pt x="548" y="41"/>
                      </a:lnTo>
                      <a:lnTo>
                        <a:pt x="531" y="34"/>
                      </a:lnTo>
                      <a:lnTo>
                        <a:pt x="512" y="28"/>
                      </a:lnTo>
                      <a:lnTo>
                        <a:pt x="493" y="22"/>
                      </a:lnTo>
                      <a:lnTo>
                        <a:pt x="473" y="17"/>
                      </a:lnTo>
                      <a:lnTo>
                        <a:pt x="452" y="12"/>
                      </a:lnTo>
                      <a:lnTo>
                        <a:pt x="430" y="8"/>
                      </a:lnTo>
                      <a:lnTo>
                        <a:pt x="407" y="5"/>
                      </a:lnTo>
                      <a:lnTo>
                        <a:pt x="383" y="3"/>
                      </a:lnTo>
                      <a:lnTo>
                        <a:pt x="358" y="1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25" name="Group 43"/>
              <p:cNvGrpSpPr>
                <a:grpSpLocks/>
              </p:cNvGrpSpPr>
              <p:nvPr/>
            </p:nvGrpSpPr>
            <p:grpSpPr bwMode="auto">
              <a:xfrm>
                <a:off x="1321" y="1512"/>
                <a:ext cx="241" cy="316"/>
                <a:chOff x="1321" y="1512"/>
                <a:chExt cx="241" cy="316"/>
              </a:xfrm>
            </p:grpSpPr>
            <p:sp>
              <p:nvSpPr>
                <p:cNvPr id="14435" name="Freeform 44"/>
                <p:cNvSpPr>
                  <a:spLocks/>
                </p:cNvSpPr>
                <p:nvPr/>
              </p:nvSpPr>
              <p:spPr bwMode="auto">
                <a:xfrm>
                  <a:off x="1321" y="1691"/>
                  <a:ext cx="241" cy="137"/>
                </a:xfrm>
                <a:custGeom>
                  <a:avLst/>
                  <a:gdLst>
                    <a:gd name="T0" fmla="*/ 185 w 241"/>
                    <a:gd name="T1" fmla="*/ 10 h 137"/>
                    <a:gd name="T2" fmla="*/ 163 w 241"/>
                    <a:gd name="T3" fmla="*/ 17 h 137"/>
                    <a:gd name="T4" fmla="*/ 143 w 241"/>
                    <a:gd name="T5" fmla="*/ 29 h 137"/>
                    <a:gd name="T6" fmla="*/ 133 w 241"/>
                    <a:gd name="T7" fmla="*/ 39 h 137"/>
                    <a:gd name="T8" fmla="*/ 126 w 241"/>
                    <a:gd name="T9" fmla="*/ 54 h 137"/>
                    <a:gd name="T10" fmla="*/ 119 w 241"/>
                    <a:gd name="T11" fmla="*/ 57 h 137"/>
                    <a:gd name="T12" fmla="*/ 113 w 241"/>
                    <a:gd name="T13" fmla="*/ 40 h 137"/>
                    <a:gd name="T14" fmla="*/ 98 w 241"/>
                    <a:gd name="T15" fmla="*/ 23 h 137"/>
                    <a:gd name="T16" fmla="*/ 76 w 241"/>
                    <a:gd name="T17" fmla="*/ 11 h 137"/>
                    <a:gd name="T18" fmla="*/ 48 w 241"/>
                    <a:gd name="T19" fmla="*/ 3 h 137"/>
                    <a:gd name="T20" fmla="*/ 18 w 241"/>
                    <a:gd name="T21" fmla="*/ 0 h 137"/>
                    <a:gd name="T22" fmla="*/ 7 w 241"/>
                    <a:gd name="T23" fmla="*/ 5 h 137"/>
                    <a:gd name="T24" fmla="*/ 3 w 241"/>
                    <a:gd name="T25" fmla="*/ 12 h 137"/>
                    <a:gd name="T26" fmla="*/ 3 w 241"/>
                    <a:gd name="T27" fmla="*/ 21 h 137"/>
                    <a:gd name="T28" fmla="*/ 8 w 241"/>
                    <a:gd name="T29" fmla="*/ 28 h 137"/>
                    <a:gd name="T30" fmla="*/ 19 w 241"/>
                    <a:gd name="T31" fmla="*/ 32 h 137"/>
                    <a:gd name="T32" fmla="*/ 40 w 241"/>
                    <a:gd name="T33" fmla="*/ 35 h 137"/>
                    <a:gd name="T34" fmla="*/ 61 w 241"/>
                    <a:gd name="T35" fmla="*/ 41 h 137"/>
                    <a:gd name="T36" fmla="*/ 80 w 241"/>
                    <a:gd name="T37" fmla="*/ 48 h 137"/>
                    <a:gd name="T38" fmla="*/ 98 w 241"/>
                    <a:gd name="T39" fmla="*/ 61 h 137"/>
                    <a:gd name="T40" fmla="*/ 108 w 241"/>
                    <a:gd name="T41" fmla="*/ 71 h 137"/>
                    <a:gd name="T42" fmla="*/ 106 w 241"/>
                    <a:gd name="T43" fmla="*/ 80 h 137"/>
                    <a:gd name="T44" fmla="*/ 89 w 241"/>
                    <a:gd name="T45" fmla="*/ 92 h 137"/>
                    <a:gd name="T46" fmla="*/ 65 w 241"/>
                    <a:gd name="T47" fmla="*/ 103 h 137"/>
                    <a:gd name="T48" fmla="*/ 49 w 241"/>
                    <a:gd name="T49" fmla="*/ 104 h 137"/>
                    <a:gd name="T50" fmla="*/ 34 w 241"/>
                    <a:gd name="T51" fmla="*/ 105 h 137"/>
                    <a:gd name="T52" fmla="*/ 18 w 241"/>
                    <a:gd name="T53" fmla="*/ 103 h 137"/>
                    <a:gd name="T54" fmla="*/ 6 w 241"/>
                    <a:gd name="T55" fmla="*/ 106 h 137"/>
                    <a:gd name="T56" fmla="*/ 1 w 241"/>
                    <a:gd name="T57" fmla="*/ 113 h 137"/>
                    <a:gd name="T58" fmla="*/ 0 w 241"/>
                    <a:gd name="T59" fmla="*/ 121 h 137"/>
                    <a:gd name="T60" fmla="*/ 4 w 241"/>
                    <a:gd name="T61" fmla="*/ 129 h 137"/>
                    <a:gd name="T62" fmla="*/ 14 w 241"/>
                    <a:gd name="T63" fmla="*/ 135 h 137"/>
                    <a:gd name="T64" fmla="*/ 54 w 241"/>
                    <a:gd name="T65" fmla="*/ 136 h 137"/>
                    <a:gd name="T66" fmla="*/ 100 w 241"/>
                    <a:gd name="T67" fmla="*/ 116 h 137"/>
                    <a:gd name="T68" fmla="*/ 124 w 241"/>
                    <a:gd name="T69" fmla="*/ 90 h 137"/>
                    <a:gd name="T70" fmla="*/ 173 w 241"/>
                    <a:gd name="T71" fmla="*/ 119 h 137"/>
                    <a:gd name="T72" fmla="*/ 206 w 241"/>
                    <a:gd name="T73" fmla="*/ 126 h 137"/>
                    <a:gd name="T74" fmla="*/ 226 w 241"/>
                    <a:gd name="T75" fmla="*/ 129 h 137"/>
                    <a:gd name="T76" fmla="*/ 234 w 241"/>
                    <a:gd name="T77" fmla="*/ 126 h 137"/>
                    <a:gd name="T78" fmla="*/ 241 w 241"/>
                    <a:gd name="T79" fmla="*/ 116 h 137"/>
                    <a:gd name="T80" fmla="*/ 240 w 241"/>
                    <a:gd name="T81" fmla="*/ 108 h 137"/>
                    <a:gd name="T82" fmla="*/ 236 w 241"/>
                    <a:gd name="T83" fmla="*/ 101 h 137"/>
                    <a:gd name="T84" fmla="*/ 228 w 241"/>
                    <a:gd name="T85" fmla="*/ 97 h 137"/>
                    <a:gd name="T86" fmla="*/ 186 w 241"/>
                    <a:gd name="T87" fmla="*/ 89 h 137"/>
                    <a:gd name="T88" fmla="*/ 148 w 241"/>
                    <a:gd name="T89" fmla="*/ 79 h 137"/>
                    <a:gd name="T90" fmla="*/ 141 w 241"/>
                    <a:gd name="T91" fmla="*/ 69 h 137"/>
                    <a:gd name="T92" fmla="*/ 151 w 241"/>
                    <a:gd name="T93" fmla="*/ 58 h 137"/>
                    <a:gd name="T94" fmla="*/ 168 w 241"/>
                    <a:gd name="T95" fmla="*/ 48 h 137"/>
                    <a:gd name="T96" fmla="*/ 183 w 241"/>
                    <a:gd name="T97" fmla="*/ 42 h 137"/>
                    <a:gd name="T98" fmla="*/ 200 w 241"/>
                    <a:gd name="T99" fmla="*/ 38 h 137"/>
                    <a:gd name="T100" fmla="*/ 218 w 241"/>
                    <a:gd name="T101" fmla="*/ 33 h 137"/>
                    <a:gd name="T102" fmla="*/ 227 w 241"/>
                    <a:gd name="T103" fmla="*/ 25 h 137"/>
                    <a:gd name="T104" fmla="*/ 229 w 241"/>
                    <a:gd name="T105" fmla="*/ 17 h 137"/>
                    <a:gd name="T106" fmla="*/ 226 w 241"/>
                    <a:gd name="T107" fmla="*/ 9 h 137"/>
                    <a:gd name="T108" fmla="*/ 220 w 241"/>
                    <a:gd name="T109" fmla="*/ 4 h 137"/>
                    <a:gd name="T110" fmla="*/ 208 w 241"/>
                    <a:gd name="T111" fmla="*/ 3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41"/>
                    <a:gd name="T169" fmla="*/ 0 h 137"/>
                    <a:gd name="T170" fmla="*/ 241 w 241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41" h="137">
                      <a:moveTo>
                        <a:pt x="208" y="3"/>
                      </a:moveTo>
                      <a:lnTo>
                        <a:pt x="196" y="6"/>
                      </a:lnTo>
                      <a:lnTo>
                        <a:pt x="185" y="10"/>
                      </a:lnTo>
                      <a:lnTo>
                        <a:pt x="174" y="13"/>
                      </a:lnTo>
                      <a:lnTo>
                        <a:pt x="163" y="17"/>
                      </a:lnTo>
                      <a:lnTo>
                        <a:pt x="152" y="22"/>
                      </a:lnTo>
                      <a:lnTo>
                        <a:pt x="143" y="29"/>
                      </a:lnTo>
                      <a:lnTo>
                        <a:pt x="139" y="33"/>
                      </a:lnTo>
                      <a:lnTo>
                        <a:pt x="136" y="36"/>
                      </a:lnTo>
                      <a:lnTo>
                        <a:pt x="133" y="39"/>
                      </a:lnTo>
                      <a:lnTo>
                        <a:pt x="130" y="45"/>
                      </a:lnTo>
                      <a:lnTo>
                        <a:pt x="126" y="54"/>
                      </a:lnTo>
                      <a:lnTo>
                        <a:pt x="123" y="62"/>
                      </a:lnTo>
                      <a:lnTo>
                        <a:pt x="119" y="57"/>
                      </a:lnTo>
                      <a:lnTo>
                        <a:pt x="116" y="47"/>
                      </a:lnTo>
                      <a:lnTo>
                        <a:pt x="113" y="40"/>
                      </a:lnTo>
                      <a:lnTo>
                        <a:pt x="109" y="34"/>
                      </a:lnTo>
                      <a:lnTo>
                        <a:pt x="104" y="28"/>
                      </a:lnTo>
                      <a:lnTo>
                        <a:pt x="98" y="23"/>
                      </a:lnTo>
                      <a:lnTo>
                        <a:pt x="86" y="17"/>
                      </a:lnTo>
                      <a:lnTo>
                        <a:pt x="76" y="11"/>
                      </a:lnTo>
                      <a:lnTo>
                        <a:pt x="63" y="7"/>
                      </a:lnTo>
                      <a:lnTo>
                        <a:pt x="48" y="3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5" y="9"/>
                      </a:lnTo>
                      <a:lnTo>
                        <a:pt x="3" y="12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5" y="25"/>
                      </a:lnTo>
                      <a:lnTo>
                        <a:pt x="8" y="28"/>
                      </a:lnTo>
                      <a:lnTo>
                        <a:pt x="11" y="30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30" y="33"/>
                      </a:lnTo>
                      <a:lnTo>
                        <a:pt x="40" y="35"/>
                      </a:lnTo>
                      <a:lnTo>
                        <a:pt x="51" y="37"/>
                      </a:lnTo>
                      <a:lnTo>
                        <a:pt x="61" y="41"/>
                      </a:lnTo>
                      <a:lnTo>
                        <a:pt x="71" y="44"/>
                      </a:lnTo>
                      <a:lnTo>
                        <a:pt x="80" y="48"/>
                      </a:lnTo>
                      <a:lnTo>
                        <a:pt x="88" y="51"/>
                      </a:lnTo>
                      <a:lnTo>
                        <a:pt x="94" y="55"/>
                      </a:lnTo>
                      <a:lnTo>
                        <a:pt x="98" y="61"/>
                      </a:lnTo>
                      <a:lnTo>
                        <a:pt x="102" y="66"/>
                      </a:lnTo>
                      <a:lnTo>
                        <a:pt x="108" y="71"/>
                      </a:lnTo>
                      <a:lnTo>
                        <a:pt x="113" y="75"/>
                      </a:lnTo>
                      <a:lnTo>
                        <a:pt x="106" y="80"/>
                      </a:lnTo>
                      <a:lnTo>
                        <a:pt x="97" y="87"/>
                      </a:lnTo>
                      <a:lnTo>
                        <a:pt x="89" y="92"/>
                      </a:lnTo>
                      <a:lnTo>
                        <a:pt x="81" y="96"/>
                      </a:lnTo>
                      <a:lnTo>
                        <a:pt x="72" y="100"/>
                      </a:lnTo>
                      <a:lnTo>
                        <a:pt x="65" y="103"/>
                      </a:lnTo>
                      <a:lnTo>
                        <a:pt x="57" y="103"/>
                      </a:lnTo>
                      <a:lnTo>
                        <a:pt x="49" y="104"/>
                      </a:lnTo>
                      <a:lnTo>
                        <a:pt x="41" y="104"/>
                      </a:lnTo>
                      <a:lnTo>
                        <a:pt x="34" y="105"/>
                      </a:lnTo>
                      <a:lnTo>
                        <a:pt x="26" y="104"/>
                      </a:lnTo>
                      <a:lnTo>
                        <a:pt x="18" y="103"/>
                      </a:lnTo>
                      <a:lnTo>
                        <a:pt x="14" y="103"/>
                      </a:lnTo>
                      <a:lnTo>
                        <a:pt x="10" y="104"/>
                      </a:lnTo>
                      <a:lnTo>
                        <a:pt x="6" y="106"/>
                      </a:lnTo>
                      <a:lnTo>
                        <a:pt x="4" y="109"/>
                      </a:lnTo>
                      <a:lnTo>
                        <a:pt x="1" y="113"/>
                      </a:lnTo>
                      <a:lnTo>
                        <a:pt x="0" y="117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9"/>
                      </a:lnTo>
                      <a:lnTo>
                        <a:pt x="6" y="131"/>
                      </a:lnTo>
                      <a:lnTo>
                        <a:pt x="10" y="134"/>
                      </a:lnTo>
                      <a:lnTo>
                        <a:pt x="14" y="135"/>
                      </a:lnTo>
                      <a:lnTo>
                        <a:pt x="34" y="137"/>
                      </a:lnTo>
                      <a:lnTo>
                        <a:pt x="54" y="136"/>
                      </a:lnTo>
                      <a:lnTo>
                        <a:pt x="73" y="132"/>
                      </a:lnTo>
                      <a:lnTo>
                        <a:pt x="100" y="116"/>
                      </a:lnTo>
                      <a:lnTo>
                        <a:pt x="115" y="99"/>
                      </a:lnTo>
                      <a:lnTo>
                        <a:pt x="124" y="90"/>
                      </a:lnTo>
                      <a:lnTo>
                        <a:pt x="133" y="96"/>
                      </a:lnTo>
                      <a:lnTo>
                        <a:pt x="147" y="109"/>
                      </a:lnTo>
                      <a:lnTo>
                        <a:pt x="173" y="119"/>
                      </a:lnTo>
                      <a:lnTo>
                        <a:pt x="189" y="122"/>
                      </a:lnTo>
                      <a:lnTo>
                        <a:pt x="206" y="126"/>
                      </a:lnTo>
                      <a:lnTo>
                        <a:pt x="222" y="129"/>
                      </a:lnTo>
                      <a:lnTo>
                        <a:pt x="226" y="129"/>
                      </a:lnTo>
                      <a:lnTo>
                        <a:pt x="231" y="128"/>
                      </a:lnTo>
                      <a:lnTo>
                        <a:pt x="234" y="126"/>
                      </a:lnTo>
                      <a:lnTo>
                        <a:pt x="237" y="123"/>
                      </a:lnTo>
                      <a:lnTo>
                        <a:pt x="240" y="120"/>
                      </a:lnTo>
                      <a:lnTo>
                        <a:pt x="241" y="116"/>
                      </a:lnTo>
                      <a:lnTo>
                        <a:pt x="241" y="112"/>
                      </a:lnTo>
                      <a:lnTo>
                        <a:pt x="240" y="108"/>
                      </a:lnTo>
                      <a:lnTo>
                        <a:pt x="238" y="104"/>
                      </a:lnTo>
                      <a:lnTo>
                        <a:pt x="236" y="101"/>
                      </a:lnTo>
                      <a:lnTo>
                        <a:pt x="232" y="99"/>
                      </a:lnTo>
                      <a:lnTo>
                        <a:pt x="228" y="97"/>
                      </a:lnTo>
                      <a:lnTo>
                        <a:pt x="214" y="96"/>
                      </a:lnTo>
                      <a:lnTo>
                        <a:pt x="200" y="93"/>
                      </a:lnTo>
                      <a:lnTo>
                        <a:pt x="186" y="89"/>
                      </a:lnTo>
                      <a:lnTo>
                        <a:pt x="168" y="84"/>
                      </a:lnTo>
                      <a:lnTo>
                        <a:pt x="148" y="79"/>
                      </a:lnTo>
                      <a:lnTo>
                        <a:pt x="139" y="74"/>
                      </a:lnTo>
                      <a:lnTo>
                        <a:pt x="141" y="69"/>
                      </a:lnTo>
                      <a:lnTo>
                        <a:pt x="146" y="63"/>
                      </a:lnTo>
                      <a:lnTo>
                        <a:pt x="151" y="58"/>
                      </a:lnTo>
                      <a:lnTo>
                        <a:pt x="156" y="54"/>
                      </a:lnTo>
                      <a:lnTo>
                        <a:pt x="162" y="51"/>
                      </a:lnTo>
                      <a:lnTo>
                        <a:pt x="168" y="48"/>
                      </a:lnTo>
                      <a:lnTo>
                        <a:pt x="175" y="44"/>
                      </a:lnTo>
                      <a:lnTo>
                        <a:pt x="183" y="42"/>
                      </a:lnTo>
                      <a:lnTo>
                        <a:pt x="192" y="40"/>
                      </a:lnTo>
                      <a:lnTo>
                        <a:pt x="200" y="38"/>
                      </a:lnTo>
                      <a:lnTo>
                        <a:pt x="209" y="36"/>
                      </a:lnTo>
                      <a:lnTo>
                        <a:pt x="218" y="33"/>
                      </a:lnTo>
                      <a:lnTo>
                        <a:pt x="222" y="31"/>
                      </a:lnTo>
                      <a:lnTo>
                        <a:pt x="225" y="29"/>
                      </a:lnTo>
                      <a:lnTo>
                        <a:pt x="227" y="25"/>
                      </a:lnTo>
                      <a:lnTo>
                        <a:pt x="228" y="21"/>
                      </a:lnTo>
                      <a:lnTo>
                        <a:pt x="229" y="17"/>
                      </a:lnTo>
                      <a:lnTo>
                        <a:pt x="228" y="13"/>
                      </a:lnTo>
                      <a:lnTo>
                        <a:pt x="226" y="9"/>
                      </a:lnTo>
                      <a:lnTo>
                        <a:pt x="223" y="6"/>
                      </a:lnTo>
                      <a:lnTo>
                        <a:pt x="220" y="4"/>
                      </a:lnTo>
                      <a:lnTo>
                        <a:pt x="216" y="2"/>
                      </a:lnTo>
                      <a:lnTo>
                        <a:pt x="212" y="2"/>
                      </a:lnTo>
                      <a:lnTo>
                        <a:pt x="208" y="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44" y="1512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26" name="Group 46"/>
              <p:cNvGrpSpPr>
                <a:grpSpLocks/>
              </p:cNvGrpSpPr>
              <p:nvPr/>
            </p:nvGrpSpPr>
            <p:grpSpPr bwMode="auto">
              <a:xfrm>
                <a:off x="1321" y="1843"/>
                <a:ext cx="241" cy="277"/>
                <a:chOff x="1321" y="1843"/>
                <a:chExt cx="241" cy="277"/>
              </a:xfrm>
            </p:grpSpPr>
            <p:sp>
              <p:nvSpPr>
                <p:cNvPr id="14433" name="Freeform 47"/>
                <p:cNvSpPr>
                  <a:spLocks/>
                </p:cNvSpPr>
                <p:nvPr/>
              </p:nvSpPr>
              <p:spPr bwMode="auto">
                <a:xfrm>
                  <a:off x="1321" y="1843"/>
                  <a:ext cx="241" cy="137"/>
                </a:xfrm>
                <a:custGeom>
                  <a:avLst/>
                  <a:gdLst>
                    <a:gd name="T0" fmla="*/ 185 w 241"/>
                    <a:gd name="T1" fmla="*/ 9 h 137"/>
                    <a:gd name="T2" fmla="*/ 163 w 241"/>
                    <a:gd name="T3" fmla="*/ 17 h 137"/>
                    <a:gd name="T4" fmla="*/ 143 w 241"/>
                    <a:gd name="T5" fmla="*/ 28 h 137"/>
                    <a:gd name="T6" fmla="*/ 133 w 241"/>
                    <a:gd name="T7" fmla="*/ 39 h 137"/>
                    <a:gd name="T8" fmla="*/ 126 w 241"/>
                    <a:gd name="T9" fmla="*/ 53 h 137"/>
                    <a:gd name="T10" fmla="*/ 119 w 241"/>
                    <a:gd name="T11" fmla="*/ 56 h 137"/>
                    <a:gd name="T12" fmla="*/ 113 w 241"/>
                    <a:gd name="T13" fmla="*/ 39 h 137"/>
                    <a:gd name="T14" fmla="*/ 98 w 241"/>
                    <a:gd name="T15" fmla="*/ 23 h 137"/>
                    <a:gd name="T16" fmla="*/ 76 w 241"/>
                    <a:gd name="T17" fmla="*/ 11 h 137"/>
                    <a:gd name="T18" fmla="*/ 48 w 241"/>
                    <a:gd name="T19" fmla="*/ 3 h 137"/>
                    <a:gd name="T20" fmla="*/ 18 w 241"/>
                    <a:gd name="T21" fmla="*/ 0 h 137"/>
                    <a:gd name="T22" fmla="*/ 7 w 241"/>
                    <a:gd name="T23" fmla="*/ 5 h 137"/>
                    <a:gd name="T24" fmla="*/ 3 w 241"/>
                    <a:gd name="T25" fmla="*/ 12 h 137"/>
                    <a:gd name="T26" fmla="*/ 3 w 241"/>
                    <a:gd name="T27" fmla="*/ 21 h 137"/>
                    <a:gd name="T28" fmla="*/ 8 w 241"/>
                    <a:gd name="T29" fmla="*/ 27 h 137"/>
                    <a:gd name="T30" fmla="*/ 19 w 241"/>
                    <a:gd name="T31" fmla="*/ 32 h 137"/>
                    <a:gd name="T32" fmla="*/ 40 w 241"/>
                    <a:gd name="T33" fmla="*/ 34 h 137"/>
                    <a:gd name="T34" fmla="*/ 61 w 241"/>
                    <a:gd name="T35" fmla="*/ 40 h 137"/>
                    <a:gd name="T36" fmla="*/ 80 w 241"/>
                    <a:gd name="T37" fmla="*/ 47 h 137"/>
                    <a:gd name="T38" fmla="*/ 98 w 241"/>
                    <a:gd name="T39" fmla="*/ 60 h 137"/>
                    <a:gd name="T40" fmla="*/ 108 w 241"/>
                    <a:gd name="T41" fmla="*/ 70 h 137"/>
                    <a:gd name="T42" fmla="*/ 106 w 241"/>
                    <a:gd name="T43" fmla="*/ 80 h 137"/>
                    <a:gd name="T44" fmla="*/ 89 w 241"/>
                    <a:gd name="T45" fmla="*/ 92 h 137"/>
                    <a:gd name="T46" fmla="*/ 65 w 241"/>
                    <a:gd name="T47" fmla="*/ 103 h 137"/>
                    <a:gd name="T48" fmla="*/ 49 w 241"/>
                    <a:gd name="T49" fmla="*/ 103 h 137"/>
                    <a:gd name="T50" fmla="*/ 34 w 241"/>
                    <a:gd name="T51" fmla="*/ 104 h 137"/>
                    <a:gd name="T52" fmla="*/ 18 w 241"/>
                    <a:gd name="T53" fmla="*/ 103 h 137"/>
                    <a:gd name="T54" fmla="*/ 6 w 241"/>
                    <a:gd name="T55" fmla="*/ 106 h 137"/>
                    <a:gd name="T56" fmla="*/ 1 w 241"/>
                    <a:gd name="T57" fmla="*/ 112 h 137"/>
                    <a:gd name="T58" fmla="*/ 0 w 241"/>
                    <a:gd name="T59" fmla="*/ 121 h 137"/>
                    <a:gd name="T60" fmla="*/ 4 w 241"/>
                    <a:gd name="T61" fmla="*/ 128 h 137"/>
                    <a:gd name="T62" fmla="*/ 14 w 241"/>
                    <a:gd name="T63" fmla="*/ 134 h 137"/>
                    <a:gd name="T64" fmla="*/ 54 w 241"/>
                    <a:gd name="T65" fmla="*/ 136 h 137"/>
                    <a:gd name="T66" fmla="*/ 100 w 241"/>
                    <a:gd name="T67" fmla="*/ 116 h 137"/>
                    <a:gd name="T68" fmla="*/ 124 w 241"/>
                    <a:gd name="T69" fmla="*/ 90 h 137"/>
                    <a:gd name="T70" fmla="*/ 173 w 241"/>
                    <a:gd name="T71" fmla="*/ 118 h 137"/>
                    <a:gd name="T72" fmla="*/ 206 w 241"/>
                    <a:gd name="T73" fmla="*/ 125 h 137"/>
                    <a:gd name="T74" fmla="*/ 226 w 241"/>
                    <a:gd name="T75" fmla="*/ 128 h 137"/>
                    <a:gd name="T76" fmla="*/ 234 w 241"/>
                    <a:gd name="T77" fmla="*/ 125 h 137"/>
                    <a:gd name="T78" fmla="*/ 241 w 241"/>
                    <a:gd name="T79" fmla="*/ 116 h 137"/>
                    <a:gd name="T80" fmla="*/ 240 w 241"/>
                    <a:gd name="T81" fmla="*/ 107 h 137"/>
                    <a:gd name="T82" fmla="*/ 236 w 241"/>
                    <a:gd name="T83" fmla="*/ 101 h 137"/>
                    <a:gd name="T84" fmla="*/ 228 w 241"/>
                    <a:gd name="T85" fmla="*/ 97 h 137"/>
                    <a:gd name="T86" fmla="*/ 186 w 241"/>
                    <a:gd name="T87" fmla="*/ 89 h 137"/>
                    <a:gd name="T88" fmla="*/ 148 w 241"/>
                    <a:gd name="T89" fmla="*/ 79 h 137"/>
                    <a:gd name="T90" fmla="*/ 141 w 241"/>
                    <a:gd name="T91" fmla="*/ 68 h 137"/>
                    <a:gd name="T92" fmla="*/ 151 w 241"/>
                    <a:gd name="T93" fmla="*/ 57 h 137"/>
                    <a:gd name="T94" fmla="*/ 168 w 241"/>
                    <a:gd name="T95" fmla="*/ 47 h 137"/>
                    <a:gd name="T96" fmla="*/ 183 w 241"/>
                    <a:gd name="T97" fmla="*/ 41 h 137"/>
                    <a:gd name="T98" fmla="*/ 200 w 241"/>
                    <a:gd name="T99" fmla="*/ 37 h 137"/>
                    <a:gd name="T100" fmla="*/ 218 w 241"/>
                    <a:gd name="T101" fmla="*/ 32 h 137"/>
                    <a:gd name="T102" fmla="*/ 227 w 241"/>
                    <a:gd name="T103" fmla="*/ 24 h 137"/>
                    <a:gd name="T104" fmla="*/ 229 w 241"/>
                    <a:gd name="T105" fmla="*/ 17 h 137"/>
                    <a:gd name="T106" fmla="*/ 226 w 241"/>
                    <a:gd name="T107" fmla="*/ 9 h 137"/>
                    <a:gd name="T108" fmla="*/ 220 w 241"/>
                    <a:gd name="T109" fmla="*/ 3 h 137"/>
                    <a:gd name="T110" fmla="*/ 208 w 241"/>
                    <a:gd name="T111" fmla="*/ 2 h 13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41"/>
                    <a:gd name="T169" fmla="*/ 0 h 137"/>
                    <a:gd name="T170" fmla="*/ 241 w 241"/>
                    <a:gd name="T171" fmla="*/ 137 h 13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41" h="137">
                      <a:moveTo>
                        <a:pt x="208" y="2"/>
                      </a:moveTo>
                      <a:lnTo>
                        <a:pt x="196" y="6"/>
                      </a:lnTo>
                      <a:lnTo>
                        <a:pt x="185" y="9"/>
                      </a:lnTo>
                      <a:lnTo>
                        <a:pt x="174" y="13"/>
                      </a:lnTo>
                      <a:lnTo>
                        <a:pt x="163" y="17"/>
                      </a:lnTo>
                      <a:lnTo>
                        <a:pt x="152" y="22"/>
                      </a:lnTo>
                      <a:lnTo>
                        <a:pt x="143" y="28"/>
                      </a:lnTo>
                      <a:lnTo>
                        <a:pt x="139" y="32"/>
                      </a:lnTo>
                      <a:lnTo>
                        <a:pt x="136" y="35"/>
                      </a:lnTo>
                      <a:lnTo>
                        <a:pt x="133" y="39"/>
                      </a:lnTo>
                      <a:lnTo>
                        <a:pt x="130" y="45"/>
                      </a:lnTo>
                      <a:lnTo>
                        <a:pt x="126" y="53"/>
                      </a:lnTo>
                      <a:lnTo>
                        <a:pt x="123" y="61"/>
                      </a:lnTo>
                      <a:lnTo>
                        <a:pt x="119" y="56"/>
                      </a:lnTo>
                      <a:lnTo>
                        <a:pt x="116" y="47"/>
                      </a:lnTo>
                      <a:lnTo>
                        <a:pt x="113" y="39"/>
                      </a:lnTo>
                      <a:lnTo>
                        <a:pt x="109" y="33"/>
                      </a:lnTo>
                      <a:lnTo>
                        <a:pt x="104" y="27"/>
                      </a:lnTo>
                      <a:lnTo>
                        <a:pt x="98" y="23"/>
                      </a:lnTo>
                      <a:lnTo>
                        <a:pt x="86" y="16"/>
                      </a:lnTo>
                      <a:lnTo>
                        <a:pt x="76" y="11"/>
                      </a:lnTo>
                      <a:lnTo>
                        <a:pt x="63" y="7"/>
                      </a:lnTo>
                      <a:lnTo>
                        <a:pt x="48" y="3"/>
                      </a:lnTo>
                      <a:lnTo>
                        <a:pt x="33" y="1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2"/>
                      </a:lnTo>
                      <a:lnTo>
                        <a:pt x="7" y="5"/>
                      </a:lnTo>
                      <a:lnTo>
                        <a:pt x="5" y="8"/>
                      </a:lnTo>
                      <a:lnTo>
                        <a:pt x="3" y="12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5" y="24"/>
                      </a:lnTo>
                      <a:lnTo>
                        <a:pt x="8" y="27"/>
                      </a:lnTo>
                      <a:lnTo>
                        <a:pt x="11" y="30"/>
                      </a:lnTo>
                      <a:lnTo>
                        <a:pt x="15" y="31"/>
                      </a:lnTo>
                      <a:lnTo>
                        <a:pt x="19" y="32"/>
                      </a:lnTo>
                      <a:lnTo>
                        <a:pt x="30" y="32"/>
                      </a:lnTo>
                      <a:lnTo>
                        <a:pt x="40" y="34"/>
                      </a:lnTo>
                      <a:lnTo>
                        <a:pt x="51" y="37"/>
                      </a:lnTo>
                      <a:lnTo>
                        <a:pt x="61" y="40"/>
                      </a:lnTo>
                      <a:lnTo>
                        <a:pt x="71" y="44"/>
                      </a:lnTo>
                      <a:lnTo>
                        <a:pt x="80" y="47"/>
                      </a:lnTo>
                      <a:lnTo>
                        <a:pt x="88" y="50"/>
                      </a:lnTo>
                      <a:lnTo>
                        <a:pt x="94" y="55"/>
                      </a:lnTo>
                      <a:lnTo>
                        <a:pt x="98" y="60"/>
                      </a:lnTo>
                      <a:lnTo>
                        <a:pt x="102" y="66"/>
                      </a:lnTo>
                      <a:lnTo>
                        <a:pt x="108" y="70"/>
                      </a:lnTo>
                      <a:lnTo>
                        <a:pt x="113" y="75"/>
                      </a:lnTo>
                      <a:lnTo>
                        <a:pt x="106" y="80"/>
                      </a:lnTo>
                      <a:lnTo>
                        <a:pt x="97" y="87"/>
                      </a:lnTo>
                      <a:lnTo>
                        <a:pt x="89" y="92"/>
                      </a:lnTo>
                      <a:lnTo>
                        <a:pt x="81" y="96"/>
                      </a:lnTo>
                      <a:lnTo>
                        <a:pt x="72" y="99"/>
                      </a:lnTo>
                      <a:lnTo>
                        <a:pt x="65" y="103"/>
                      </a:lnTo>
                      <a:lnTo>
                        <a:pt x="57" y="103"/>
                      </a:lnTo>
                      <a:lnTo>
                        <a:pt x="49" y="103"/>
                      </a:lnTo>
                      <a:lnTo>
                        <a:pt x="41" y="104"/>
                      </a:lnTo>
                      <a:lnTo>
                        <a:pt x="34" y="104"/>
                      </a:lnTo>
                      <a:lnTo>
                        <a:pt x="26" y="104"/>
                      </a:lnTo>
                      <a:lnTo>
                        <a:pt x="18" y="103"/>
                      </a:lnTo>
                      <a:lnTo>
                        <a:pt x="14" y="103"/>
                      </a:lnTo>
                      <a:lnTo>
                        <a:pt x="10" y="104"/>
                      </a:lnTo>
                      <a:lnTo>
                        <a:pt x="6" y="106"/>
                      </a:lnTo>
                      <a:lnTo>
                        <a:pt x="4" y="109"/>
                      </a:lnTo>
                      <a:lnTo>
                        <a:pt x="1" y="112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8"/>
                      </a:lnTo>
                      <a:lnTo>
                        <a:pt x="6" y="131"/>
                      </a:lnTo>
                      <a:lnTo>
                        <a:pt x="10" y="133"/>
                      </a:lnTo>
                      <a:lnTo>
                        <a:pt x="14" y="134"/>
                      </a:lnTo>
                      <a:lnTo>
                        <a:pt x="34" y="137"/>
                      </a:lnTo>
                      <a:lnTo>
                        <a:pt x="54" y="136"/>
                      </a:lnTo>
                      <a:lnTo>
                        <a:pt x="73" y="131"/>
                      </a:lnTo>
                      <a:lnTo>
                        <a:pt x="100" y="116"/>
                      </a:lnTo>
                      <a:lnTo>
                        <a:pt x="115" y="98"/>
                      </a:lnTo>
                      <a:lnTo>
                        <a:pt x="124" y="90"/>
                      </a:lnTo>
                      <a:lnTo>
                        <a:pt x="133" y="96"/>
                      </a:lnTo>
                      <a:lnTo>
                        <a:pt x="147" y="108"/>
                      </a:lnTo>
                      <a:lnTo>
                        <a:pt x="173" y="118"/>
                      </a:lnTo>
                      <a:lnTo>
                        <a:pt x="189" y="122"/>
                      </a:lnTo>
                      <a:lnTo>
                        <a:pt x="206" y="125"/>
                      </a:lnTo>
                      <a:lnTo>
                        <a:pt x="222" y="128"/>
                      </a:lnTo>
                      <a:lnTo>
                        <a:pt x="226" y="128"/>
                      </a:lnTo>
                      <a:lnTo>
                        <a:pt x="231" y="127"/>
                      </a:lnTo>
                      <a:lnTo>
                        <a:pt x="234" y="125"/>
                      </a:lnTo>
                      <a:lnTo>
                        <a:pt x="237" y="123"/>
                      </a:lnTo>
                      <a:lnTo>
                        <a:pt x="240" y="120"/>
                      </a:lnTo>
                      <a:lnTo>
                        <a:pt x="241" y="116"/>
                      </a:lnTo>
                      <a:lnTo>
                        <a:pt x="241" y="111"/>
                      </a:lnTo>
                      <a:lnTo>
                        <a:pt x="240" y="107"/>
                      </a:lnTo>
                      <a:lnTo>
                        <a:pt x="238" y="104"/>
                      </a:lnTo>
                      <a:lnTo>
                        <a:pt x="236" y="101"/>
                      </a:lnTo>
                      <a:lnTo>
                        <a:pt x="232" y="98"/>
                      </a:lnTo>
                      <a:lnTo>
                        <a:pt x="228" y="97"/>
                      </a:lnTo>
                      <a:lnTo>
                        <a:pt x="214" y="95"/>
                      </a:lnTo>
                      <a:lnTo>
                        <a:pt x="200" y="93"/>
                      </a:lnTo>
                      <a:lnTo>
                        <a:pt x="186" y="89"/>
                      </a:lnTo>
                      <a:lnTo>
                        <a:pt x="168" y="84"/>
                      </a:lnTo>
                      <a:lnTo>
                        <a:pt x="148" y="79"/>
                      </a:lnTo>
                      <a:lnTo>
                        <a:pt x="139" y="73"/>
                      </a:lnTo>
                      <a:lnTo>
                        <a:pt x="141" y="68"/>
                      </a:lnTo>
                      <a:lnTo>
                        <a:pt x="146" y="63"/>
                      </a:lnTo>
                      <a:lnTo>
                        <a:pt x="151" y="57"/>
                      </a:lnTo>
                      <a:lnTo>
                        <a:pt x="156" y="54"/>
                      </a:lnTo>
                      <a:lnTo>
                        <a:pt x="162" y="50"/>
                      </a:lnTo>
                      <a:lnTo>
                        <a:pt x="168" y="47"/>
                      </a:lnTo>
                      <a:lnTo>
                        <a:pt x="175" y="43"/>
                      </a:lnTo>
                      <a:lnTo>
                        <a:pt x="183" y="41"/>
                      </a:lnTo>
                      <a:lnTo>
                        <a:pt x="192" y="40"/>
                      </a:lnTo>
                      <a:lnTo>
                        <a:pt x="200" y="37"/>
                      </a:lnTo>
                      <a:lnTo>
                        <a:pt x="209" y="35"/>
                      </a:lnTo>
                      <a:lnTo>
                        <a:pt x="218" y="32"/>
                      </a:lnTo>
                      <a:lnTo>
                        <a:pt x="222" y="30"/>
                      </a:lnTo>
                      <a:lnTo>
                        <a:pt x="225" y="28"/>
                      </a:lnTo>
                      <a:lnTo>
                        <a:pt x="227" y="24"/>
                      </a:lnTo>
                      <a:lnTo>
                        <a:pt x="228" y="21"/>
                      </a:lnTo>
                      <a:lnTo>
                        <a:pt x="229" y="17"/>
                      </a:lnTo>
                      <a:lnTo>
                        <a:pt x="228" y="13"/>
                      </a:lnTo>
                      <a:lnTo>
                        <a:pt x="226" y="9"/>
                      </a:lnTo>
                      <a:lnTo>
                        <a:pt x="223" y="6"/>
                      </a:lnTo>
                      <a:lnTo>
                        <a:pt x="220" y="3"/>
                      </a:lnTo>
                      <a:lnTo>
                        <a:pt x="216" y="2"/>
                      </a:lnTo>
                      <a:lnTo>
                        <a:pt x="212" y="2"/>
                      </a:lnTo>
                      <a:lnTo>
                        <a:pt x="208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334" y="1928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27" name="Group 49"/>
              <p:cNvGrpSpPr>
                <a:grpSpLocks/>
              </p:cNvGrpSpPr>
              <p:nvPr/>
            </p:nvGrpSpPr>
            <p:grpSpPr bwMode="auto">
              <a:xfrm>
                <a:off x="1624" y="1568"/>
                <a:ext cx="201" cy="264"/>
                <a:chOff x="1624" y="1568"/>
                <a:chExt cx="201" cy="264"/>
              </a:xfrm>
            </p:grpSpPr>
            <p:sp>
              <p:nvSpPr>
                <p:cNvPr id="14431" name="Freeform 50"/>
                <p:cNvSpPr>
                  <a:spLocks/>
                </p:cNvSpPr>
                <p:nvPr/>
              </p:nvSpPr>
              <p:spPr bwMode="auto">
                <a:xfrm>
                  <a:off x="1646" y="1750"/>
                  <a:ext cx="144" cy="82"/>
                </a:xfrm>
                <a:custGeom>
                  <a:avLst/>
                  <a:gdLst>
                    <a:gd name="T0" fmla="*/ 111 w 144"/>
                    <a:gd name="T1" fmla="*/ 5 h 82"/>
                    <a:gd name="T2" fmla="*/ 98 w 144"/>
                    <a:gd name="T3" fmla="*/ 10 h 82"/>
                    <a:gd name="T4" fmla="*/ 86 w 144"/>
                    <a:gd name="T5" fmla="*/ 16 h 82"/>
                    <a:gd name="T6" fmla="*/ 79 w 144"/>
                    <a:gd name="T7" fmla="*/ 23 h 82"/>
                    <a:gd name="T8" fmla="*/ 75 w 144"/>
                    <a:gd name="T9" fmla="*/ 31 h 82"/>
                    <a:gd name="T10" fmla="*/ 71 w 144"/>
                    <a:gd name="T11" fmla="*/ 33 h 82"/>
                    <a:gd name="T12" fmla="*/ 67 w 144"/>
                    <a:gd name="T13" fmla="*/ 23 h 82"/>
                    <a:gd name="T14" fmla="*/ 59 w 144"/>
                    <a:gd name="T15" fmla="*/ 14 h 82"/>
                    <a:gd name="T16" fmla="*/ 45 w 144"/>
                    <a:gd name="T17" fmla="*/ 6 h 82"/>
                    <a:gd name="T18" fmla="*/ 28 w 144"/>
                    <a:gd name="T19" fmla="*/ 1 h 82"/>
                    <a:gd name="T20" fmla="*/ 11 w 144"/>
                    <a:gd name="T21" fmla="*/ 0 h 82"/>
                    <a:gd name="T22" fmla="*/ 4 w 144"/>
                    <a:gd name="T23" fmla="*/ 3 h 82"/>
                    <a:gd name="T24" fmla="*/ 2 w 144"/>
                    <a:gd name="T25" fmla="*/ 7 h 82"/>
                    <a:gd name="T26" fmla="*/ 2 w 144"/>
                    <a:gd name="T27" fmla="*/ 12 h 82"/>
                    <a:gd name="T28" fmla="*/ 4 w 144"/>
                    <a:gd name="T29" fmla="*/ 16 h 82"/>
                    <a:gd name="T30" fmla="*/ 11 w 144"/>
                    <a:gd name="T31" fmla="*/ 18 h 82"/>
                    <a:gd name="T32" fmla="*/ 24 w 144"/>
                    <a:gd name="T33" fmla="*/ 20 h 82"/>
                    <a:gd name="T34" fmla="*/ 36 w 144"/>
                    <a:gd name="T35" fmla="*/ 23 h 82"/>
                    <a:gd name="T36" fmla="*/ 48 w 144"/>
                    <a:gd name="T37" fmla="*/ 28 h 82"/>
                    <a:gd name="T38" fmla="*/ 58 w 144"/>
                    <a:gd name="T39" fmla="*/ 36 h 82"/>
                    <a:gd name="T40" fmla="*/ 65 w 144"/>
                    <a:gd name="T41" fmla="*/ 41 h 82"/>
                    <a:gd name="T42" fmla="*/ 63 w 144"/>
                    <a:gd name="T43" fmla="*/ 48 h 82"/>
                    <a:gd name="T44" fmla="*/ 53 w 144"/>
                    <a:gd name="T45" fmla="*/ 55 h 82"/>
                    <a:gd name="T46" fmla="*/ 38 w 144"/>
                    <a:gd name="T47" fmla="*/ 61 h 82"/>
                    <a:gd name="T48" fmla="*/ 29 w 144"/>
                    <a:gd name="T49" fmla="*/ 61 h 82"/>
                    <a:gd name="T50" fmla="*/ 20 w 144"/>
                    <a:gd name="T51" fmla="*/ 62 h 82"/>
                    <a:gd name="T52" fmla="*/ 11 w 144"/>
                    <a:gd name="T53" fmla="*/ 61 h 82"/>
                    <a:gd name="T54" fmla="*/ 4 w 144"/>
                    <a:gd name="T55" fmla="*/ 63 h 82"/>
                    <a:gd name="T56" fmla="*/ 1 w 144"/>
                    <a:gd name="T57" fmla="*/ 67 h 82"/>
                    <a:gd name="T58" fmla="*/ 0 w 144"/>
                    <a:gd name="T59" fmla="*/ 72 h 82"/>
                    <a:gd name="T60" fmla="*/ 2 w 144"/>
                    <a:gd name="T61" fmla="*/ 76 h 82"/>
                    <a:gd name="T62" fmla="*/ 8 w 144"/>
                    <a:gd name="T63" fmla="*/ 80 h 82"/>
                    <a:gd name="T64" fmla="*/ 32 w 144"/>
                    <a:gd name="T65" fmla="*/ 81 h 82"/>
                    <a:gd name="T66" fmla="*/ 59 w 144"/>
                    <a:gd name="T67" fmla="*/ 69 h 82"/>
                    <a:gd name="T68" fmla="*/ 74 w 144"/>
                    <a:gd name="T69" fmla="*/ 53 h 82"/>
                    <a:gd name="T70" fmla="*/ 104 w 144"/>
                    <a:gd name="T71" fmla="*/ 71 h 82"/>
                    <a:gd name="T72" fmla="*/ 123 w 144"/>
                    <a:gd name="T73" fmla="*/ 75 h 82"/>
                    <a:gd name="T74" fmla="*/ 136 w 144"/>
                    <a:gd name="T75" fmla="*/ 77 h 82"/>
                    <a:gd name="T76" fmla="*/ 140 w 144"/>
                    <a:gd name="T77" fmla="*/ 75 h 82"/>
                    <a:gd name="T78" fmla="*/ 144 w 144"/>
                    <a:gd name="T79" fmla="*/ 69 h 82"/>
                    <a:gd name="T80" fmla="*/ 144 w 144"/>
                    <a:gd name="T81" fmla="*/ 64 h 82"/>
                    <a:gd name="T82" fmla="*/ 141 w 144"/>
                    <a:gd name="T83" fmla="*/ 60 h 82"/>
                    <a:gd name="T84" fmla="*/ 137 w 144"/>
                    <a:gd name="T85" fmla="*/ 58 h 82"/>
                    <a:gd name="T86" fmla="*/ 111 w 144"/>
                    <a:gd name="T87" fmla="*/ 53 h 82"/>
                    <a:gd name="T88" fmla="*/ 89 w 144"/>
                    <a:gd name="T89" fmla="*/ 47 h 82"/>
                    <a:gd name="T90" fmla="*/ 84 w 144"/>
                    <a:gd name="T91" fmla="*/ 40 h 82"/>
                    <a:gd name="T92" fmla="*/ 90 w 144"/>
                    <a:gd name="T93" fmla="*/ 34 h 82"/>
                    <a:gd name="T94" fmla="*/ 101 w 144"/>
                    <a:gd name="T95" fmla="*/ 28 h 82"/>
                    <a:gd name="T96" fmla="*/ 110 w 144"/>
                    <a:gd name="T97" fmla="*/ 24 h 82"/>
                    <a:gd name="T98" fmla="*/ 120 w 144"/>
                    <a:gd name="T99" fmla="*/ 22 h 82"/>
                    <a:gd name="T100" fmla="*/ 130 w 144"/>
                    <a:gd name="T101" fmla="*/ 19 h 82"/>
                    <a:gd name="T102" fmla="*/ 136 w 144"/>
                    <a:gd name="T103" fmla="*/ 15 h 82"/>
                    <a:gd name="T104" fmla="*/ 137 w 144"/>
                    <a:gd name="T105" fmla="*/ 10 h 82"/>
                    <a:gd name="T106" fmla="*/ 135 w 144"/>
                    <a:gd name="T107" fmla="*/ 5 h 82"/>
                    <a:gd name="T108" fmla="*/ 132 w 144"/>
                    <a:gd name="T109" fmla="*/ 2 h 82"/>
                    <a:gd name="T110" fmla="*/ 124 w 144"/>
                    <a:gd name="T111" fmla="*/ 1 h 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"/>
                    <a:gd name="T169" fmla="*/ 0 h 82"/>
                    <a:gd name="T170" fmla="*/ 144 w 144"/>
                    <a:gd name="T171" fmla="*/ 82 h 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" h="82">
                      <a:moveTo>
                        <a:pt x="124" y="1"/>
                      </a:moveTo>
                      <a:lnTo>
                        <a:pt x="118" y="3"/>
                      </a:lnTo>
                      <a:lnTo>
                        <a:pt x="111" y="5"/>
                      </a:lnTo>
                      <a:lnTo>
                        <a:pt x="104" y="7"/>
                      </a:lnTo>
                      <a:lnTo>
                        <a:pt x="98" y="10"/>
                      </a:lnTo>
                      <a:lnTo>
                        <a:pt x="91" y="13"/>
                      </a:lnTo>
                      <a:lnTo>
                        <a:pt x="86" y="16"/>
                      </a:lnTo>
                      <a:lnTo>
                        <a:pt x="83" y="18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7" y="26"/>
                      </a:lnTo>
                      <a:lnTo>
                        <a:pt x="75" y="31"/>
                      </a:lnTo>
                      <a:lnTo>
                        <a:pt x="73" y="36"/>
                      </a:lnTo>
                      <a:lnTo>
                        <a:pt x="71" y="33"/>
                      </a:lnTo>
                      <a:lnTo>
                        <a:pt x="69" y="27"/>
                      </a:lnTo>
                      <a:lnTo>
                        <a:pt x="67" y="23"/>
                      </a:lnTo>
                      <a:lnTo>
                        <a:pt x="65" y="19"/>
                      </a:lnTo>
                      <a:lnTo>
                        <a:pt x="62" y="16"/>
                      </a:lnTo>
                      <a:lnTo>
                        <a:pt x="59" y="14"/>
                      </a:lnTo>
                      <a:lnTo>
                        <a:pt x="51" y="9"/>
                      </a:ln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28" y="1"/>
                      </a:lnTo>
                      <a:lnTo>
                        <a:pt x="20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9" y="18"/>
                      </a:lnTo>
                      <a:lnTo>
                        <a:pt x="11" y="18"/>
                      </a:lnTo>
                      <a:lnTo>
                        <a:pt x="18" y="19"/>
                      </a:lnTo>
                      <a:lnTo>
                        <a:pt x="24" y="20"/>
                      </a:lnTo>
                      <a:lnTo>
                        <a:pt x="30" y="21"/>
                      </a:lnTo>
                      <a:lnTo>
                        <a:pt x="36" y="23"/>
                      </a:lnTo>
                      <a:lnTo>
                        <a:pt x="42" y="26"/>
                      </a:lnTo>
                      <a:lnTo>
                        <a:pt x="48" y="28"/>
                      </a:lnTo>
                      <a:lnTo>
                        <a:pt x="52" y="29"/>
                      </a:lnTo>
                      <a:lnTo>
                        <a:pt x="56" y="32"/>
                      </a:lnTo>
                      <a:lnTo>
                        <a:pt x="58" y="36"/>
                      </a:lnTo>
                      <a:lnTo>
                        <a:pt x="61" y="39"/>
                      </a:lnTo>
                      <a:lnTo>
                        <a:pt x="65" y="41"/>
                      </a:lnTo>
                      <a:lnTo>
                        <a:pt x="68" y="44"/>
                      </a:lnTo>
                      <a:lnTo>
                        <a:pt x="63" y="48"/>
                      </a:lnTo>
                      <a:lnTo>
                        <a:pt x="57" y="52"/>
                      </a:lnTo>
                      <a:lnTo>
                        <a:pt x="53" y="55"/>
                      </a:lnTo>
                      <a:lnTo>
                        <a:pt x="48" y="57"/>
                      </a:lnTo>
                      <a:lnTo>
                        <a:pt x="43" y="59"/>
                      </a:lnTo>
                      <a:lnTo>
                        <a:pt x="38" y="61"/>
                      </a:lnTo>
                      <a:lnTo>
                        <a:pt x="34" y="61"/>
                      </a:lnTo>
                      <a:lnTo>
                        <a:pt x="29" y="61"/>
                      </a:lnTo>
                      <a:lnTo>
                        <a:pt x="24" y="62"/>
                      </a:lnTo>
                      <a:lnTo>
                        <a:pt x="20" y="62"/>
                      </a:lnTo>
                      <a:lnTo>
                        <a:pt x="15" y="62"/>
                      </a:lnTo>
                      <a:lnTo>
                        <a:pt x="11" y="61"/>
                      </a:lnTo>
                      <a:lnTo>
                        <a:pt x="8" y="61"/>
                      </a:lnTo>
                      <a:lnTo>
                        <a:pt x="6" y="62"/>
                      </a:lnTo>
                      <a:lnTo>
                        <a:pt x="4" y="63"/>
                      </a:lnTo>
                      <a:lnTo>
                        <a:pt x="2" y="65"/>
                      </a:lnTo>
                      <a:lnTo>
                        <a:pt x="1" y="67"/>
                      </a:ln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1" y="74"/>
                      </a:lnTo>
                      <a:lnTo>
                        <a:pt x="2" y="76"/>
                      </a:lnTo>
                      <a:lnTo>
                        <a:pt x="4" y="78"/>
                      </a:lnTo>
                      <a:lnTo>
                        <a:pt x="6" y="79"/>
                      </a:lnTo>
                      <a:lnTo>
                        <a:pt x="8" y="80"/>
                      </a:lnTo>
                      <a:lnTo>
                        <a:pt x="20" y="82"/>
                      </a:lnTo>
                      <a:lnTo>
                        <a:pt x="32" y="81"/>
                      </a:lnTo>
                      <a:lnTo>
                        <a:pt x="43" y="78"/>
                      </a:lnTo>
                      <a:lnTo>
                        <a:pt x="59" y="69"/>
                      </a:lnTo>
                      <a:lnTo>
                        <a:pt x="69" y="59"/>
                      </a:lnTo>
                      <a:lnTo>
                        <a:pt x="74" y="53"/>
                      </a:lnTo>
                      <a:lnTo>
                        <a:pt x="79" y="57"/>
                      </a:lnTo>
                      <a:lnTo>
                        <a:pt x="88" y="64"/>
                      </a:lnTo>
                      <a:lnTo>
                        <a:pt x="104" y="71"/>
                      </a:lnTo>
                      <a:lnTo>
                        <a:pt x="113" y="73"/>
                      </a:lnTo>
                      <a:lnTo>
                        <a:pt x="123" y="75"/>
                      </a:lnTo>
                      <a:lnTo>
                        <a:pt x="133" y="77"/>
                      </a:lnTo>
                      <a:lnTo>
                        <a:pt x="136" y="77"/>
                      </a:lnTo>
                      <a:lnTo>
                        <a:pt x="138" y="76"/>
                      </a:lnTo>
                      <a:lnTo>
                        <a:pt x="140" y="75"/>
                      </a:lnTo>
                      <a:lnTo>
                        <a:pt x="142" y="73"/>
                      </a:lnTo>
                      <a:lnTo>
                        <a:pt x="144" y="71"/>
                      </a:lnTo>
                      <a:lnTo>
                        <a:pt x="144" y="69"/>
                      </a:lnTo>
                      <a:lnTo>
                        <a:pt x="144" y="66"/>
                      </a:lnTo>
                      <a:lnTo>
                        <a:pt x="144" y="64"/>
                      </a:lnTo>
                      <a:lnTo>
                        <a:pt x="143" y="62"/>
                      </a:lnTo>
                      <a:lnTo>
                        <a:pt x="141" y="60"/>
                      </a:lnTo>
                      <a:lnTo>
                        <a:pt x="139" y="58"/>
                      </a:lnTo>
                      <a:lnTo>
                        <a:pt x="137" y="58"/>
                      </a:lnTo>
                      <a:lnTo>
                        <a:pt x="128" y="57"/>
                      </a:lnTo>
                      <a:lnTo>
                        <a:pt x="120" y="55"/>
                      </a:lnTo>
                      <a:lnTo>
                        <a:pt x="111" y="53"/>
                      </a:lnTo>
                      <a:lnTo>
                        <a:pt x="100" y="50"/>
                      </a:lnTo>
                      <a:lnTo>
                        <a:pt x="89" y="47"/>
                      </a:lnTo>
                      <a:lnTo>
                        <a:pt x="83" y="44"/>
                      </a:lnTo>
                      <a:lnTo>
                        <a:pt x="84" y="40"/>
                      </a:lnTo>
                      <a:lnTo>
                        <a:pt x="87" y="37"/>
                      </a:lnTo>
                      <a:lnTo>
                        <a:pt x="90" y="34"/>
                      </a:lnTo>
                      <a:lnTo>
                        <a:pt x="93" y="32"/>
                      </a:lnTo>
                      <a:lnTo>
                        <a:pt x="97" y="30"/>
                      </a:lnTo>
                      <a:lnTo>
                        <a:pt x="101" y="28"/>
                      </a:lnTo>
                      <a:lnTo>
                        <a:pt x="105" y="25"/>
                      </a:lnTo>
                      <a:lnTo>
                        <a:pt x="110" y="24"/>
                      </a:lnTo>
                      <a:lnTo>
                        <a:pt x="115" y="23"/>
                      </a:lnTo>
                      <a:lnTo>
                        <a:pt x="120" y="22"/>
                      </a:lnTo>
                      <a:lnTo>
                        <a:pt x="125" y="21"/>
                      </a:lnTo>
                      <a:lnTo>
                        <a:pt x="130" y="19"/>
                      </a:lnTo>
                      <a:lnTo>
                        <a:pt x="133" y="18"/>
                      </a:lnTo>
                      <a:lnTo>
                        <a:pt x="135" y="16"/>
                      </a:lnTo>
                      <a:lnTo>
                        <a:pt x="136" y="15"/>
                      </a:lnTo>
                      <a:lnTo>
                        <a:pt x="137" y="12"/>
                      </a:lnTo>
                      <a:lnTo>
                        <a:pt x="137" y="10"/>
                      </a:lnTo>
                      <a:lnTo>
                        <a:pt x="137" y="7"/>
                      </a:lnTo>
                      <a:lnTo>
                        <a:pt x="135" y="5"/>
                      </a:lnTo>
                      <a:lnTo>
                        <a:pt x="134" y="3"/>
                      </a:lnTo>
                      <a:lnTo>
                        <a:pt x="132" y="2"/>
                      </a:lnTo>
                      <a:lnTo>
                        <a:pt x="129" y="1"/>
                      </a:lnTo>
                      <a:lnTo>
                        <a:pt x="127" y="1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624" y="1568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  <p:grpSp>
            <p:nvGrpSpPr>
              <p:cNvPr id="14428" name="Group 52"/>
              <p:cNvGrpSpPr>
                <a:grpSpLocks/>
              </p:cNvGrpSpPr>
              <p:nvPr/>
            </p:nvGrpSpPr>
            <p:grpSpPr bwMode="auto">
              <a:xfrm>
                <a:off x="1624" y="1865"/>
                <a:ext cx="201" cy="235"/>
                <a:chOff x="1624" y="1865"/>
                <a:chExt cx="201" cy="235"/>
              </a:xfrm>
            </p:grpSpPr>
            <p:sp>
              <p:nvSpPr>
                <p:cNvPr id="14429" name="Freeform 53"/>
                <p:cNvSpPr>
                  <a:spLocks/>
                </p:cNvSpPr>
                <p:nvPr/>
              </p:nvSpPr>
              <p:spPr bwMode="auto">
                <a:xfrm>
                  <a:off x="1646" y="1865"/>
                  <a:ext cx="144" cy="82"/>
                </a:xfrm>
                <a:custGeom>
                  <a:avLst/>
                  <a:gdLst>
                    <a:gd name="T0" fmla="*/ 111 w 144"/>
                    <a:gd name="T1" fmla="*/ 5 h 82"/>
                    <a:gd name="T2" fmla="*/ 98 w 144"/>
                    <a:gd name="T3" fmla="*/ 10 h 82"/>
                    <a:gd name="T4" fmla="*/ 86 w 144"/>
                    <a:gd name="T5" fmla="*/ 17 h 82"/>
                    <a:gd name="T6" fmla="*/ 79 w 144"/>
                    <a:gd name="T7" fmla="*/ 23 h 82"/>
                    <a:gd name="T8" fmla="*/ 75 w 144"/>
                    <a:gd name="T9" fmla="*/ 32 h 82"/>
                    <a:gd name="T10" fmla="*/ 71 w 144"/>
                    <a:gd name="T11" fmla="*/ 34 h 82"/>
                    <a:gd name="T12" fmla="*/ 67 w 144"/>
                    <a:gd name="T13" fmla="*/ 23 h 82"/>
                    <a:gd name="T14" fmla="*/ 59 w 144"/>
                    <a:gd name="T15" fmla="*/ 13 h 82"/>
                    <a:gd name="T16" fmla="*/ 45 w 144"/>
                    <a:gd name="T17" fmla="*/ 6 h 82"/>
                    <a:gd name="T18" fmla="*/ 28 w 144"/>
                    <a:gd name="T19" fmla="*/ 1 h 82"/>
                    <a:gd name="T20" fmla="*/ 11 w 144"/>
                    <a:gd name="T21" fmla="*/ 0 h 82"/>
                    <a:gd name="T22" fmla="*/ 4 w 144"/>
                    <a:gd name="T23" fmla="*/ 3 h 82"/>
                    <a:gd name="T24" fmla="*/ 2 w 144"/>
                    <a:gd name="T25" fmla="*/ 7 h 82"/>
                    <a:gd name="T26" fmla="*/ 2 w 144"/>
                    <a:gd name="T27" fmla="*/ 12 h 82"/>
                    <a:gd name="T28" fmla="*/ 4 w 144"/>
                    <a:gd name="T29" fmla="*/ 16 h 82"/>
                    <a:gd name="T30" fmla="*/ 11 w 144"/>
                    <a:gd name="T31" fmla="*/ 19 h 82"/>
                    <a:gd name="T32" fmla="*/ 24 w 144"/>
                    <a:gd name="T33" fmla="*/ 20 h 82"/>
                    <a:gd name="T34" fmla="*/ 36 w 144"/>
                    <a:gd name="T35" fmla="*/ 24 h 82"/>
                    <a:gd name="T36" fmla="*/ 48 w 144"/>
                    <a:gd name="T37" fmla="*/ 28 h 82"/>
                    <a:gd name="T38" fmla="*/ 58 w 144"/>
                    <a:gd name="T39" fmla="*/ 36 h 82"/>
                    <a:gd name="T40" fmla="*/ 65 w 144"/>
                    <a:gd name="T41" fmla="*/ 42 h 82"/>
                    <a:gd name="T42" fmla="*/ 63 w 144"/>
                    <a:gd name="T43" fmla="*/ 48 h 82"/>
                    <a:gd name="T44" fmla="*/ 53 w 144"/>
                    <a:gd name="T45" fmla="*/ 55 h 82"/>
                    <a:gd name="T46" fmla="*/ 38 w 144"/>
                    <a:gd name="T47" fmla="*/ 62 h 82"/>
                    <a:gd name="T48" fmla="*/ 29 w 144"/>
                    <a:gd name="T49" fmla="*/ 62 h 82"/>
                    <a:gd name="T50" fmla="*/ 20 w 144"/>
                    <a:gd name="T51" fmla="*/ 63 h 82"/>
                    <a:gd name="T52" fmla="*/ 11 w 144"/>
                    <a:gd name="T53" fmla="*/ 62 h 82"/>
                    <a:gd name="T54" fmla="*/ 4 w 144"/>
                    <a:gd name="T55" fmla="*/ 63 h 82"/>
                    <a:gd name="T56" fmla="*/ 1 w 144"/>
                    <a:gd name="T57" fmla="*/ 67 h 82"/>
                    <a:gd name="T58" fmla="*/ 0 w 144"/>
                    <a:gd name="T59" fmla="*/ 72 h 82"/>
                    <a:gd name="T60" fmla="*/ 2 w 144"/>
                    <a:gd name="T61" fmla="*/ 77 h 82"/>
                    <a:gd name="T62" fmla="*/ 8 w 144"/>
                    <a:gd name="T63" fmla="*/ 81 h 82"/>
                    <a:gd name="T64" fmla="*/ 32 w 144"/>
                    <a:gd name="T65" fmla="*/ 82 h 82"/>
                    <a:gd name="T66" fmla="*/ 59 w 144"/>
                    <a:gd name="T67" fmla="*/ 69 h 82"/>
                    <a:gd name="T68" fmla="*/ 74 w 144"/>
                    <a:gd name="T69" fmla="*/ 54 h 82"/>
                    <a:gd name="T70" fmla="*/ 104 w 144"/>
                    <a:gd name="T71" fmla="*/ 71 h 82"/>
                    <a:gd name="T72" fmla="*/ 123 w 144"/>
                    <a:gd name="T73" fmla="*/ 75 h 82"/>
                    <a:gd name="T74" fmla="*/ 136 w 144"/>
                    <a:gd name="T75" fmla="*/ 77 h 82"/>
                    <a:gd name="T76" fmla="*/ 140 w 144"/>
                    <a:gd name="T77" fmla="*/ 75 h 82"/>
                    <a:gd name="T78" fmla="*/ 144 w 144"/>
                    <a:gd name="T79" fmla="*/ 69 h 82"/>
                    <a:gd name="T80" fmla="*/ 144 w 144"/>
                    <a:gd name="T81" fmla="*/ 64 h 82"/>
                    <a:gd name="T82" fmla="*/ 141 w 144"/>
                    <a:gd name="T83" fmla="*/ 60 h 82"/>
                    <a:gd name="T84" fmla="*/ 137 w 144"/>
                    <a:gd name="T85" fmla="*/ 58 h 82"/>
                    <a:gd name="T86" fmla="*/ 111 w 144"/>
                    <a:gd name="T87" fmla="*/ 53 h 82"/>
                    <a:gd name="T88" fmla="*/ 89 w 144"/>
                    <a:gd name="T89" fmla="*/ 47 h 82"/>
                    <a:gd name="T90" fmla="*/ 84 w 144"/>
                    <a:gd name="T91" fmla="*/ 41 h 82"/>
                    <a:gd name="T92" fmla="*/ 90 w 144"/>
                    <a:gd name="T93" fmla="*/ 34 h 82"/>
                    <a:gd name="T94" fmla="*/ 101 w 144"/>
                    <a:gd name="T95" fmla="*/ 28 h 82"/>
                    <a:gd name="T96" fmla="*/ 110 w 144"/>
                    <a:gd name="T97" fmla="*/ 25 h 82"/>
                    <a:gd name="T98" fmla="*/ 120 w 144"/>
                    <a:gd name="T99" fmla="*/ 22 h 82"/>
                    <a:gd name="T100" fmla="*/ 130 w 144"/>
                    <a:gd name="T101" fmla="*/ 19 h 82"/>
                    <a:gd name="T102" fmla="*/ 136 w 144"/>
                    <a:gd name="T103" fmla="*/ 15 h 82"/>
                    <a:gd name="T104" fmla="*/ 137 w 144"/>
                    <a:gd name="T105" fmla="*/ 10 h 82"/>
                    <a:gd name="T106" fmla="*/ 135 w 144"/>
                    <a:gd name="T107" fmla="*/ 5 h 82"/>
                    <a:gd name="T108" fmla="*/ 132 w 144"/>
                    <a:gd name="T109" fmla="*/ 2 h 82"/>
                    <a:gd name="T110" fmla="*/ 124 w 144"/>
                    <a:gd name="T111" fmla="*/ 1 h 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"/>
                    <a:gd name="T169" fmla="*/ 0 h 82"/>
                    <a:gd name="T170" fmla="*/ 144 w 144"/>
                    <a:gd name="T171" fmla="*/ 82 h 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" h="82">
                      <a:moveTo>
                        <a:pt x="124" y="1"/>
                      </a:moveTo>
                      <a:lnTo>
                        <a:pt x="118" y="3"/>
                      </a:lnTo>
                      <a:lnTo>
                        <a:pt x="111" y="5"/>
                      </a:lnTo>
                      <a:lnTo>
                        <a:pt x="104" y="7"/>
                      </a:lnTo>
                      <a:lnTo>
                        <a:pt x="98" y="10"/>
                      </a:lnTo>
                      <a:lnTo>
                        <a:pt x="91" y="13"/>
                      </a:lnTo>
                      <a:lnTo>
                        <a:pt x="86" y="17"/>
                      </a:lnTo>
                      <a:lnTo>
                        <a:pt x="83" y="19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7" y="27"/>
                      </a:lnTo>
                      <a:lnTo>
                        <a:pt x="75" y="32"/>
                      </a:lnTo>
                      <a:lnTo>
                        <a:pt x="73" y="37"/>
                      </a:lnTo>
                      <a:lnTo>
                        <a:pt x="71" y="34"/>
                      </a:lnTo>
                      <a:lnTo>
                        <a:pt x="69" y="28"/>
                      </a:lnTo>
                      <a:lnTo>
                        <a:pt x="67" y="23"/>
                      </a:lnTo>
                      <a:lnTo>
                        <a:pt x="65" y="20"/>
                      </a:lnTo>
                      <a:lnTo>
                        <a:pt x="62" y="16"/>
                      </a:lnTo>
                      <a:lnTo>
                        <a:pt x="59" y="13"/>
                      </a:lnTo>
                      <a:lnTo>
                        <a:pt x="51" y="9"/>
                      </a:ln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28" y="1"/>
                      </a:lnTo>
                      <a:lnTo>
                        <a:pt x="20" y="1"/>
                      </a:lnTo>
                      <a:lnTo>
                        <a:pt x="11" y="0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8" y="19"/>
                      </a:lnTo>
                      <a:lnTo>
                        <a:pt x="24" y="20"/>
                      </a:lnTo>
                      <a:lnTo>
                        <a:pt x="30" y="22"/>
                      </a:lnTo>
                      <a:lnTo>
                        <a:pt x="36" y="24"/>
                      </a:lnTo>
                      <a:lnTo>
                        <a:pt x="42" y="26"/>
                      </a:lnTo>
                      <a:lnTo>
                        <a:pt x="48" y="28"/>
                      </a:lnTo>
                      <a:lnTo>
                        <a:pt x="52" y="30"/>
                      </a:lnTo>
                      <a:lnTo>
                        <a:pt x="56" y="33"/>
                      </a:lnTo>
                      <a:lnTo>
                        <a:pt x="58" y="36"/>
                      </a:lnTo>
                      <a:lnTo>
                        <a:pt x="61" y="39"/>
                      </a:lnTo>
                      <a:lnTo>
                        <a:pt x="65" y="42"/>
                      </a:lnTo>
                      <a:lnTo>
                        <a:pt x="68" y="45"/>
                      </a:lnTo>
                      <a:lnTo>
                        <a:pt x="63" y="48"/>
                      </a:lnTo>
                      <a:lnTo>
                        <a:pt x="57" y="52"/>
                      </a:lnTo>
                      <a:lnTo>
                        <a:pt x="53" y="55"/>
                      </a:lnTo>
                      <a:lnTo>
                        <a:pt x="48" y="57"/>
                      </a:lnTo>
                      <a:lnTo>
                        <a:pt x="43" y="60"/>
                      </a:lnTo>
                      <a:lnTo>
                        <a:pt x="38" y="62"/>
                      </a:lnTo>
                      <a:lnTo>
                        <a:pt x="34" y="62"/>
                      </a:lnTo>
                      <a:lnTo>
                        <a:pt x="29" y="62"/>
                      </a:lnTo>
                      <a:lnTo>
                        <a:pt x="24" y="62"/>
                      </a:lnTo>
                      <a:lnTo>
                        <a:pt x="20" y="63"/>
                      </a:lnTo>
                      <a:lnTo>
                        <a:pt x="15" y="62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3"/>
                      </a:lnTo>
                      <a:lnTo>
                        <a:pt x="2" y="65"/>
                      </a:lnTo>
                      <a:lnTo>
                        <a:pt x="1" y="67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1" y="75"/>
                      </a:lnTo>
                      <a:lnTo>
                        <a:pt x="2" y="77"/>
                      </a:lnTo>
                      <a:lnTo>
                        <a:pt x="4" y="79"/>
                      </a:lnTo>
                      <a:lnTo>
                        <a:pt x="6" y="80"/>
                      </a:lnTo>
                      <a:lnTo>
                        <a:pt x="8" y="81"/>
                      </a:lnTo>
                      <a:lnTo>
                        <a:pt x="20" y="82"/>
                      </a:lnTo>
                      <a:lnTo>
                        <a:pt x="32" y="82"/>
                      </a:lnTo>
                      <a:lnTo>
                        <a:pt x="43" y="79"/>
                      </a:lnTo>
                      <a:lnTo>
                        <a:pt x="59" y="69"/>
                      </a:lnTo>
                      <a:lnTo>
                        <a:pt x="69" y="59"/>
                      </a:lnTo>
                      <a:lnTo>
                        <a:pt x="74" y="54"/>
                      </a:lnTo>
                      <a:lnTo>
                        <a:pt x="79" y="57"/>
                      </a:lnTo>
                      <a:lnTo>
                        <a:pt x="88" y="65"/>
                      </a:lnTo>
                      <a:lnTo>
                        <a:pt x="104" y="71"/>
                      </a:lnTo>
                      <a:lnTo>
                        <a:pt x="113" y="73"/>
                      </a:lnTo>
                      <a:lnTo>
                        <a:pt x="123" y="75"/>
                      </a:lnTo>
                      <a:lnTo>
                        <a:pt x="133" y="77"/>
                      </a:lnTo>
                      <a:lnTo>
                        <a:pt x="136" y="77"/>
                      </a:lnTo>
                      <a:lnTo>
                        <a:pt x="138" y="77"/>
                      </a:lnTo>
                      <a:lnTo>
                        <a:pt x="140" y="75"/>
                      </a:lnTo>
                      <a:lnTo>
                        <a:pt x="142" y="74"/>
                      </a:lnTo>
                      <a:lnTo>
                        <a:pt x="144" y="72"/>
                      </a:lnTo>
                      <a:lnTo>
                        <a:pt x="144" y="69"/>
                      </a:lnTo>
                      <a:lnTo>
                        <a:pt x="144" y="67"/>
                      </a:lnTo>
                      <a:lnTo>
                        <a:pt x="144" y="64"/>
                      </a:lnTo>
                      <a:lnTo>
                        <a:pt x="143" y="62"/>
                      </a:lnTo>
                      <a:lnTo>
                        <a:pt x="141" y="60"/>
                      </a:lnTo>
                      <a:lnTo>
                        <a:pt x="139" y="59"/>
                      </a:lnTo>
                      <a:lnTo>
                        <a:pt x="137" y="58"/>
                      </a:lnTo>
                      <a:lnTo>
                        <a:pt x="128" y="57"/>
                      </a:lnTo>
                      <a:lnTo>
                        <a:pt x="120" y="56"/>
                      </a:lnTo>
                      <a:lnTo>
                        <a:pt x="111" y="53"/>
                      </a:lnTo>
                      <a:lnTo>
                        <a:pt x="100" y="50"/>
                      </a:lnTo>
                      <a:lnTo>
                        <a:pt x="89" y="47"/>
                      </a:lnTo>
                      <a:lnTo>
                        <a:pt x="83" y="44"/>
                      </a:lnTo>
                      <a:lnTo>
                        <a:pt x="84" y="41"/>
                      </a:lnTo>
                      <a:lnTo>
                        <a:pt x="87" y="37"/>
                      </a:lnTo>
                      <a:lnTo>
                        <a:pt x="90" y="34"/>
                      </a:lnTo>
                      <a:lnTo>
                        <a:pt x="93" y="32"/>
                      </a:lnTo>
                      <a:lnTo>
                        <a:pt x="97" y="30"/>
                      </a:lnTo>
                      <a:lnTo>
                        <a:pt x="101" y="28"/>
                      </a:lnTo>
                      <a:lnTo>
                        <a:pt x="105" y="26"/>
                      </a:lnTo>
                      <a:lnTo>
                        <a:pt x="110" y="25"/>
                      </a:lnTo>
                      <a:lnTo>
                        <a:pt x="115" y="24"/>
                      </a:lnTo>
                      <a:lnTo>
                        <a:pt x="120" y="22"/>
                      </a:lnTo>
                      <a:lnTo>
                        <a:pt x="125" y="21"/>
                      </a:lnTo>
                      <a:lnTo>
                        <a:pt x="130" y="19"/>
                      </a:lnTo>
                      <a:lnTo>
                        <a:pt x="133" y="18"/>
                      </a:lnTo>
                      <a:lnTo>
                        <a:pt x="135" y="17"/>
                      </a:lnTo>
                      <a:lnTo>
                        <a:pt x="136" y="15"/>
                      </a:lnTo>
                      <a:lnTo>
                        <a:pt x="137" y="12"/>
                      </a:lnTo>
                      <a:lnTo>
                        <a:pt x="137" y="10"/>
                      </a:lnTo>
                      <a:lnTo>
                        <a:pt x="137" y="7"/>
                      </a:lnTo>
                      <a:lnTo>
                        <a:pt x="135" y="5"/>
                      </a:lnTo>
                      <a:lnTo>
                        <a:pt x="134" y="3"/>
                      </a:lnTo>
                      <a:lnTo>
                        <a:pt x="132" y="2"/>
                      </a:lnTo>
                      <a:lnTo>
                        <a:pt x="129" y="1"/>
                      </a:lnTo>
                      <a:lnTo>
                        <a:pt x="127" y="1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624" y="1908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6" name="Group 55"/>
            <p:cNvGrpSpPr>
              <a:grpSpLocks/>
            </p:cNvGrpSpPr>
            <p:nvPr/>
          </p:nvGrpSpPr>
          <p:grpSpPr bwMode="auto">
            <a:xfrm>
              <a:off x="2494" y="903"/>
              <a:ext cx="502" cy="504"/>
              <a:chOff x="2494" y="948"/>
              <a:chExt cx="502" cy="504"/>
            </a:xfrm>
          </p:grpSpPr>
          <p:grpSp>
            <p:nvGrpSpPr>
              <p:cNvPr id="14415" name="Group 56"/>
              <p:cNvGrpSpPr>
                <a:grpSpLocks/>
              </p:cNvGrpSpPr>
              <p:nvPr/>
            </p:nvGrpSpPr>
            <p:grpSpPr bwMode="auto">
              <a:xfrm>
                <a:off x="2494" y="998"/>
                <a:ext cx="502" cy="454"/>
                <a:chOff x="2522" y="1010"/>
                <a:chExt cx="419" cy="379"/>
              </a:xfrm>
            </p:grpSpPr>
            <p:sp>
              <p:nvSpPr>
                <p:cNvPr id="14422" name="Freeform 57"/>
                <p:cNvSpPr>
                  <a:spLocks/>
                </p:cNvSpPr>
                <p:nvPr/>
              </p:nvSpPr>
              <p:spPr bwMode="auto">
                <a:xfrm>
                  <a:off x="2522" y="1010"/>
                  <a:ext cx="419" cy="379"/>
                </a:xfrm>
                <a:custGeom>
                  <a:avLst/>
                  <a:gdLst>
                    <a:gd name="T0" fmla="*/ 418 w 419"/>
                    <a:gd name="T1" fmla="*/ 190 h 379"/>
                    <a:gd name="T2" fmla="*/ 410 w 419"/>
                    <a:gd name="T3" fmla="*/ 229 h 379"/>
                    <a:gd name="T4" fmla="*/ 391 w 419"/>
                    <a:gd name="T5" fmla="*/ 268 h 379"/>
                    <a:gd name="T6" fmla="*/ 364 w 419"/>
                    <a:gd name="T7" fmla="*/ 305 h 379"/>
                    <a:gd name="T8" fmla="*/ 348 w 419"/>
                    <a:gd name="T9" fmla="*/ 322 h 379"/>
                    <a:gd name="T10" fmla="*/ 312 w 419"/>
                    <a:gd name="T11" fmla="*/ 350 h 379"/>
                    <a:gd name="T12" fmla="*/ 273 w 419"/>
                    <a:gd name="T13" fmla="*/ 368 h 379"/>
                    <a:gd name="T14" fmla="*/ 232 w 419"/>
                    <a:gd name="T15" fmla="*/ 378 h 379"/>
                    <a:gd name="T16" fmla="*/ 191 w 419"/>
                    <a:gd name="T17" fmla="*/ 377 h 379"/>
                    <a:gd name="T18" fmla="*/ 169 w 419"/>
                    <a:gd name="T19" fmla="*/ 373 h 379"/>
                    <a:gd name="T20" fmla="*/ 127 w 419"/>
                    <a:gd name="T21" fmla="*/ 360 h 379"/>
                    <a:gd name="T22" fmla="*/ 92 w 419"/>
                    <a:gd name="T23" fmla="*/ 342 h 379"/>
                    <a:gd name="T24" fmla="*/ 64 w 419"/>
                    <a:gd name="T25" fmla="*/ 319 h 379"/>
                    <a:gd name="T26" fmla="*/ 41 w 419"/>
                    <a:gd name="T27" fmla="*/ 293 h 379"/>
                    <a:gd name="T28" fmla="*/ 23 w 419"/>
                    <a:gd name="T29" fmla="*/ 264 h 379"/>
                    <a:gd name="T30" fmla="*/ 11 w 419"/>
                    <a:gd name="T31" fmla="*/ 233 h 379"/>
                    <a:gd name="T32" fmla="*/ 3 w 419"/>
                    <a:gd name="T33" fmla="*/ 203 h 379"/>
                    <a:gd name="T34" fmla="*/ 0 w 419"/>
                    <a:gd name="T35" fmla="*/ 173 h 379"/>
                    <a:gd name="T36" fmla="*/ 1 w 419"/>
                    <a:gd name="T37" fmla="*/ 150 h 379"/>
                    <a:gd name="T38" fmla="*/ 16 w 419"/>
                    <a:gd name="T39" fmla="*/ 105 h 379"/>
                    <a:gd name="T40" fmla="*/ 47 w 419"/>
                    <a:gd name="T41" fmla="*/ 64 h 379"/>
                    <a:gd name="T42" fmla="*/ 62 w 419"/>
                    <a:gd name="T43" fmla="*/ 50 h 379"/>
                    <a:gd name="T44" fmla="*/ 96 w 419"/>
                    <a:gd name="T45" fmla="*/ 26 h 379"/>
                    <a:gd name="T46" fmla="*/ 134 w 419"/>
                    <a:gd name="T47" fmla="*/ 10 h 379"/>
                    <a:gd name="T48" fmla="*/ 171 w 419"/>
                    <a:gd name="T49" fmla="*/ 1 h 379"/>
                    <a:gd name="T50" fmla="*/ 189 w 419"/>
                    <a:gd name="T51" fmla="*/ 0 h 379"/>
                    <a:gd name="T52" fmla="*/ 233 w 419"/>
                    <a:gd name="T53" fmla="*/ 3 h 379"/>
                    <a:gd name="T54" fmla="*/ 272 w 419"/>
                    <a:gd name="T55" fmla="*/ 11 h 379"/>
                    <a:gd name="T56" fmla="*/ 308 w 419"/>
                    <a:gd name="T57" fmla="*/ 23 h 379"/>
                    <a:gd name="T58" fmla="*/ 339 w 419"/>
                    <a:gd name="T59" fmla="*/ 39 h 379"/>
                    <a:gd name="T60" fmla="*/ 365 w 419"/>
                    <a:gd name="T61" fmla="*/ 58 h 379"/>
                    <a:gd name="T62" fmla="*/ 386 w 419"/>
                    <a:gd name="T63" fmla="*/ 82 h 379"/>
                    <a:gd name="T64" fmla="*/ 403 w 419"/>
                    <a:gd name="T65" fmla="*/ 108 h 379"/>
                    <a:gd name="T66" fmla="*/ 413 w 419"/>
                    <a:gd name="T67" fmla="*/ 138 h 379"/>
                    <a:gd name="T68" fmla="*/ 419 w 419"/>
                    <a:gd name="T69" fmla="*/ 172 h 3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19"/>
                    <a:gd name="T106" fmla="*/ 0 h 379"/>
                    <a:gd name="T107" fmla="*/ 419 w 419"/>
                    <a:gd name="T108" fmla="*/ 379 h 3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19" h="379">
                      <a:moveTo>
                        <a:pt x="419" y="172"/>
                      </a:moveTo>
                      <a:lnTo>
                        <a:pt x="418" y="190"/>
                      </a:lnTo>
                      <a:lnTo>
                        <a:pt x="415" y="209"/>
                      </a:lnTo>
                      <a:lnTo>
                        <a:pt x="410" y="229"/>
                      </a:lnTo>
                      <a:lnTo>
                        <a:pt x="401" y="249"/>
                      </a:lnTo>
                      <a:lnTo>
                        <a:pt x="391" y="268"/>
                      </a:lnTo>
                      <a:lnTo>
                        <a:pt x="378" y="287"/>
                      </a:lnTo>
                      <a:lnTo>
                        <a:pt x="364" y="305"/>
                      </a:lnTo>
                      <a:lnTo>
                        <a:pt x="348" y="322"/>
                      </a:lnTo>
                      <a:lnTo>
                        <a:pt x="330" y="337"/>
                      </a:lnTo>
                      <a:lnTo>
                        <a:pt x="312" y="350"/>
                      </a:lnTo>
                      <a:lnTo>
                        <a:pt x="292" y="360"/>
                      </a:lnTo>
                      <a:lnTo>
                        <a:pt x="273" y="368"/>
                      </a:lnTo>
                      <a:lnTo>
                        <a:pt x="253" y="374"/>
                      </a:lnTo>
                      <a:lnTo>
                        <a:pt x="232" y="378"/>
                      </a:lnTo>
                      <a:lnTo>
                        <a:pt x="212" y="379"/>
                      </a:lnTo>
                      <a:lnTo>
                        <a:pt x="191" y="377"/>
                      </a:lnTo>
                      <a:lnTo>
                        <a:pt x="169" y="373"/>
                      </a:lnTo>
                      <a:lnTo>
                        <a:pt x="147" y="368"/>
                      </a:lnTo>
                      <a:lnTo>
                        <a:pt x="127" y="360"/>
                      </a:lnTo>
                      <a:lnTo>
                        <a:pt x="109" y="352"/>
                      </a:lnTo>
                      <a:lnTo>
                        <a:pt x="92" y="342"/>
                      </a:lnTo>
                      <a:lnTo>
                        <a:pt x="77" y="331"/>
                      </a:lnTo>
                      <a:lnTo>
                        <a:pt x="64" y="319"/>
                      </a:lnTo>
                      <a:lnTo>
                        <a:pt x="52" y="306"/>
                      </a:lnTo>
                      <a:lnTo>
                        <a:pt x="41" y="293"/>
                      </a:lnTo>
                      <a:lnTo>
                        <a:pt x="31" y="279"/>
                      </a:lnTo>
                      <a:lnTo>
                        <a:pt x="23" y="264"/>
                      </a:lnTo>
                      <a:lnTo>
                        <a:pt x="16" y="249"/>
                      </a:lnTo>
                      <a:lnTo>
                        <a:pt x="11" y="233"/>
                      </a:lnTo>
                      <a:lnTo>
                        <a:pt x="6" y="218"/>
                      </a:lnTo>
                      <a:lnTo>
                        <a:pt x="3" y="203"/>
                      </a:lnTo>
                      <a:lnTo>
                        <a:pt x="1" y="188"/>
                      </a:lnTo>
                      <a:lnTo>
                        <a:pt x="0" y="173"/>
                      </a:lnTo>
                      <a:lnTo>
                        <a:pt x="1" y="150"/>
                      </a:lnTo>
                      <a:lnTo>
                        <a:pt x="6" y="127"/>
                      </a:lnTo>
                      <a:lnTo>
                        <a:pt x="16" y="105"/>
                      </a:lnTo>
                      <a:lnTo>
                        <a:pt x="29" y="85"/>
                      </a:lnTo>
                      <a:lnTo>
                        <a:pt x="47" y="64"/>
                      </a:lnTo>
                      <a:lnTo>
                        <a:pt x="62" y="50"/>
                      </a:lnTo>
                      <a:lnTo>
                        <a:pt x="78" y="38"/>
                      </a:lnTo>
                      <a:lnTo>
                        <a:pt x="96" y="26"/>
                      </a:lnTo>
                      <a:lnTo>
                        <a:pt x="115" y="17"/>
                      </a:lnTo>
                      <a:lnTo>
                        <a:pt x="134" y="10"/>
                      </a:lnTo>
                      <a:lnTo>
                        <a:pt x="153" y="4"/>
                      </a:lnTo>
                      <a:lnTo>
                        <a:pt x="171" y="1"/>
                      </a:lnTo>
                      <a:lnTo>
                        <a:pt x="189" y="0"/>
                      </a:lnTo>
                      <a:lnTo>
                        <a:pt x="211" y="1"/>
                      </a:lnTo>
                      <a:lnTo>
                        <a:pt x="233" y="3"/>
                      </a:lnTo>
                      <a:lnTo>
                        <a:pt x="253" y="7"/>
                      </a:lnTo>
                      <a:lnTo>
                        <a:pt x="272" y="11"/>
                      </a:lnTo>
                      <a:lnTo>
                        <a:pt x="291" y="16"/>
                      </a:lnTo>
                      <a:lnTo>
                        <a:pt x="308" y="23"/>
                      </a:lnTo>
                      <a:lnTo>
                        <a:pt x="324" y="30"/>
                      </a:lnTo>
                      <a:lnTo>
                        <a:pt x="339" y="39"/>
                      </a:lnTo>
                      <a:lnTo>
                        <a:pt x="353" y="48"/>
                      </a:lnTo>
                      <a:lnTo>
                        <a:pt x="365" y="58"/>
                      </a:lnTo>
                      <a:lnTo>
                        <a:pt x="376" y="69"/>
                      </a:lnTo>
                      <a:lnTo>
                        <a:pt x="386" y="82"/>
                      </a:lnTo>
                      <a:lnTo>
                        <a:pt x="395" y="94"/>
                      </a:lnTo>
                      <a:lnTo>
                        <a:pt x="403" y="108"/>
                      </a:lnTo>
                      <a:lnTo>
                        <a:pt x="409" y="123"/>
                      </a:lnTo>
                      <a:lnTo>
                        <a:pt x="413" y="138"/>
                      </a:lnTo>
                      <a:lnTo>
                        <a:pt x="417" y="155"/>
                      </a:lnTo>
                      <a:lnTo>
                        <a:pt x="419" y="172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3" name="Freeform 58"/>
                <p:cNvSpPr>
                  <a:spLocks/>
                </p:cNvSpPr>
                <p:nvPr/>
              </p:nvSpPr>
              <p:spPr bwMode="auto">
                <a:xfrm>
                  <a:off x="2542" y="1029"/>
                  <a:ext cx="378" cy="340"/>
                </a:xfrm>
                <a:custGeom>
                  <a:avLst/>
                  <a:gdLst>
                    <a:gd name="T0" fmla="*/ 154 w 378"/>
                    <a:gd name="T1" fmla="*/ 1 h 340"/>
                    <a:gd name="T2" fmla="*/ 121 w 378"/>
                    <a:gd name="T3" fmla="*/ 8 h 340"/>
                    <a:gd name="T4" fmla="*/ 88 w 378"/>
                    <a:gd name="T5" fmla="*/ 23 h 340"/>
                    <a:gd name="T6" fmla="*/ 57 w 378"/>
                    <a:gd name="T7" fmla="*/ 45 h 340"/>
                    <a:gd name="T8" fmla="*/ 30 w 378"/>
                    <a:gd name="T9" fmla="*/ 71 h 340"/>
                    <a:gd name="T10" fmla="*/ 11 w 378"/>
                    <a:gd name="T11" fmla="*/ 102 h 340"/>
                    <a:gd name="T12" fmla="*/ 1 w 378"/>
                    <a:gd name="T13" fmla="*/ 136 h 340"/>
                    <a:gd name="T14" fmla="*/ 0 w 378"/>
                    <a:gd name="T15" fmla="*/ 154 h 340"/>
                    <a:gd name="T16" fmla="*/ 4 w 378"/>
                    <a:gd name="T17" fmla="*/ 188 h 340"/>
                    <a:gd name="T18" fmla="*/ 14 w 378"/>
                    <a:gd name="T19" fmla="*/ 221 h 340"/>
                    <a:gd name="T20" fmla="*/ 30 w 378"/>
                    <a:gd name="T21" fmla="*/ 252 h 340"/>
                    <a:gd name="T22" fmla="*/ 51 w 378"/>
                    <a:gd name="T23" fmla="*/ 279 h 340"/>
                    <a:gd name="T24" fmla="*/ 78 w 378"/>
                    <a:gd name="T25" fmla="*/ 303 h 340"/>
                    <a:gd name="T26" fmla="*/ 112 w 378"/>
                    <a:gd name="T27" fmla="*/ 322 h 340"/>
                    <a:gd name="T28" fmla="*/ 152 w 378"/>
                    <a:gd name="T29" fmla="*/ 335 h 340"/>
                    <a:gd name="T30" fmla="*/ 173 w 378"/>
                    <a:gd name="T31" fmla="*/ 339 h 340"/>
                    <a:gd name="T32" fmla="*/ 211 w 378"/>
                    <a:gd name="T33" fmla="*/ 339 h 340"/>
                    <a:gd name="T34" fmla="*/ 246 w 378"/>
                    <a:gd name="T35" fmla="*/ 331 h 340"/>
                    <a:gd name="T36" fmla="*/ 279 w 378"/>
                    <a:gd name="T37" fmla="*/ 315 h 340"/>
                    <a:gd name="T38" fmla="*/ 308 w 378"/>
                    <a:gd name="T39" fmla="*/ 294 h 340"/>
                    <a:gd name="T40" fmla="*/ 333 w 378"/>
                    <a:gd name="T41" fmla="*/ 269 h 340"/>
                    <a:gd name="T42" fmla="*/ 353 w 378"/>
                    <a:gd name="T43" fmla="*/ 241 h 340"/>
                    <a:gd name="T44" fmla="*/ 368 w 378"/>
                    <a:gd name="T45" fmla="*/ 211 h 340"/>
                    <a:gd name="T46" fmla="*/ 376 w 378"/>
                    <a:gd name="T47" fmla="*/ 182 h 340"/>
                    <a:gd name="T48" fmla="*/ 378 w 378"/>
                    <a:gd name="T49" fmla="*/ 154 h 340"/>
                    <a:gd name="T50" fmla="*/ 376 w 378"/>
                    <a:gd name="T51" fmla="*/ 139 h 340"/>
                    <a:gd name="T52" fmla="*/ 369 w 378"/>
                    <a:gd name="T53" fmla="*/ 110 h 340"/>
                    <a:gd name="T54" fmla="*/ 356 w 378"/>
                    <a:gd name="T55" fmla="*/ 84 h 340"/>
                    <a:gd name="T56" fmla="*/ 338 w 378"/>
                    <a:gd name="T57" fmla="*/ 60 h 340"/>
                    <a:gd name="T58" fmla="*/ 312 w 378"/>
                    <a:gd name="T59" fmla="*/ 38 h 340"/>
                    <a:gd name="T60" fmla="*/ 280 w 378"/>
                    <a:gd name="T61" fmla="*/ 21 h 340"/>
                    <a:gd name="T62" fmla="*/ 242 w 378"/>
                    <a:gd name="T63" fmla="*/ 9 h 340"/>
                    <a:gd name="T64" fmla="*/ 195 w 378"/>
                    <a:gd name="T65" fmla="*/ 1 h 340"/>
                    <a:gd name="T66" fmla="*/ 170 w 378"/>
                    <a:gd name="T67" fmla="*/ 0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8"/>
                    <a:gd name="T103" fmla="*/ 0 h 340"/>
                    <a:gd name="T104" fmla="*/ 378 w 378"/>
                    <a:gd name="T105" fmla="*/ 340 h 3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8" h="340">
                      <a:moveTo>
                        <a:pt x="170" y="0"/>
                      </a:moveTo>
                      <a:lnTo>
                        <a:pt x="154" y="1"/>
                      </a:lnTo>
                      <a:lnTo>
                        <a:pt x="138" y="4"/>
                      </a:lnTo>
                      <a:lnTo>
                        <a:pt x="121" y="8"/>
                      </a:lnTo>
                      <a:lnTo>
                        <a:pt x="104" y="15"/>
                      </a:lnTo>
                      <a:lnTo>
                        <a:pt x="88" y="23"/>
                      </a:lnTo>
                      <a:lnTo>
                        <a:pt x="72" y="33"/>
                      </a:lnTo>
                      <a:lnTo>
                        <a:pt x="57" y="45"/>
                      </a:lnTo>
                      <a:lnTo>
                        <a:pt x="43" y="57"/>
                      </a:lnTo>
                      <a:lnTo>
                        <a:pt x="30" y="71"/>
                      </a:lnTo>
                      <a:lnTo>
                        <a:pt x="20" y="86"/>
                      </a:lnTo>
                      <a:lnTo>
                        <a:pt x="11" y="102"/>
                      </a:lnTo>
                      <a:lnTo>
                        <a:pt x="5" y="118"/>
                      </a:lnTo>
                      <a:lnTo>
                        <a:pt x="1" y="136"/>
                      </a:lnTo>
                      <a:lnTo>
                        <a:pt x="0" y="154"/>
                      </a:lnTo>
                      <a:lnTo>
                        <a:pt x="1" y="171"/>
                      </a:lnTo>
                      <a:lnTo>
                        <a:pt x="4" y="188"/>
                      </a:lnTo>
                      <a:lnTo>
                        <a:pt x="8" y="205"/>
                      </a:lnTo>
                      <a:lnTo>
                        <a:pt x="14" y="221"/>
                      </a:lnTo>
                      <a:lnTo>
                        <a:pt x="21" y="237"/>
                      </a:lnTo>
                      <a:lnTo>
                        <a:pt x="30" y="252"/>
                      </a:lnTo>
                      <a:lnTo>
                        <a:pt x="40" y="266"/>
                      </a:lnTo>
                      <a:lnTo>
                        <a:pt x="51" y="279"/>
                      </a:lnTo>
                      <a:lnTo>
                        <a:pt x="64" y="292"/>
                      </a:lnTo>
                      <a:lnTo>
                        <a:pt x="78" y="303"/>
                      </a:lnTo>
                      <a:lnTo>
                        <a:pt x="94" y="313"/>
                      </a:lnTo>
                      <a:lnTo>
                        <a:pt x="112" y="322"/>
                      </a:lnTo>
                      <a:lnTo>
                        <a:pt x="131" y="329"/>
                      </a:lnTo>
                      <a:lnTo>
                        <a:pt x="152" y="335"/>
                      </a:lnTo>
                      <a:lnTo>
                        <a:pt x="173" y="339"/>
                      </a:lnTo>
                      <a:lnTo>
                        <a:pt x="192" y="340"/>
                      </a:lnTo>
                      <a:lnTo>
                        <a:pt x="211" y="339"/>
                      </a:lnTo>
                      <a:lnTo>
                        <a:pt x="229" y="336"/>
                      </a:lnTo>
                      <a:lnTo>
                        <a:pt x="246" y="331"/>
                      </a:lnTo>
                      <a:lnTo>
                        <a:pt x="263" y="324"/>
                      </a:lnTo>
                      <a:lnTo>
                        <a:pt x="279" y="315"/>
                      </a:lnTo>
                      <a:lnTo>
                        <a:pt x="294" y="305"/>
                      </a:lnTo>
                      <a:lnTo>
                        <a:pt x="308" y="294"/>
                      </a:lnTo>
                      <a:lnTo>
                        <a:pt x="321" y="282"/>
                      </a:lnTo>
                      <a:lnTo>
                        <a:pt x="333" y="269"/>
                      </a:lnTo>
                      <a:lnTo>
                        <a:pt x="344" y="255"/>
                      </a:lnTo>
                      <a:lnTo>
                        <a:pt x="353" y="241"/>
                      </a:lnTo>
                      <a:lnTo>
                        <a:pt x="361" y="226"/>
                      </a:lnTo>
                      <a:lnTo>
                        <a:pt x="368" y="211"/>
                      </a:lnTo>
                      <a:lnTo>
                        <a:pt x="373" y="196"/>
                      </a:lnTo>
                      <a:lnTo>
                        <a:pt x="376" y="182"/>
                      </a:lnTo>
                      <a:lnTo>
                        <a:pt x="378" y="168"/>
                      </a:lnTo>
                      <a:lnTo>
                        <a:pt x="378" y="154"/>
                      </a:lnTo>
                      <a:lnTo>
                        <a:pt x="376" y="139"/>
                      </a:lnTo>
                      <a:lnTo>
                        <a:pt x="373" y="125"/>
                      </a:lnTo>
                      <a:lnTo>
                        <a:pt x="369" y="110"/>
                      </a:lnTo>
                      <a:lnTo>
                        <a:pt x="363" y="97"/>
                      </a:lnTo>
                      <a:lnTo>
                        <a:pt x="356" y="84"/>
                      </a:lnTo>
                      <a:lnTo>
                        <a:pt x="348" y="71"/>
                      </a:lnTo>
                      <a:lnTo>
                        <a:pt x="338" y="60"/>
                      </a:lnTo>
                      <a:lnTo>
                        <a:pt x="326" y="49"/>
                      </a:lnTo>
                      <a:lnTo>
                        <a:pt x="312" y="38"/>
                      </a:lnTo>
                      <a:lnTo>
                        <a:pt x="297" y="29"/>
                      </a:lnTo>
                      <a:lnTo>
                        <a:pt x="280" y="21"/>
                      </a:lnTo>
                      <a:lnTo>
                        <a:pt x="262" y="14"/>
                      </a:lnTo>
                      <a:lnTo>
                        <a:pt x="242" y="9"/>
                      </a:lnTo>
                      <a:lnTo>
                        <a:pt x="219" y="4"/>
                      </a:lnTo>
                      <a:lnTo>
                        <a:pt x="195" y="1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16" name="Group 59"/>
              <p:cNvGrpSpPr>
                <a:grpSpLocks/>
              </p:cNvGrpSpPr>
              <p:nvPr/>
            </p:nvGrpSpPr>
            <p:grpSpPr bwMode="auto">
              <a:xfrm>
                <a:off x="2623" y="948"/>
                <a:ext cx="210" cy="273"/>
                <a:chOff x="2623" y="948"/>
                <a:chExt cx="210" cy="273"/>
              </a:xfrm>
            </p:grpSpPr>
            <p:sp>
              <p:nvSpPr>
                <p:cNvPr id="14420" name="Freeform 60"/>
                <p:cNvSpPr>
                  <a:spLocks/>
                </p:cNvSpPr>
                <p:nvPr/>
              </p:nvSpPr>
              <p:spPr bwMode="auto">
                <a:xfrm>
                  <a:off x="2623" y="1102"/>
                  <a:ext cx="210" cy="119"/>
                </a:xfrm>
                <a:custGeom>
                  <a:avLst/>
                  <a:gdLst>
                    <a:gd name="T0" fmla="*/ 161 w 210"/>
                    <a:gd name="T1" fmla="*/ 8 h 119"/>
                    <a:gd name="T2" fmla="*/ 142 w 210"/>
                    <a:gd name="T3" fmla="*/ 14 h 119"/>
                    <a:gd name="T4" fmla="*/ 124 w 210"/>
                    <a:gd name="T5" fmla="*/ 24 h 119"/>
                    <a:gd name="T6" fmla="*/ 116 w 210"/>
                    <a:gd name="T7" fmla="*/ 33 h 119"/>
                    <a:gd name="T8" fmla="*/ 110 w 210"/>
                    <a:gd name="T9" fmla="*/ 46 h 119"/>
                    <a:gd name="T10" fmla="*/ 103 w 210"/>
                    <a:gd name="T11" fmla="*/ 49 h 119"/>
                    <a:gd name="T12" fmla="*/ 98 w 210"/>
                    <a:gd name="T13" fmla="*/ 34 h 119"/>
                    <a:gd name="T14" fmla="*/ 85 w 210"/>
                    <a:gd name="T15" fmla="*/ 19 h 119"/>
                    <a:gd name="T16" fmla="*/ 66 w 210"/>
                    <a:gd name="T17" fmla="*/ 9 h 119"/>
                    <a:gd name="T18" fmla="*/ 42 w 210"/>
                    <a:gd name="T19" fmla="*/ 3 h 119"/>
                    <a:gd name="T20" fmla="*/ 16 w 210"/>
                    <a:gd name="T21" fmla="*/ 0 h 119"/>
                    <a:gd name="T22" fmla="*/ 7 w 210"/>
                    <a:gd name="T23" fmla="*/ 4 h 119"/>
                    <a:gd name="T24" fmla="*/ 3 w 210"/>
                    <a:gd name="T25" fmla="*/ 10 h 119"/>
                    <a:gd name="T26" fmla="*/ 3 w 210"/>
                    <a:gd name="T27" fmla="*/ 17 h 119"/>
                    <a:gd name="T28" fmla="*/ 7 w 210"/>
                    <a:gd name="T29" fmla="*/ 23 h 119"/>
                    <a:gd name="T30" fmla="*/ 17 w 210"/>
                    <a:gd name="T31" fmla="*/ 27 h 119"/>
                    <a:gd name="T32" fmla="*/ 35 w 210"/>
                    <a:gd name="T33" fmla="*/ 29 h 119"/>
                    <a:gd name="T34" fmla="*/ 53 w 210"/>
                    <a:gd name="T35" fmla="*/ 35 h 119"/>
                    <a:gd name="T36" fmla="*/ 70 w 210"/>
                    <a:gd name="T37" fmla="*/ 41 h 119"/>
                    <a:gd name="T38" fmla="*/ 85 w 210"/>
                    <a:gd name="T39" fmla="*/ 52 h 119"/>
                    <a:gd name="T40" fmla="*/ 94 w 210"/>
                    <a:gd name="T41" fmla="*/ 60 h 119"/>
                    <a:gd name="T42" fmla="*/ 92 w 210"/>
                    <a:gd name="T43" fmla="*/ 70 h 119"/>
                    <a:gd name="T44" fmla="*/ 77 w 210"/>
                    <a:gd name="T45" fmla="*/ 80 h 119"/>
                    <a:gd name="T46" fmla="*/ 56 w 210"/>
                    <a:gd name="T47" fmla="*/ 89 h 119"/>
                    <a:gd name="T48" fmla="*/ 43 w 210"/>
                    <a:gd name="T49" fmla="*/ 90 h 119"/>
                    <a:gd name="T50" fmla="*/ 30 w 210"/>
                    <a:gd name="T51" fmla="*/ 91 h 119"/>
                    <a:gd name="T52" fmla="*/ 16 w 210"/>
                    <a:gd name="T53" fmla="*/ 89 h 119"/>
                    <a:gd name="T54" fmla="*/ 6 w 210"/>
                    <a:gd name="T55" fmla="*/ 92 h 119"/>
                    <a:gd name="T56" fmla="*/ 1 w 210"/>
                    <a:gd name="T57" fmla="*/ 97 h 119"/>
                    <a:gd name="T58" fmla="*/ 0 w 210"/>
                    <a:gd name="T59" fmla="*/ 105 h 119"/>
                    <a:gd name="T60" fmla="*/ 3 w 210"/>
                    <a:gd name="T61" fmla="*/ 111 h 119"/>
                    <a:gd name="T62" fmla="*/ 13 w 210"/>
                    <a:gd name="T63" fmla="*/ 117 h 119"/>
                    <a:gd name="T64" fmla="*/ 47 w 210"/>
                    <a:gd name="T65" fmla="*/ 118 h 119"/>
                    <a:gd name="T66" fmla="*/ 86 w 210"/>
                    <a:gd name="T67" fmla="*/ 100 h 119"/>
                    <a:gd name="T68" fmla="*/ 108 w 210"/>
                    <a:gd name="T69" fmla="*/ 78 h 119"/>
                    <a:gd name="T70" fmla="*/ 151 w 210"/>
                    <a:gd name="T71" fmla="*/ 103 h 119"/>
                    <a:gd name="T72" fmla="*/ 179 w 210"/>
                    <a:gd name="T73" fmla="*/ 109 h 119"/>
                    <a:gd name="T74" fmla="*/ 197 w 210"/>
                    <a:gd name="T75" fmla="*/ 112 h 119"/>
                    <a:gd name="T76" fmla="*/ 204 w 210"/>
                    <a:gd name="T77" fmla="*/ 109 h 119"/>
                    <a:gd name="T78" fmla="*/ 210 w 210"/>
                    <a:gd name="T79" fmla="*/ 100 h 119"/>
                    <a:gd name="T80" fmla="*/ 209 w 210"/>
                    <a:gd name="T81" fmla="*/ 93 h 119"/>
                    <a:gd name="T82" fmla="*/ 205 w 210"/>
                    <a:gd name="T83" fmla="*/ 87 h 119"/>
                    <a:gd name="T84" fmla="*/ 198 w 210"/>
                    <a:gd name="T85" fmla="*/ 84 h 119"/>
                    <a:gd name="T86" fmla="*/ 162 w 210"/>
                    <a:gd name="T87" fmla="*/ 77 h 119"/>
                    <a:gd name="T88" fmla="*/ 129 w 210"/>
                    <a:gd name="T89" fmla="*/ 68 h 119"/>
                    <a:gd name="T90" fmla="*/ 122 w 210"/>
                    <a:gd name="T91" fmla="*/ 59 h 119"/>
                    <a:gd name="T92" fmla="*/ 131 w 210"/>
                    <a:gd name="T93" fmla="*/ 50 h 119"/>
                    <a:gd name="T94" fmla="*/ 146 w 210"/>
                    <a:gd name="T95" fmla="*/ 41 h 119"/>
                    <a:gd name="T96" fmla="*/ 159 w 210"/>
                    <a:gd name="T97" fmla="*/ 36 h 119"/>
                    <a:gd name="T98" fmla="*/ 174 w 210"/>
                    <a:gd name="T99" fmla="*/ 32 h 119"/>
                    <a:gd name="T100" fmla="*/ 189 w 210"/>
                    <a:gd name="T101" fmla="*/ 28 h 119"/>
                    <a:gd name="T102" fmla="*/ 198 w 210"/>
                    <a:gd name="T103" fmla="*/ 21 h 119"/>
                    <a:gd name="T104" fmla="*/ 199 w 210"/>
                    <a:gd name="T105" fmla="*/ 15 h 119"/>
                    <a:gd name="T106" fmla="*/ 197 w 210"/>
                    <a:gd name="T107" fmla="*/ 7 h 119"/>
                    <a:gd name="T108" fmla="*/ 191 w 210"/>
                    <a:gd name="T109" fmla="*/ 3 h 119"/>
                    <a:gd name="T110" fmla="*/ 181 w 210"/>
                    <a:gd name="T111" fmla="*/ 2 h 11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0"/>
                    <a:gd name="T169" fmla="*/ 0 h 119"/>
                    <a:gd name="T170" fmla="*/ 210 w 210"/>
                    <a:gd name="T171" fmla="*/ 119 h 11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0" h="119">
                      <a:moveTo>
                        <a:pt x="181" y="2"/>
                      </a:moveTo>
                      <a:lnTo>
                        <a:pt x="171" y="5"/>
                      </a:lnTo>
                      <a:lnTo>
                        <a:pt x="161" y="8"/>
                      </a:lnTo>
                      <a:lnTo>
                        <a:pt x="151" y="11"/>
                      </a:lnTo>
                      <a:lnTo>
                        <a:pt x="142" y="14"/>
                      </a:lnTo>
                      <a:lnTo>
                        <a:pt x="133" y="18"/>
                      </a:lnTo>
                      <a:lnTo>
                        <a:pt x="124" y="24"/>
                      </a:lnTo>
                      <a:lnTo>
                        <a:pt x="121" y="27"/>
                      </a:lnTo>
                      <a:lnTo>
                        <a:pt x="118" y="30"/>
                      </a:lnTo>
                      <a:lnTo>
                        <a:pt x="116" y="33"/>
                      </a:lnTo>
                      <a:lnTo>
                        <a:pt x="113" y="39"/>
                      </a:lnTo>
                      <a:lnTo>
                        <a:pt x="110" y="46"/>
                      </a:lnTo>
                      <a:lnTo>
                        <a:pt x="107" y="53"/>
                      </a:lnTo>
                      <a:lnTo>
                        <a:pt x="103" y="49"/>
                      </a:lnTo>
                      <a:lnTo>
                        <a:pt x="100" y="40"/>
                      </a:lnTo>
                      <a:lnTo>
                        <a:pt x="98" y="34"/>
                      </a:lnTo>
                      <a:lnTo>
                        <a:pt x="95" y="29"/>
                      </a:lnTo>
                      <a:lnTo>
                        <a:pt x="90" y="23"/>
                      </a:lnTo>
                      <a:lnTo>
                        <a:pt x="85" y="19"/>
                      </a:lnTo>
                      <a:lnTo>
                        <a:pt x="75" y="14"/>
                      </a:lnTo>
                      <a:lnTo>
                        <a:pt x="66" y="9"/>
                      </a:lnTo>
                      <a:lnTo>
                        <a:pt x="55" y="6"/>
                      </a:lnTo>
                      <a:lnTo>
                        <a:pt x="42" y="3"/>
                      </a:lnTo>
                      <a:lnTo>
                        <a:pt x="29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3" y="14"/>
                      </a:lnTo>
                      <a:lnTo>
                        <a:pt x="3" y="17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10" y="26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26" y="28"/>
                      </a:lnTo>
                      <a:lnTo>
                        <a:pt x="35" y="29"/>
                      </a:lnTo>
                      <a:lnTo>
                        <a:pt x="44" y="32"/>
                      </a:lnTo>
                      <a:lnTo>
                        <a:pt x="53" y="35"/>
                      </a:lnTo>
                      <a:lnTo>
                        <a:pt x="62" y="38"/>
                      </a:lnTo>
                      <a:lnTo>
                        <a:pt x="70" y="41"/>
                      </a:lnTo>
                      <a:lnTo>
                        <a:pt x="76" y="43"/>
                      </a:lnTo>
                      <a:lnTo>
                        <a:pt x="81" y="47"/>
                      </a:lnTo>
                      <a:lnTo>
                        <a:pt x="85" y="52"/>
                      </a:lnTo>
                      <a:lnTo>
                        <a:pt x="89" y="57"/>
                      </a:lnTo>
                      <a:lnTo>
                        <a:pt x="94" y="60"/>
                      </a:lnTo>
                      <a:lnTo>
                        <a:pt x="98" y="65"/>
                      </a:lnTo>
                      <a:lnTo>
                        <a:pt x="92" y="70"/>
                      </a:lnTo>
                      <a:lnTo>
                        <a:pt x="84" y="75"/>
                      </a:lnTo>
                      <a:lnTo>
                        <a:pt x="77" y="80"/>
                      </a:lnTo>
                      <a:lnTo>
                        <a:pt x="71" y="83"/>
                      </a:lnTo>
                      <a:lnTo>
                        <a:pt x="63" y="86"/>
                      </a:lnTo>
                      <a:lnTo>
                        <a:pt x="56" y="89"/>
                      </a:lnTo>
                      <a:lnTo>
                        <a:pt x="50" y="89"/>
                      </a:lnTo>
                      <a:lnTo>
                        <a:pt x="43" y="90"/>
                      </a:lnTo>
                      <a:lnTo>
                        <a:pt x="36" y="90"/>
                      </a:lnTo>
                      <a:lnTo>
                        <a:pt x="30" y="91"/>
                      </a:lnTo>
                      <a:lnTo>
                        <a:pt x="23" y="90"/>
                      </a:lnTo>
                      <a:lnTo>
                        <a:pt x="16" y="89"/>
                      </a:lnTo>
                      <a:lnTo>
                        <a:pt x="12" y="89"/>
                      </a:lnTo>
                      <a:lnTo>
                        <a:pt x="9" y="90"/>
                      </a:lnTo>
                      <a:lnTo>
                        <a:pt x="6" y="92"/>
                      </a:lnTo>
                      <a:lnTo>
                        <a:pt x="3" y="94"/>
                      </a:lnTo>
                      <a:lnTo>
                        <a:pt x="1" y="97"/>
                      </a:lnTo>
                      <a:lnTo>
                        <a:pt x="0" y="101"/>
                      </a:lnTo>
                      <a:lnTo>
                        <a:pt x="0" y="105"/>
                      </a:lnTo>
                      <a:lnTo>
                        <a:pt x="1" y="108"/>
                      </a:lnTo>
                      <a:lnTo>
                        <a:pt x="3" y="111"/>
                      </a:lnTo>
                      <a:lnTo>
                        <a:pt x="6" y="114"/>
                      </a:lnTo>
                      <a:lnTo>
                        <a:pt x="9" y="116"/>
                      </a:lnTo>
                      <a:lnTo>
                        <a:pt x="13" y="117"/>
                      </a:lnTo>
                      <a:lnTo>
                        <a:pt x="30" y="119"/>
                      </a:lnTo>
                      <a:lnTo>
                        <a:pt x="47" y="118"/>
                      </a:lnTo>
                      <a:lnTo>
                        <a:pt x="64" y="114"/>
                      </a:lnTo>
                      <a:lnTo>
                        <a:pt x="86" y="100"/>
                      </a:lnTo>
                      <a:lnTo>
                        <a:pt x="100" y="85"/>
                      </a:lnTo>
                      <a:lnTo>
                        <a:pt x="108" y="78"/>
                      </a:lnTo>
                      <a:lnTo>
                        <a:pt x="115" y="83"/>
                      </a:lnTo>
                      <a:lnTo>
                        <a:pt x="128" y="94"/>
                      </a:lnTo>
                      <a:lnTo>
                        <a:pt x="151" y="103"/>
                      </a:lnTo>
                      <a:lnTo>
                        <a:pt x="165" y="106"/>
                      </a:lnTo>
                      <a:lnTo>
                        <a:pt x="179" y="109"/>
                      </a:lnTo>
                      <a:lnTo>
                        <a:pt x="193" y="111"/>
                      </a:lnTo>
                      <a:lnTo>
                        <a:pt x="197" y="112"/>
                      </a:lnTo>
                      <a:lnTo>
                        <a:pt x="201" y="111"/>
                      </a:lnTo>
                      <a:lnTo>
                        <a:pt x="204" y="109"/>
                      </a:lnTo>
                      <a:lnTo>
                        <a:pt x="206" y="107"/>
                      </a:lnTo>
                      <a:lnTo>
                        <a:pt x="208" y="104"/>
                      </a:lnTo>
                      <a:lnTo>
                        <a:pt x="210" y="100"/>
                      </a:lnTo>
                      <a:lnTo>
                        <a:pt x="210" y="97"/>
                      </a:lnTo>
                      <a:lnTo>
                        <a:pt x="209" y="93"/>
                      </a:lnTo>
                      <a:lnTo>
                        <a:pt x="207" y="90"/>
                      </a:lnTo>
                      <a:lnTo>
                        <a:pt x="205" y="87"/>
                      </a:lnTo>
                      <a:lnTo>
                        <a:pt x="202" y="85"/>
                      </a:lnTo>
                      <a:lnTo>
                        <a:pt x="198" y="84"/>
                      </a:lnTo>
                      <a:lnTo>
                        <a:pt x="186" y="83"/>
                      </a:lnTo>
                      <a:lnTo>
                        <a:pt x="174" y="80"/>
                      </a:lnTo>
                      <a:lnTo>
                        <a:pt x="162" y="77"/>
                      </a:lnTo>
                      <a:lnTo>
                        <a:pt x="146" y="73"/>
                      </a:lnTo>
                      <a:lnTo>
                        <a:pt x="129" y="68"/>
                      </a:lnTo>
                      <a:lnTo>
                        <a:pt x="121" y="64"/>
                      </a:lnTo>
                      <a:lnTo>
                        <a:pt x="122" y="59"/>
                      </a:lnTo>
                      <a:lnTo>
                        <a:pt x="127" y="54"/>
                      </a:lnTo>
                      <a:lnTo>
                        <a:pt x="131" y="50"/>
                      </a:lnTo>
                      <a:lnTo>
                        <a:pt x="136" y="46"/>
                      </a:lnTo>
                      <a:lnTo>
                        <a:pt x="141" y="44"/>
                      </a:lnTo>
                      <a:lnTo>
                        <a:pt x="146" y="41"/>
                      </a:lnTo>
                      <a:lnTo>
                        <a:pt x="153" y="37"/>
                      </a:lnTo>
                      <a:lnTo>
                        <a:pt x="159" y="36"/>
                      </a:lnTo>
                      <a:lnTo>
                        <a:pt x="167" y="34"/>
                      </a:lnTo>
                      <a:lnTo>
                        <a:pt x="174" y="32"/>
                      </a:lnTo>
                      <a:lnTo>
                        <a:pt x="182" y="30"/>
                      </a:lnTo>
                      <a:lnTo>
                        <a:pt x="189" y="28"/>
                      </a:lnTo>
                      <a:lnTo>
                        <a:pt x="193" y="26"/>
                      </a:lnTo>
                      <a:lnTo>
                        <a:pt x="196" y="24"/>
                      </a:lnTo>
                      <a:lnTo>
                        <a:pt x="198" y="21"/>
                      </a:lnTo>
                      <a:lnTo>
                        <a:pt x="199" y="18"/>
                      </a:lnTo>
                      <a:lnTo>
                        <a:pt x="199" y="15"/>
                      </a:lnTo>
                      <a:lnTo>
                        <a:pt x="198" y="11"/>
                      </a:lnTo>
                      <a:lnTo>
                        <a:pt x="197" y="7"/>
                      </a:lnTo>
                      <a:lnTo>
                        <a:pt x="194" y="5"/>
                      </a:lnTo>
                      <a:lnTo>
                        <a:pt x="191" y="3"/>
                      </a:lnTo>
                      <a:lnTo>
                        <a:pt x="188" y="2"/>
                      </a:lnTo>
                      <a:lnTo>
                        <a:pt x="184" y="1"/>
                      </a:lnTo>
                      <a:lnTo>
                        <a:pt x="181" y="2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40" y="948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17" name="Group 62"/>
              <p:cNvGrpSpPr>
                <a:grpSpLocks/>
              </p:cNvGrpSpPr>
              <p:nvPr/>
            </p:nvGrpSpPr>
            <p:grpSpPr bwMode="auto">
              <a:xfrm>
                <a:off x="2640" y="1233"/>
                <a:ext cx="201" cy="215"/>
                <a:chOff x="2640" y="1233"/>
                <a:chExt cx="201" cy="215"/>
              </a:xfrm>
            </p:grpSpPr>
            <p:sp>
              <p:nvSpPr>
                <p:cNvPr id="14418" name="Freeform 63"/>
                <p:cNvSpPr>
                  <a:spLocks/>
                </p:cNvSpPr>
                <p:nvPr/>
              </p:nvSpPr>
              <p:spPr bwMode="auto">
                <a:xfrm>
                  <a:off x="2676" y="1233"/>
                  <a:ext cx="125" cy="72"/>
                </a:xfrm>
                <a:custGeom>
                  <a:avLst/>
                  <a:gdLst>
                    <a:gd name="T0" fmla="*/ 96 w 125"/>
                    <a:gd name="T1" fmla="*/ 5 h 72"/>
                    <a:gd name="T2" fmla="*/ 85 w 125"/>
                    <a:gd name="T3" fmla="*/ 9 h 72"/>
                    <a:gd name="T4" fmla="*/ 74 w 125"/>
                    <a:gd name="T5" fmla="*/ 15 h 72"/>
                    <a:gd name="T6" fmla="*/ 69 w 125"/>
                    <a:gd name="T7" fmla="*/ 20 h 72"/>
                    <a:gd name="T8" fmla="*/ 65 w 125"/>
                    <a:gd name="T9" fmla="*/ 28 h 72"/>
                    <a:gd name="T10" fmla="*/ 61 w 125"/>
                    <a:gd name="T11" fmla="*/ 30 h 72"/>
                    <a:gd name="T12" fmla="*/ 58 w 125"/>
                    <a:gd name="T13" fmla="*/ 21 h 72"/>
                    <a:gd name="T14" fmla="*/ 51 w 125"/>
                    <a:gd name="T15" fmla="*/ 12 h 72"/>
                    <a:gd name="T16" fmla="*/ 39 w 125"/>
                    <a:gd name="T17" fmla="*/ 6 h 72"/>
                    <a:gd name="T18" fmla="*/ 25 w 125"/>
                    <a:gd name="T19" fmla="*/ 2 h 72"/>
                    <a:gd name="T20" fmla="*/ 10 w 125"/>
                    <a:gd name="T21" fmla="*/ 0 h 72"/>
                    <a:gd name="T22" fmla="*/ 4 w 125"/>
                    <a:gd name="T23" fmla="*/ 3 h 72"/>
                    <a:gd name="T24" fmla="*/ 2 w 125"/>
                    <a:gd name="T25" fmla="*/ 6 h 72"/>
                    <a:gd name="T26" fmla="*/ 2 w 125"/>
                    <a:gd name="T27" fmla="*/ 11 h 72"/>
                    <a:gd name="T28" fmla="*/ 4 w 125"/>
                    <a:gd name="T29" fmla="*/ 14 h 72"/>
                    <a:gd name="T30" fmla="*/ 10 w 125"/>
                    <a:gd name="T31" fmla="*/ 17 h 72"/>
                    <a:gd name="T32" fmla="*/ 21 w 125"/>
                    <a:gd name="T33" fmla="*/ 18 h 72"/>
                    <a:gd name="T34" fmla="*/ 31 w 125"/>
                    <a:gd name="T35" fmla="*/ 21 h 72"/>
                    <a:gd name="T36" fmla="*/ 41 w 125"/>
                    <a:gd name="T37" fmla="*/ 25 h 72"/>
                    <a:gd name="T38" fmla="*/ 50 w 125"/>
                    <a:gd name="T39" fmla="*/ 32 h 72"/>
                    <a:gd name="T40" fmla="*/ 56 w 125"/>
                    <a:gd name="T41" fmla="*/ 37 h 72"/>
                    <a:gd name="T42" fmla="*/ 55 w 125"/>
                    <a:gd name="T43" fmla="*/ 42 h 72"/>
                    <a:gd name="T44" fmla="*/ 46 w 125"/>
                    <a:gd name="T45" fmla="*/ 48 h 72"/>
                    <a:gd name="T46" fmla="*/ 33 w 125"/>
                    <a:gd name="T47" fmla="*/ 54 h 72"/>
                    <a:gd name="T48" fmla="*/ 25 w 125"/>
                    <a:gd name="T49" fmla="*/ 54 h 72"/>
                    <a:gd name="T50" fmla="*/ 17 w 125"/>
                    <a:gd name="T51" fmla="*/ 55 h 72"/>
                    <a:gd name="T52" fmla="*/ 9 w 125"/>
                    <a:gd name="T53" fmla="*/ 54 h 72"/>
                    <a:gd name="T54" fmla="*/ 3 w 125"/>
                    <a:gd name="T55" fmla="*/ 55 h 72"/>
                    <a:gd name="T56" fmla="*/ 1 w 125"/>
                    <a:gd name="T57" fmla="*/ 59 h 72"/>
                    <a:gd name="T58" fmla="*/ 0 w 125"/>
                    <a:gd name="T59" fmla="*/ 63 h 72"/>
                    <a:gd name="T60" fmla="*/ 2 w 125"/>
                    <a:gd name="T61" fmla="*/ 67 h 72"/>
                    <a:gd name="T62" fmla="*/ 7 w 125"/>
                    <a:gd name="T63" fmla="*/ 70 h 72"/>
                    <a:gd name="T64" fmla="*/ 28 w 125"/>
                    <a:gd name="T65" fmla="*/ 71 h 72"/>
                    <a:gd name="T66" fmla="*/ 51 w 125"/>
                    <a:gd name="T67" fmla="*/ 61 h 72"/>
                    <a:gd name="T68" fmla="*/ 64 w 125"/>
                    <a:gd name="T69" fmla="*/ 47 h 72"/>
                    <a:gd name="T70" fmla="*/ 90 w 125"/>
                    <a:gd name="T71" fmla="*/ 62 h 72"/>
                    <a:gd name="T72" fmla="*/ 107 w 125"/>
                    <a:gd name="T73" fmla="*/ 66 h 72"/>
                    <a:gd name="T74" fmla="*/ 118 w 125"/>
                    <a:gd name="T75" fmla="*/ 67 h 72"/>
                    <a:gd name="T76" fmla="*/ 122 w 125"/>
                    <a:gd name="T77" fmla="*/ 66 h 72"/>
                    <a:gd name="T78" fmla="*/ 125 w 125"/>
                    <a:gd name="T79" fmla="*/ 61 h 72"/>
                    <a:gd name="T80" fmla="*/ 125 w 125"/>
                    <a:gd name="T81" fmla="*/ 56 h 72"/>
                    <a:gd name="T82" fmla="*/ 123 w 125"/>
                    <a:gd name="T83" fmla="*/ 53 h 72"/>
                    <a:gd name="T84" fmla="*/ 119 w 125"/>
                    <a:gd name="T85" fmla="*/ 51 h 72"/>
                    <a:gd name="T86" fmla="*/ 97 w 125"/>
                    <a:gd name="T87" fmla="*/ 47 h 72"/>
                    <a:gd name="T88" fmla="*/ 77 w 125"/>
                    <a:gd name="T89" fmla="*/ 41 h 72"/>
                    <a:gd name="T90" fmla="*/ 73 w 125"/>
                    <a:gd name="T91" fmla="*/ 36 h 72"/>
                    <a:gd name="T92" fmla="*/ 78 w 125"/>
                    <a:gd name="T93" fmla="*/ 30 h 72"/>
                    <a:gd name="T94" fmla="*/ 87 w 125"/>
                    <a:gd name="T95" fmla="*/ 25 h 72"/>
                    <a:gd name="T96" fmla="*/ 95 w 125"/>
                    <a:gd name="T97" fmla="*/ 22 h 72"/>
                    <a:gd name="T98" fmla="*/ 104 w 125"/>
                    <a:gd name="T99" fmla="*/ 20 h 72"/>
                    <a:gd name="T100" fmla="*/ 113 w 125"/>
                    <a:gd name="T101" fmla="*/ 17 h 72"/>
                    <a:gd name="T102" fmla="*/ 118 w 125"/>
                    <a:gd name="T103" fmla="*/ 13 h 72"/>
                    <a:gd name="T104" fmla="*/ 119 w 125"/>
                    <a:gd name="T105" fmla="*/ 9 h 72"/>
                    <a:gd name="T106" fmla="*/ 118 w 125"/>
                    <a:gd name="T107" fmla="*/ 5 h 72"/>
                    <a:gd name="T108" fmla="*/ 114 w 125"/>
                    <a:gd name="T109" fmla="*/ 2 h 72"/>
                    <a:gd name="T110" fmla="*/ 108 w 125"/>
                    <a:gd name="T111" fmla="*/ 1 h 7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25"/>
                    <a:gd name="T169" fmla="*/ 0 h 72"/>
                    <a:gd name="T170" fmla="*/ 125 w 125"/>
                    <a:gd name="T171" fmla="*/ 72 h 7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25" h="72">
                      <a:moveTo>
                        <a:pt x="108" y="1"/>
                      </a:moveTo>
                      <a:lnTo>
                        <a:pt x="102" y="3"/>
                      </a:lnTo>
                      <a:lnTo>
                        <a:pt x="96" y="5"/>
                      </a:lnTo>
                      <a:lnTo>
                        <a:pt x="90" y="7"/>
                      </a:lnTo>
                      <a:lnTo>
                        <a:pt x="85" y="9"/>
                      </a:lnTo>
                      <a:lnTo>
                        <a:pt x="79" y="11"/>
                      </a:lnTo>
                      <a:lnTo>
                        <a:pt x="74" y="15"/>
                      </a:lnTo>
                      <a:lnTo>
                        <a:pt x="72" y="17"/>
                      </a:lnTo>
                      <a:lnTo>
                        <a:pt x="71" y="19"/>
                      </a:lnTo>
                      <a:lnTo>
                        <a:pt x="69" y="20"/>
                      </a:lnTo>
                      <a:lnTo>
                        <a:pt x="67" y="24"/>
                      </a:lnTo>
                      <a:lnTo>
                        <a:pt x="65" y="28"/>
                      </a:lnTo>
                      <a:lnTo>
                        <a:pt x="64" y="32"/>
                      </a:lnTo>
                      <a:lnTo>
                        <a:pt x="61" y="30"/>
                      </a:lnTo>
                      <a:lnTo>
                        <a:pt x="60" y="25"/>
                      </a:lnTo>
                      <a:lnTo>
                        <a:pt x="58" y="21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1" y="12"/>
                      </a:lnTo>
                      <a:lnTo>
                        <a:pt x="44" y="9"/>
                      </a:lnTo>
                      <a:lnTo>
                        <a:pt x="39" y="6"/>
                      </a:ln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6" y="16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6" y="17"/>
                      </a:lnTo>
                      <a:lnTo>
                        <a:pt x="21" y="18"/>
                      </a:lnTo>
                      <a:lnTo>
                        <a:pt x="26" y="19"/>
                      </a:lnTo>
                      <a:lnTo>
                        <a:pt x="31" y="21"/>
                      </a:lnTo>
                      <a:lnTo>
                        <a:pt x="36" y="23"/>
                      </a:lnTo>
                      <a:lnTo>
                        <a:pt x="41" y="25"/>
                      </a:lnTo>
                      <a:lnTo>
                        <a:pt x="45" y="26"/>
                      </a:lnTo>
                      <a:lnTo>
                        <a:pt x="48" y="29"/>
                      </a:lnTo>
                      <a:lnTo>
                        <a:pt x="50" y="32"/>
                      </a:lnTo>
                      <a:lnTo>
                        <a:pt x="53" y="34"/>
                      </a:lnTo>
                      <a:lnTo>
                        <a:pt x="56" y="37"/>
                      </a:lnTo>
                      <a:lnTo>
                        <a:pt x="59" y="39"/>
                      </a:lnTo>
                      <a:lnTo>
                        <a:pt x="55" y="42"/>
                      </a:lnTo>
                      <a:lnTo>
                        <a:pt x="50" y="46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7" y="52"/>
                      </a:lnTo>
                      <a:lnTo>
                        <a:pt x="33" y="54"/>
                      </a:lnTo>
                      <a:lnTo>
                        <a:pt x="29" y="54"/>
                      </a:lnTo>
                      <a:lnTo>
                        <a:pt x="25" y="54"/>
                      </a:lnTo>
                      <a:lnTo>
                        <a:pt x="21" y="55"/>
                      </a:lnTo>
                      <a:lnTo>
                        <a:pt x="17" y="55"/>
                      </a:lnTo>
                      <a:lnTo>
                        <a:pt x="13" y="55"/>
                      </a:lnTo>
                      <a:lnTo>
                        <a:pt x="9" y="54"/>
                      </a:lnTo>
                      <a:lnTo>
                        <a:pt x="7" y="54"/>
                      </a:lnTo>
                      <a:lnTo>
                        <a:pt x="5" y="54"/>
                      </a:lnTo>
                      <a:lnTo>
                        <a:pt x="3" y="55"/>
                      </a:lnTo>
                      <a:lnTo>
                        <a:pt x="2" y="57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1" y="65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5" y="70"/>
                      </a:lnTo>
                      <a:lnTo>
                        <a:pt x="7" y="70"/>
                      </a:lnTo>
                      <a:lnTo>
                        <a:pt x="18" y="72"/>
                      </a:lnTo>
                      <a:lnTo>
                        <a:pt x="28" y="71"/>
                      </a:lnTo>
                      <a:lnTo>
                        <a:pt x="38" y="69"/>
                      </a:lnTo>
                      <a:lnTo>
                        <a:pt x="51" y="61"/>
                      </a:lnTo>
                      <a:lnTo>
                        <a:pt x="59" y="52"/>
                      </a:lnTo>
                      <a:lnTo>
                        <a:pt x="64" y="47"/>
                      </a:lnTo>
                      <a:lnTo>
                        <a:pt x="69" y="50"/>
                      </a:lnTo>
                      <a:lnTo>
                        <a:pt x="77" y="57"/>
                      </a:lnTo>
                      <a:lnTo>
                        <a:pt x="90" y="62"/>
                      </a:lnTo>
                      <a:lnTo>
                        <a:pt x="98" y="64"/>
                      </a:lnTo>
                      <a:lnTo>
                        <a:pt x="107" y="66"/>
                      </a:lnTo>
                      <a:lnTo>
                        <a:pt x="116" y="67"/>
                      </a:lnTo>
                      <a:lnTo>
                        <a:pt x="118" y="67"/>
                      </a:lnTo>
                      <a:lnTo>
                        <a:pt x="120" y="67"/>
                      </a:lnTo>
                      <a:lnTo>
                        <a:pt x="122" y="66"/>
                      </a:lnTo>
                      <a:lnTo>
                        <a:pt x="123" y="65"/>
                      </a:lnTo>
                      <a:lnTo>
                        <a:pt x="125" y="63"/>
                      </a:lnTo>
                      <a:lnTo>
                        <a:pt x="125" y="61"/>
                      </a:lnTo>
                      <a:lnTo>
                        <a:pt x="125" y="58"/>
                      </a:lnTo>
                      <a:lnTo>
                        <a:pt x="125" y="56"/>
                      </a:lnTo>
                      <a:lnTo>
                        <a:pt x="124" y="54"/>
                      </a:lnTo>
                      <a:lnTo>
                        <a:pt x="123" y="53"/>
                      </a:lnTo>
                      <a:lnTo>
                        <a:pt x="121" y="52"/>
                      </a:lnTo>
                      <a:lnTo>
                        <a:pt x="119" y="51"/>
                      </a:lnTo>
                      <a:lnTo>
                        <a:pt x="111" y="50"/>
                      </a:lnTo>
                      <a:lnTo>
                        <a:pt x="104" y="49"/>
                      </a:lnTo>
                      <a:lnTo>
                        <a:pt x="97" y="47"/>
                      </a:lnTo>
                      <a:lnTo>
                        <a:pt x="87" y="44"/>
                      </a:lnTo>
                      <a:lnTo>
                        <a:pt x="77" y="41"/>
                      </a:lnTo>
                      <a:lnTo>
                        <a:pt x="72" y="39"/>
                      </a:lnTo>
                      <a:lnTo>
                        <a:pt x="73" y="36"/>
                      </a:lnTo>
                      <a:lnTo>
                        <a:pt x="76" y="33"/>
                      </a:lnTo>
                      <a:lnTo>
                        <a:pt x="78" y="30"/>
                      </a:lnTo>
                      <a:lnTo>
                        <a:pt x="81" y="28"/>
                      </a:lnTo>
                      <a:lnTo>
                        <a:pt x="84" y="27"/>
                      </a:lnTo>
                      <a:lnTo>
                        <a:pt x="87" y="25"/>
                      </a:lnTo>
                      <a:lnTo>
                        <a:pt x="91" y="23"/>
                      </a:lnTo>
                      <a:lnTo>
                        <a:pt x="95" y="22"/>
                      </a:lnTo>
                      <a:lnTo>
                        <a:pt x="100" y="21"/>
                      </a:lnTo>
                      <a:lnTo>
                        <a:pt x="104" y="20"/>
                      </a:lnTo>
                      <a:lnTo>
                        <a:pt x="109" y="19"/>
                      </a:lnTo>
                      <a:lnTo>
                        <a:pt x="113" y="17"/>
                      </a:lnTo>
                      <a:lnTo>
                        <a:pt x="115" y="16"/>
                      </a:lnTo>
                      <a:lnTo>
                        <a:pt x="117" y="15"/>
                      </a:lnTo>
                      <a:lnTo>
                        <a:pt x="118" y="13"/>
                      </a:lnTo>
                      <a:lnTo>
                        <a:pt x="119" y="11"/>
                      </a:lnTo>
                      <a:lnTo>
                        <a:pt x="119" y="9"/>
                      </a:lnTo>
                      <a:lnTo>
                        <a:pt x="119" y="7"/>
                      </a:lnTo>
                      <a:lnTo>
                        <a:pt x="118" y="5"/>
                      </a:lnTo>
                      <a:lnTo>
                        <a:pt x="116" y="3"/>
                      </a:lnTo>
                      <a:lnTo>
                        <a:pt x="114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640" y="125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7" name="Group 65"/>
            <p:cNvGrpSpPr>
              <a:grpSpLocks/>
            </p:cNvGrpSpPr>
            <p:nvPr/>
          </p:nvGrpSpPr>
          <p:grpSpPr bwMode="auto">
            <a:xfrm>
              <a:off x="2430" y="2232"/>
              <a:ext cx="585" cy="528"/>
              <a:chOff x="2430" y="2277"/>
              <a:chExt cx="585" cy="528"/>
            </a:xfrm>
          </p:grpSpPr>
          <p:grpSp>
            <p:nvGrpSpPr>
              <p:cNvPr id="14406" name="Group 66"/>
              <p:cNvGrpSpPr>
                <a:grpSpLocks/>
              </p:cNvGrpSpPr>
              <p:nvPr/>
            </p:nvGrpSpPr>
            <p:grpSpPr bwMode="auto">
              <a:xfrm>
                <a:off x="2430" y="2277"/>
                <a:ext cx="585" cy="528"/>
                <a:chOff x="2430" y="2277"/>
                <a:chExt cx="585" cy="528"/>
              </a:xfrm>
            </p:grpSpPr>
            <p:sp>
              <p:nvSpPr>
                <p:cNvPr id="14413" name="Freeform 67"/>
                <p:cNvSpPr>
                  <a:spLocks/>
                </p:cNvSpPr>
                <p:nvPr/>
              </p:nvSpPr>
              <p:spPr bwMode="auto">
                <a:xfrm>
                  <a:off x="2430" y="2277"/>
                  <a:ext cx="585" cy="528"/>
                </a:xfrm>
                <a:custGeom>
                  <a:avLst/>
                  <a:gdLst>
                    <a:gd name="T0" fmla="*/ 585 w 585"/>
                    <a:gd name="T1" fmla="*/ 256 h 528"/>
                    <a:gd name="T2" fmla="*/ 580 w 585"/>
                    <a:gd name="T3" fmla="*/ 292 h 528"/>
                    <a:gd name="T4" fmla="*/ 569 w 585"/>
                    <a:gd name="T5" fmla="*/ 328 h 528"/>
                    <a:gd name="T6" fmla="*/ 551 w 585"/>
                    <a:gd name="T7" fmla="*/ 365 h 528"/>
                    <a:gd name="T8" fmla="*/ 529 w 585"/>
                    <a:gd name="T9" fmla="*/ 400 h 528"/>
                    <a:gd name="T10" fmla="*/ 501 w 585"/>
                    <a:gd name="T11" fmla="*/ 433 h 528"/>
                    <a:gd name="T12" fmla="*/ 485 w 585"/>
                    <a:gd name="T13" fmla="*/ 449 h 528"/>
                    <a:gd name="T14" fmla="*/ 452 w 585"/>
                    <a:gd name="T15" fmla="*/ 476 h 528"/>
                    <a:gd name="T16" fmla="*/ 417 w 585"/>
                    <a:gd name="T17" fmla="*/ 498 h 528"/>
                    <a:gd name="T18" fmla="*/ 381 w 585"/>
                    <a:gd name="T19" fmla="*/ 514 h 528"/>
                    <a:gd name="T20" fmla="*/ 343 w 585"/>
                    <a:gd name="T21" fmla="*/ 524 h 528"/>
                    <a:gd name="T22" fmla="*/ 305 w 585"/>
                    <a:gd name="T23" fmla="*/ 528 h 528"/>
                    <a:gd name="T24" fmla="*/ 267 w 585"/>
                    <a:gd name="T25" fmla="*/ 526 h 528"/>
                    <a:gd name="T26" fmla="*/ 244 w 585"/>
                    <a:gd name="T27" fmla="*/ 523 h 528"/>
                    <a:gd name="T28" fmla="*/ 201 w 585"/>
                    <a:gd name="T29" fmla="*/ 512 h 528"/>
                    <a:gd name="T30" fmla="*/ 163 w 585"/>
                    <a:gd name="T31" fmla="*/ 496 h 528"/>
                    <a:gd name="T32" fmla="*/ 130 w 585"/>
                    <a:gd name="T33" fmla="*/ 477 h 528"/>
                    <a:gd name="T34" fmla="*/ 100 w 585"/>
                    <a:gd name="T35" fmla="*/ 455 h 528"/>
                    <a:gd name="T36" fmla="*/ 75 w 585"/>
                    <a:gd name="T37" fmla="*/ 430 h 528"/>
                    <a:gd name="T38" fmla="*/ 54 w 585"/>
                    <a:gd name="T39" fmla="*/ 404 h 528"/>
                    <a:gd name="T40" fmla="*/ 36 w 585"/>
                    <a:gd name="T41" fmla="*/ 375 h 528"/>
                    <a:gd name="T42" fmla="*/ 22 w 585"/>
                    <a:gd name="T43" fmla="*/ 346 h 528"/>
                    <a:gd name="T44" fmla="*/ 12 w 585"/>
                    <a:gd name="T45" fmla="*/ 315 h 528"/>
                    <a:gd name="T46" fmla="*/ 5 w 585"/>
                    <a:gd name="T47" fmla="*/ 285 h 528"/>
                    <a:gd name="T48" fmla="*/ 1 w 585"/>
                    <a:gd name="T49" fmla="*/ 255 h 528"/>
                    <a:gd name="T50" fmla="*/ 0 w 585"/>
                    <a:gd name="T51" fmla="*/ 240 h 528"/>
                    <a:gd name="T52" fmla="*/ 3 w 585"/>
                    <a:gd name="T53" fmla="*/ 201 h 528"/>
                    <a:gd name="T54" fmla="*/ 15 w 585"/>
                    <a:gd name="T55" fmla="*/ 162 h 528"/>
                    <a:gd name="T56" fmla="*/ 36 w 585"/>
                    <a:gd name="T57" fmla="*/ 125 h 528"/>
                    <a:gd name="T58" fmla="*/ 65 w 585"/>
                    <a:gd name="T59" fmla="*/ 89 h 528"/>
                    <a:gd name="T60" fmla="*/ 80 w 585"/>
                    <a:gd name="T61" fmla="*/ 75 h 528"/>
                    <a:gd name="T62" fmla="*/ 114 w 585"/>
                    <a:gd name="T63" fmla="*/ 49 h 528"/>
                    <a:gd name="T64" fmla="*/ 151 w 585"/>
                    <a:gd name="T65" fmla="*/ 27 h 528"/>
                    <a:gd name="T66" fmla="*/ 189 w 585"/>
                    <a:gd name="T67" fmla="*/ 12 h 528"/>
                    <a:gd name="T68" fmla="*/ 227 w 585"/>
                    <a:gd name="T69" fmla="*/ 3 h 528"/>
                    <a:gd name="T70" fmla="*/ 263 w 585"/>
                    <a:gd name="T71" fmla="*/ 0 h 528"/>
                    <a:gd name="T72" fmla="*/ 286 w 585"/>
                    <a:gd name="T73" fmla="*/ 1 h 528"/>
                    <a:gd name="T74" fmla="*/ 329 w 585"/>
                    <a:gd name="T75" fmla="*/ 5 h 528"/>
                    <a:gd name="T76" fmla="*/ 370 w 585"/>
                    <a:gd name="T77" fmla="*/ 12 h 528"/>
                    <a:gd name="T78" fmla="*/ 407 w 585"/>
                    <a:gd name="T79" fmla="*/ 22 h 528"/>
                    <a:gd name="T80" fmla="*/ 441 w 585"/>
                    <a:gd name="T81" fmla="*/ 36 h 528"/>
                    <a:gd name="T82" fmla="*/ 471 w 585"/>
                    <a:gd name="T83" fmla="*/ 52 h 528"/>
                    <a:gd name="T84" fmla="*/ 499 w 585"/>
                    <a:gd name="T85" fmla="*/ 71 h 528"/>
                    <a:gd name="T86" fmla="*/ 522 w 585"/>
                    <a:gd name="T87" fmla="*/ 93 h 528"/>
                    <a:gd name="T88" fmla="*/ 543 w 585"/>
                    <a:gd name="T89" fmla="*/ 117 h 528"/>
                    <a:gd name="T90" fmla="*/ 559 w 585"/>
                    <a:gd name="T91" fmla="*/ 144 h 528"/>
                    <a:gd name="T92" fmla="*/ 572 w 585"/>
                    <a:gd name="T93" fmla="*/ 174 h 528"/>
                    <a:gd name="T94" fmla="*/ 580 w 585"/>
                    <a:gd name="T95" fmla="*/ 206 h 528"/>
                    <a:gd name="T96" fmla="*/ 584 w 585"/>
                    <a:gd name="T97" fmla="*/ 239 h 5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5"/>
                    <a:gd name="T148" fmla="*/ 0 h 528"/>
                    <a:gd name="T149" fmla="*/ 585 w 585"/>
                    <a:gd name="T150" fmla="*/ 528 h 5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5" h="528">
                      <a:moveTo>
                        <a:pt x="584" y="239"/>
                      </a:moveTo>
                      <a:lnTo>
                        <a:pt x="585" y="256"/>
                      </a:lnTo>
                      <a:lnTo>
                        <a:pt x="583" y="274"/>
                      </a:lnTo>
                      <a:lnTo>
                        <a:pt x="580" y="292"/>
                      </a:lnTo>
                      <a:lnTo>
                        <a:pt x="575" y="310"/>
                      </a:lnTo>
                      <a:lnTo>
                        <a:pt x="569" y="328"/>
                      </a:lnTo>
                      <a:lnTo>
                        <a:pt x="561" y="347"/>
                      </a:lnTo>
                      <a:lnTo>
                        <a:pt x="551" y="365"/>
                      </a:lnTo>
                      <a:lnTo>
                        <a:pt x="541" y="383"/>
                      </a:lnTo>
                      <a:lnTo>
                        <a:pt x="529" y="400"/>
                      </a:lnTo>
                      <a:lnTo>
                        <a:pt x="515" y="417"/>
                      </a:lnTo>
                      <a:lnTo>
                        <a:pt x="501" y="433"/>
                      </a:lnTo>
                      <a:lnTo>
                        <a:pt x="485" y="449"/>
                      </a:lnTo>
                      <a:lnTo>
                        <a:pt x="469" y="463"/>
                      </a:lnTo>
                      <a:lnTo>
                        <a:pt x="452" y="476"/>
                      </a:lnTo>
                      <a:lnTo>
                        <a:pt x="435" y="488"/>
                      </a:lnTo>
                      <a:lnTo>
                        <a:pt x="417" y="498"/>
                      </a:lnTo>
                      <a:lnTo>
                        <a:pt x="399" y="507"/>
                      </a:lnTo>
                      <a:lnTo>
                        <a:pt x="381" y="514"/>
                      </a:lnTo>
                      <a:lnTo>
                        <a:pt x="362" y="520"/>
                      </a:lnTo>
                      <a:lnTo>
                        <a:pt x="343" y="524"/>
                      </a:lnTo>
                      <a:lnTo>
                        <a:pt x="324" y="527"/>
                      </a:lnTo>
                      <a:lnTo>
                        <a:pt x="305" y="528"/>
                      </a:lnTo>
                      <a:lnTo>
                        <a:pt x="286" y="528"/>
                      </a:lnTo>
                      <a:lnTo>
                        <a:pt x="267" y="526"/>
                      </a:lnTo>
                      <a:lnTo>
                        <a:pt x="244" y="523"/>
                      </a:lnTo>
                      <a:lnTo>
                        <a:pt x="222" y="518"/>
                      </a:lnTo>
                      <a:lnTo>
                        <a:pt x="201" y="512"/>
                      </a:lnTo>
                      <a:lnTo>
                        <a:pt x="182" y="504"/>
                      </a:lnTo>
                      <a:lnTo>
                        <a:pt x="163" y="496"/>
                      </a:lnTo>
                      <a:lnTo>
                        <a:pt x="146" y="487"/>
                      </a:lnTo>
                      <a:lnTo>
                        <a:pt x="130" y="477"/>
                      </a:lnTo>
                      <a:lnTo>
                        <a:pt x="114" y="467"/>
                      </a:lnTo>
                      <a:lnTo>
                        <a:pt x="100" y="455"/>
                      </a:lnTo>
                      <a:lnTo>
                        <a:pt x="87" y="443"/>
                      </a:lnTo>
                      <a:lnTo>
                        <a:pt x="75" y="430"/>
                      </a:lnTo>
                      <a:lnTo>
                        <a:pt x="64" y="418"/>
                      </a:lnTo>
                      <a:lnTo>
                        <a:pt x="54" y="404"/>
                      </a:lnTo>
                      <a:lnTo>
                        <a:pt x="45" y="390"/>
                      </a:lnTo>
                      <a:lnTo>
                        <a:pt x="36" y="375"/>
                      </a:lnTo>
                      <a:lnTo>
                        <a:pt x="29" y="361"/>
                      </a:lnTo>
                      <a:lnTo>
                        <a:pt x="22" y="346"/>
                      </a:lnTo>
                      <a:lnTo>
                        <a:pt x="17" y="331"/>
                      </a:lnTo>
                      <a:lnTo>
                        <a:pt x="12" y="315"/>
                      </a:lnTo>
                      <a:lnTo>
                        <a:pt x="8" y="300"/>
                      </a:lnTo>
                      <a:lnTo>
                        <a:pt x="5" y="285"/>
                      </a:lnTo>
                      <a:lnTo>
                        <a:pt x="2" y="270"/>
                      </a:lnTo>
                      <a:lnTo>
                        <a:pt x="1" y="255"/>
                      </a:lnTo>
                      <a:lnTo>
                        <a:pt x="0" y="240"/>
                      </a:lnTo>
                      <a:lnTo>
                        <a:pt x="0" y="221"/>
                      </a:lnTo>
                      <a:lnTo>
                        <a:pt x="3" y="201"/>
                      </a:lnTo>
                      <a:lnTo>
                        <a:pt x="8" y="182"/>
                      </a:lnTo>
                      <a:lnTo>
                        <a:pt x="15" y="162"/>
                      </a:lnTo>
                      <a:lnTo>
                        <a:pt x="24" y="143"/>
                      </a:lnTo>
                      <a:lnTo>
                        <a:pt x="36" y="125"/>
                      </a:lnTo>
                      <a:lnTo>
                        <a:pt x="50" y="107"/>
                      </a:lnTo>
                      <a:lnTo>
                        <a:pt x="65" y="89"/>
                      </a:lnTo>
                      <a:lnTo>
                        <a:pt x="80" y="75"/>
                      </a:lnTo>
                      <a:lnTo>
                        <a:pt x="97" y="61"/>
                      </a:lnTo>
                      <a:lnTo>
                        <a:pt x="114" y="49"/>
                      </a:lnTo>
                      <a:lnTo>
                        <a:pt x="132" y="37"/>
                      </a:lnTo>
                      <a:lnTo>
                        <a:pt x="151" y="27"/>
                      </a:lnTo>
                      <a:lnTo>
                        <a:pt x="170" y="19"/>
                      </a:lnTo>
                      <a:lnTo>
                        <a:pt x="189" y="12"/>
                      </a:lnTo>
                      <a:lnTo>
                        <a:pt x="208" y="7"/>
                      </a:lnTo>
                      <a:lnTo>
                        <a:pt x="227" y="3"/>
                      </a:lnTo>
                      <a:lnTo>
                        <a:pt x="246" y="0"/>
                      </a:lnTo>
                      <a:lnTo>
                        <a:pt x="263" y="0"/>
                      </a:lnTo>
                      <a:lnTo>
                        <a:pt x="286" y="1"/>
                      </a:lnTo>
                      <a:lnTo>
                        <a:pt x="308" y="2"/>
                      </a:lnTo>
                      <a:lnTo>
                        <a:pt x="329" y="5"/>
                      </a:lnTo>
                      <a:lnTo>
                        <a:pt x="350" y="8"/>
                      </a:lnTo>
                      <a:lnTo>
                        <a:pt x="370" y="12"/>
                      </a:lnTo>
                      <a:lnTo>
                        <a:pt x="389" y="17"/>
                      </a:lnTo>
                      <a:lnTo>
                        <a:pt x="407" y="22"/>
                      </a:lnTo>
                      <a:lnTo>
                        <a:pt x="424" y="29"/>
                      </a:lnTo>
                      <a:lnTo>
                        <a:pt x="441" y="36"/>
                      </a:lnTo>
                      <a:lnTo>
                        <a:pt x="456" y="43"/>
                      </a:lnTo>
                      <a:lnTo>
                        <a:pt x="471" y="52"/>
                      </a:lnTo>
                      <a:lnTo>
                        <a:pt x="485" y="61"/>
                      </a:lnTo>
                      <a:lnTo>
                        <a:pt x="499" y="71"/>
                      </a:lnTo>
                      <a:lnTo>
                        <a:pt x="511" y="82"/>
                      </a:lnTo>
                      <a:lnTo>
                        <a:pt x="522" y="93"/>
                      </a:lnTo>
                      <a:lnTo>
                        <a:pt x="533" y="105"/>
                      </a:lnTo>
                      <a:lnTo>
                        <a:pt x="543" y="117"/>
                      </a:lnTo>
                      <a:lnTo>
                        <a:pt x="551" y="131"/>
                      </a:lnTo>
                      <a:lnTo>
                        <a:pt x="559" y="144"/>
                      </a:lnTo>
                      <a:lnTo>
                        <a:pt x="566" y="159"/>
                      </a:lnTo>
                      <a:lnTo>
                        <a:pt x="572" y="174"/>
                      </a:lnTo>
                      <a:lnTo>
                        <a:pt x="576" y="189"/>
                      </a:lnTo>
                      <a:lnTo>
                        <a:pt x="580" y="206"/>
                      </a:lnTo>
                      <a:lnTo>
                        <a:pt x="583" y="222"/>
                      </a:lnTo>
                      <a:lnTo>
                        <a:pt x="584" y="239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4" name="Freeform 68"/>
                <p:cNvSpPr>
                  <a:spLocks/>
                </p:cNvSpPr>
                <p:nvPr/>
              </p:nvSpPr>
              <p:spPr bwMode="auto">
                <a:xfrm>
                  <a:off x="2458" y="2303"/>
                  <a:ext cx="528" cy="475"/>
                </a:xfrm>
                <a:custGeom>
                  <a:avLst/>
                  <a:gdLst>
                    <a:gd name="T0" fmla="*/ 222 w 528"/>
                    <a:gd name="T1" fmla="*/ 0 h 475"/>
                    <a:gd name="T2" fmla="*/ 190 w 528"/>
                    <a:gd name="T3" fmla="*/ 5 h 475"/>
                    <a:gd name="T4" fmla="*/ 157 w 528"/>
                    <a:gd name="T5" fmla="*/ 16 h 475"/>
                    <a:gd name="T6" fmla="*/ 124 w 528"/>
                    <a:gd name="T7" fmla="*/ 31 h 475"/>
                    <a:gd name="T8" fmla="*/ 94 w 528"/>
                    <a:gd name="T9" fmla="*/ 51 h 475"/>
                    <a:gd name="T10" fmla="*/ 65 w 528"/>
                    <a:gd name="T11" fmla="*/ 74 h 475"/>
                    <a:gd name="T12" fmla="*/ 40 w 528"/>
                    <a:gd name="T13" fmla="*/ 101 h 475"/>
                    <a:gd name="T14" fmla="*/ 21 w 528"/>
                    <a:gd name="T15" fmla="*/ 131 h 475"/>
                    <a:gd name="T16" fmla="*/ 7 w 528"/>
                    <a:gd name="T17" fmla="*/ 163 h 475"/>
                    <a:gd name="T18" fmla="*/ 0 w 528"/>
                    <a:gd name="T19" fmla="*/ 197 h 475"/>
                    <a:gd name="T20" fmla="*/ 0 w 528"/>
                    <a:gd name="T21" fmla="*/ 215 h 475"/>
                    <a:gd name="T22" fmla="*/ 3 w 528"/>
                    <a:gd name="T23" fmla="*/ 247 h 475"/>
                    <a:gd name="T24" fmla="*/ 10 w 528"/>
                    <a:gd name="T25" fmla="*/ 279 h 475"/>
                    <a:gd name="T26" fmla="*/ 20 w 528"/>
                    <a:gd name="T27" fmla="*/ 310 h 475"/>
                    <a:gd name="T28" fmla="*/ 34 w 528"/>
                    <a:gd name="T29" fmla="*/ 340 h 475"/>
                    <a:gd name="T30" fmla="*/ 52 w 528"/>
                    <a:gd name="T31" fmla="*/ 368 h 475"/>
                    <a:gd name="T32" fmla="*/ 74 w 528"/>
                    <a:gd name="T33" fmla="*/ 394 h 475"/>
                    <a:gd name="T34" fmla="*/ 100 w 528"/>
                    <a:gd name="T35" fmla="*/ 416 h 475"/>
                    <a:gd name="T36" fmla="*/ 129 w 528"/>
                    <a:gd name="T37" fmla="*/ 436 h 475"/>
                    <a:gd name="T38" fmla="*/ 163 w 528"/>
                    <a:gd name="T39" fmla="*/ 453 h 475"/>
                    <a:gd name="T40" fmla="*/ 201 w 528"/>
                    <a:gd name="T41" fmla="*/ 465 h 475"/>
                    <a:gd name="T42" fmla="*/ 242 w 528"/>
                    <a:gd name="T43" fmla="*/ 473 h 475"/>
                    <a:gd name="T44" fmla="*/ 261 w 528"/>
                    <a:gd name="T45" fmla="*/ 475 h 475"/>
                    <a:gd name="T46" fmla="*/ 299 w 528"/>
                    <a:gd name="T47" fmla="*/ 473 h 475"/>
                    <a:gd name="T48" fmla="*/ 334 w 528"/>
                    <a:gd name="T49" fmla="*/ 465 h 475"/>
                    <a:gd name="T50" fmla="*/ 368 w 528"/>
                    <a:gd name="T51" fmla="*/ 452 h 475"/>
                    <a:gd name="T52" fmla="*/ 400 w 528"/>
                    <a:gd name="T53" fmla="*/ 434 h 475"/>
                    <a:gd name="T54" fmla="*/ 428 w 528"/>
                    <a:gd name="T55" fmla="*/ 412 h 475"/>
                    <a:gd name="T56" fmla="*/ 454 w 528"/>
                    <a:gd name="T57" fmla="*/ 387 h 475"/>
                    <a:gd name="T58" fmla="*/ 477 w 528"/>
                    <a:gd name="T59" fmla="*/ 360 h 475"/>
                    <a:gd name="T60" fmla="*/ 496 w 528"/>
                    <a:gd name="T61" fmla="*/ 331 h 475"/>
                    <a:gd name="T62" fmla="*/ 511 w 528"/>
                    <a:gd name="T63" fmla="*/ 301 h 475"/>
                    <a:gd name="T64" fmla="*/ 521 w 528"/>
                    <a:gd name="T65" fmla="*/ 272 h 475"/>
                    <a:gd name="T66" fmla="*/ 527 w 528"/>
                    <a:gd name="T67" fmla="*/ 243 h 475"/>
                    <a:gd name="T68" fmla="*/ 528 w 528"/>
                    <a:gd name="T69" fmla="*/ 215 h 475"/>
                    <a:gd name="T70" fmla="*/ 527 w 528"/>
                    <a:gd name="T71" fmla="*/ 200 h 475"/>
                    <a:gd name="T72" fmla="*/ 521 w 528"/>
                    <a:gd name="T73" fmla="*/ 173 h 475"/>
                    <a:gd name="T74" fmla="*/ 512 w 528"/>
                    <a:gd name="T75" fmla="*/ 145 h 475"/>
                    <a:gd name="T76" fmla="*/ 499 w 528"/>
                    <a:gd name="T77" fmla="*/ 119 h 475"/>
                    <a:gd name="T78" fmla="*/ 482 w 528"/>
                    <a:gd name="T79" fmla="*/ 95 h 475"/>
                    <a:gd name="T80" fmla="*/ 460 w 528"/>
                    <a:gd name="T81" fmla="*/ 73 h 475"/>
                    <a:gd name="T82" fmla="*/ 435 w 528"/>
                    <a:gd name="T83" fmla="*/ 53 h 475"/>
                    <a:gd name="T84" fmla="*/ 405 w 528"/>
                    <a:gd name="T85" fmla="*/ 35 h 475"/>
                    <a:gd name="T86" fmla="*/ 370 w 528"/>
                    <a:gd name="T87" fmla="*/ 21 h 475"/>
                    <a:gd name="T88" fmla="*/ 331 w 528"/>
                    <a:gd name="T89" fmla="*/ 10 h 475"/>
                    <a:gd name="T90" fmla="*/ 286 w 528"/>
                    <a:gd name="T91" fmla="*/ 3 h 475"/>
                    <a:gd name="T92" fmla="*/ 237 w 528"/>
                    <a:gd name="T93" fmla="*/ 0 h 47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8"/>
                    <a:gd name="T142" fmla="*/ 0 h 475"/>
                    <a:gd name="T143" fmla="*/ 528 w 528"/>
                    <a:gd name="T144" fmla="*/ 475 h 47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8" h="475">
                      <a:moveTo>
                        <a:pt x="237" y="0"/>
                      </a:moveTo>
                      <a:lnTo>
                        <a:pt x="222" y="0"/>
                      </a:lnTo>
                      <a:lnTo>
                        <a:pt x="206" y="2"/>
                      </a:lnTo>
                      <a:lnTo>
                        <a:pt x="190" y="5"/>
                      </a:lnTo>
                      <a:lnTo>
                        <a:pt x="173" y="10"/>
                      </a:lnTo>
                      <a:lnTo>
                        <a:pt x="157" y="16"/>
                      </a:lnTo>
                      <a:lnTo>
                        <a:pt x="140" y="23"/>
                      </a:lnTo>
                      <a:lnTo>
                        <a:pt x="124" y="31"/>
                      </a:lnTo>
                      <a:lnTo>
                        <a:pt x="109" y="40"/>
                      </a:lnTo>
                      <a:lnTo>
                        <a:pt x="94" y="51"/>
                      </a:lnTo>
                      <a:lnTo>
                        <a:pt x="79" y="62"/>
                      </a:lnTo>
                      <a:lnTo>
                        <a:pt x="65" y="74"/>
                      </a:lnTo>
                      <a:lnTo>
                        <a:pt x="52" y="87"/>
                      </a:lnTo>
                      <a:lnTo>
                        <a:pt x="40" y="101"/>
                      </a:lnTo>
                      <a:lnTo>
                        <a:pt x="30" y="116"/>
                      </a:lnTo>
                      <a:lnTo>
                        <a:pt x="21" y="131"/>
                      </a:lnTo>
                      <a:lnTo>
                        <a:pt x="13" y="147"/>
                      </a:lnTo>
                      <a:lnTo>
                        <a:pt x="7" y="163"/>
                      </a:lnTo>
                      <a:lnTo>
                        <a:pt x="3" y="180"/>
                      </a:lnTo>
                      <a:lnTo>
                        <a:pt x="0" y="197"/>
                      </a:lnTo>
                      <a:lnTo>
                        <a:pt x="0" y="215"/>
                      </a:lnTo>
                      <a:lnTo>
                        <a:pt x="1" y="231"/>
                      </a:lnTo>
                      <a:lnTo>
                        <a:pt x="3" y="247"/>
                      </a:lnTo>
                      <a:lnTo>
                        <a:pt x="6" y="263"/>
                      </a:lnTo>
                      <a:lnTo>
                        <a:pt x="10" y="279"/>
                      </a:lnTo>
                      <a:lnTo>
                        <a:pt x="15" y="295"/>
                      </a:lnTo>
                      <a:lnTo>
                        <a:pt x="20" y="310"/>
                      </a:lnTo>
                      <a:lnTo>
                        <a:pt x="27" y="325"/>
                      </a:lnTo>
                      <a:lnTo>
                        <a:pt x="34" y="340"/>
                      </a:lnTo>
                      <a:lnTo>
                        <a:pt x="43" y="354"/>
                      </a:lnTo>
                      <a:lnTo>
                        <a:pt x="52" y="368"/>
                      </a:lnTo>
                      <a:lnTo>
                        <a:pt x="63" y="381"/>
                      </a:lnTo>
                      <a:lnTo>
                        <a:pt x="74" y="394"/>
                      </a:lnTo>
                      <a:lnTo>
                        <a:pt x="86" y="405"/>
                      </a:lnTo>
                      <a:lnTo>
                        <a:pt x="100" y="416"/>
                      </a:lnTo>
                      <a:lnTo>
                        <a:pt x="114" y="427"/>
                      </a:lnTo>
                      <a:lnTo>
                        <a:pt x="129" y="436"/>
                      </a:lnTo>
                      <a:lnTo>
                        <a:pt x="145" y="445"/>
                      </a:lnTo>
                      <a:lnTo>
                        <a:pt x="163" y="453"/>
                      </a:lnTo>
                      <a:lnTo>
                        <a:pt x="181" y="459"/>
                      </a:lnTo>
                      <a:lnTo>
                        <a:pt x="201" y="465"/>
                      </a:lnTo>
                      <a:lnTo>
                        <a:pt x="221" y="470"/>
                      </a:lnTo>
                      <a:lnTo>
                        <a:pt x="242" y="473"/>
                      </a:lnTo>
                      <a:lnTo>
                        <a:pt x="261" y="475"/>
                      </a:lnTo>
                      <a:lnTo>
                        <a:pt x="280" y="475"/>
                      </a:lnTo>
                      <a:lnTo>
                        <a:pt x="299" y="473"/>
                      </a:lnTo>
                      <a:lnTo>
                        <a:pt x="317" y="470"/>
                      </a:lnTo>
                      <a:lnTo>
                        <a:pt x="334" y="465"/>
                      </a:lnTo>
                      <a:lnTo>
                        <a:pt x="351" y="459"/>
                      </a:lnTo>
                      <a:lnTo>
                        <a:pt x="368" y="452"/>
                      </a:lnTo>
                      <a:lnTo>
                        <a:pt x="384" y="443"/>
                      </a:lnTo>
                      <a:lnTo>
                        <a:pt x="400" y="434"/>
                      </a:lnTo>
                      <a:lnTo>
                        <a:pt x="414" y="423"/>
                      </a:lnTo>
                      <a:lnTo>
                        <a:pt x="428" y="412"/>
                      </a:lnTo>
                      <a:lnTo>
                        <a:pt x="441" y="400"/>
                      </a:lnTo>
                      <a:lnTo>
                        <a:pt x="454" y="387"/>
                      </a:lnTo>
                      <a:lnTo>
                        <a:pt x="466" y="374"/>
                      </a:lnTo>
                      <a:lnTo>
                        <a:pt x="477" y="360"/>
                      </a:lnTo>
                      <a:lnTo>
                        <a:pt x="487" y="346"/>
                      </a:lnTo>
                      <a:lnTo>
                        <a:pt x="496" y="331"/>
                      </a:lnTo>
                      <a:lnTo>
                        <a:pt x="504" y="316"/>
                      </a:lnTo>
                      <a:lnTo>
                        <a:pt x="511" y="301"/>
                      </a:lnTo>
                      <a:lnTo>
                        <a:pt x="516" y="286"/>
                      </a:lnTo>
                      <a:lnTo>
                        <a:pt x="521" y="272"/>
                      </a:lnTo>
                      <a:lnTo>
                        <a:pt x="525" y="257"/>
                      </a:lnTo>
                      <a:lnTo>
                        <a:pt x="527" y="243"/>
                      </a:lnTo>
                      <a:lnTo>
                        <a:pt x="528" y="228"/>
                      </a:lnTo>
                      <a:lnTo>
                        <a:pt x="528" y="215"/>
                      </a:lnTo>
                      <a:lnTo>
                        <a:pt x="527" y="200"/>
                      </a:lnTo>
                      <a:lnTo>
                        <a:pt x="524" y="187"/>
                      </a:lnTo>
                      <a:lnTo>
                        <a:pt x="521" y="173"/>
                      </a:lnTo>
                      <a:lnTo>
                        <a:pt x="517" y="159"/>
                      </a:lnTo>
                      <a:lnTo>
                        <a:pt x="512" y="145"/>
                      </a:lnTo>
                      <a:lnTo>
                        <a:pt x="506" y="132"/>
                      </a:lnTo>
                      <a:lnTo>
                        <a:pt x="499" y="119"/>
                      </a:lnTo>
                      <a:lnTo>
                        <a:pt x="491" y="107"/>
                      </a:lnTo>
                      <a:lnTo>
                        <a:pt x="482" y="95"/>
                      </a:lnTo>
                      <a:lnTo>
                        <a:pt x="471" y="84"/>
                      </a:lnTo>
                      <a:lnTo>
                        <a:pt x="460" y="73"/>
                      </a:lnTo>
                      <a:lnTo>
                        <a:pt x="448" y="62"/>
                      </a:lnTo>
                      <a:lnTo>
                        <a:pt x="435" y="53"/>
                      </a:lnTo>
                      <a:lnTo>
                        <a:pt x="421" y="44"/>
                      </a:lnTo>
                      <a:lnTo>
                        <a:pt x="405" y="35"/>
                      </a:lnTo>
                      <a:lnTo>
                        <a:pt x="388" y="28"/>
                      </a:lnTo>
                      <a:lnTo>
                        <a:pt x="370" y="21"/>
                      </a:lnTo>
                      <a:lnTo>
                        <a:pt x="351" y="15"/>
                      </a:lnTo>
                      <a:lnTo>
                        <a:pt x="331" y="10"/>
                      </a:lnTo>
                      <a:lnTo>
                        <a:pt x="309" y="6"/>
                      </a:lnTo>
                      <a:lnTo>
                        <a:pt x="286" y="3"/>
                      </a:lnTo>
                      <a:lnTo>
                        <a:pt x="262" y="1"/>
                      </a:lnTo>
                      <a:lnTo>
                        <a:pt x="237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07" name="Group 69"/>
              <p:cNvGrpSpPr>
                <a:grpSpLocks/>
              </p:cNvGrpSpPr>
              <p:nvPr/>
            </p:nvGrpSpPr>
            <p:grpSpPr bwMode="auto">
              <a:xfrm>
                <a:off x="2492" y="2457"/>
                <a:ext cx="262" cy="275"/>
                <a:chOff x="2492" y="2457"/>
                <a:chExt cx="262" cy="275"/>
              </a:xfrm>
            </p:grpSpPr>
            <p:sp>
              <p:nvSpPr>
                <p:cNvPr id="14411" name="Freeform 70"/>
                <p:cNvSpPr>
                  <a:spLocks/>
                </p:cNvSpPr>
                <p:nvPr/>
              </p:nvSpPr>
              <p:spPr bwMode="auto">
                <a:xfrm>
                  <a:off x="2492" y="2457"/>
                  <a:ext cx="262" cy="150"/>
                </a:xfrm>
                <a:custGeom>
                  <a:avLst/>
                  <a:gdLst>
                    <a:gd name="T0" fmla="*/ 201 w 262"/>
                    <a:gd name="T1" fmla="*/ 11 h 150"/>
                    <a:gd name="T2" fmla="*/ 177 w 262"/>
                    <a:gd name="T3" fmla="*/ 19 h 150"/>
                    <a:gd name="T4" fmla="*/ 156 w 262"/>
                    <a:gd name="T5" fmla="*/ 31 h 150"/>
                    <a:gd name="T6" fmla="*/ 144 w 262"/>
                    <a:gd name="T7" fmla="*/ 43 h 150"/>
                    <a:gd name="T8" fmla="*/ 137 w 262"/>
                    <a:gd name="T9" fmla="*/ 59 h 150"/>
                    <a:gd name="T10" fmla="*/ 129 w 262"/>
                    <a:gd name="T11" fmla="*/ 62 h 150"/>
                    <a:gd name="T12" fmla="*/ 123 w 262"/>
                    <a:gd name="T13" fmla="*/ 43 h 150"/>
                    <a:gd name="T14" fmla="*/ 106 w 262"/>
                    <a:gd name="T15" fmla="*/ 26 h 150"/>
                    <a:gd name="T16" fmla="*/ 82 w 262"/>
                    <a:gd name="T17" fmla="*/ 12 h 150"/>
                    <a:gd name="T18" fmla="*/ 52 w 262"/>
                    <a:gd name="T19" fmla="*/ 4 h 150"/>
                    <a:gd name="T20" fmla="*/ 20 w 262"/>
                    <a:gd name="T21" fmla="*/ 0 h 150"/>
                    <a:gd name="T22" fmla="*/ 7 w 262"/>
                    <a:gd name="T23" fmla="*/ 6 h 150"/>
                    <a:gd name="T24" fmla="*/ 3 w 262"/>
                    <a:gd name="T25" fmla="*/ 14 h 150"/>
                    <a:gd name="T26" fmla="*/ 3 w 262"/>
                    <a:gd name="T27" fmla="*/ 23 h 150"/>
                    <a:gd name="T28" fmla="*/ 8 w 262"/>
                    <a:gd name="T29" fmla="*/ 31 h 150"/>
                    <a:gd name="T30" fmla="*/ 21 w 262"/>
                    <a:gd name="T31" fmla="*/ 35 h 150"/>
                    <a:gd name="T32" fmla="*/ 44 w 262"/>
                    <a:gd name="T33" fmla="*/ 37 h 150"/>
                    <a:gd name="T34" fmla="*/ 66 w 262"/>
                    <a:gd name="T35" fmla="*/ 44 h 150"/>
                    <a:gd name="T36" fmla="*/ 87 w 262"/>
                    <a:gd name="T37" fmla="*/ 52 h 150"/>
                    <a:gd name="T38" fmla="*/ 106 w 262"/>
                    <a:gd name="T39" fmla="*/ 66 h 150"/>
                    <a:gd name="T40" fmla="*/ 117 w 262"/>
                    <a:gd name="T41" fmla="*/ 77 h 150"/>
                    <a:gd name="T42" fmla="*/ 114 w 262"/>
                    <a:gd name="T43" fmla="*/ 88 h 150"/>
                    <a:gd name="T44" fmla="*/ 96 w 262"/>
                    <a:gd name="T45" fmla="*/ 101 h 150"/>
                    <a:gd name="T46" fmla="*/ 70 w 262"/>
                    <a:gd name="T47" fmla="*/ 113 h 150"/>
                    <a:gd name="T48" fmla="*/ 53 w 262"/>
                    <a:gd name="T49" fmla="*/ 113 h 150"/>
                    <a:gd name="T50" fmla="*/ 36 w 262"/>
                    <a:gd name="T51" fmla="*/ 115 h 150"/>
                    <a:gd name="T52" fmla="*/ 19 w 262"/>
                    <a:gd name="T53" fmla="*/ 113 h 150"/>
                    <a:gd name="T54" fmla="*/ 6 w 262"/>
                    <a:gd name="T55" fmla="*/ 116 h 150"/>
                    <a:gd name="T56" fmla="*/ 1 w 262"/>
                    <a:gd name="T57" fmla="*/ 123 h 150"/>
                    <a:gd name="T58" fmla="*/ 0 w 262"/>
                    <a:gd name="T59" fmla="*/ 132 h 150"/>
                    <a:gd name="T60" fmla="*/ 3 w 262"/>
                    <a:gd name="T61" fmla="*/ 141 h 150"/>
                    <a:gd name="T62" fmla="*/ 15 w 262"/>
                    <a:gd name="T63" fmla="*/ 147 h 150"/>
                    <a:gd name="T64" fmla="*/ 58 w 262"/>
                    <a:gd name="T65" fmla="*/ 149 h 150"/>
                    <a:gd name="T66" fmla="*/ 108 w 262"/>
                    <a:gd name="T67" fmla="*/ 127 h 150"/>
                    <a:gd name="T68" fmla="*/ 135 w 262"/>
                    <a:gd name="T69" fmla="*/ 99 h 150"/>
                    <a:gd name="T70" fmla="*/ 188 w 262"/>
                    <a:gd name="T71" fmla="*/ 130 h 150"/>
                    <a:gd name="T72" fmla="*/ 224 w 262"/>
                    <a:gd name="T73" fmla="*/ 138 h 150"/>
                    <a:gd name="T74" fmla="*/ 246 w 262"/>
                    <a:gd name="T75" fmla="*/ 141 h 150"/>
                    <a:gd name="T76" fmla="*/ 255 w 262"/>
                    <a:gd name="T77" fmla="*/ 138 h 150"/>
                    <a:gd name="T78" fmla="*/ 262 w 262"/>
                    <a:gd name="T79" fmla="*/ 127 h 150"/>
                    <a:gd name="T80" fmla="*/ 261 w 262"/>
                    <a:gd name="T81" fmla="*/ 118 h 150"/>
                    <a:gd name="T82" fmla="*/ 256 w 262"/>
                    <a:gd name="T83" fmla="*/ 110 h 150"/>
                    <a:gd name="T84" fmla="*/ 248 w 262"/>
                    <a:gd name="T85" fmla="*/ 106 h 150"/>
                    <a:gd name="T86" fmla="*/ 202 w 262"/>
                    <a:gd name="T87" fmla="*/ 98 h 150"/>
                    <a:gd name="T88" fmla="*/ 161 w 262"/>
                    <a:gd name="T89" fmla="*/ 86 h 150"/>
                    <a:gd name="T90" fmla="*/ 153 w 262"/>
                    <a:gd name="T91" fmla="*/ 75 h 150"/>
                    <a:gd name="T92" fmla="*/ 164 w 262"/>
                    <a:gd name="T93" fmla="*/ 63 h 150"/>
                    <a:gd name="T94" fmla="*/ 183 w 262"/>
                    <a:gd name="T95" fmla="*/ 52 h 150"/>
                    <a:gd name="T96" fmla="*/ 199 w 262"/>
                    <a:gd name="T97" fmla="*/ 46 h 150"/>
                    <a:gd name="T98" fmla="*/ 218 w 262"/>
                    <a:gd name="T99" fmla="*/ 41 h 150"/>
                    <a:gd name="T100" fmla="*/ 237 w 262"/>
                    <a:gd name="T101" fmla="*/ 36 h 150"/>
                    <a:gd name="T102" fmla="*/ 247 w 262"/>
                    <a:gd name="T103" fmla="*/ 28 h 150"/>
                    <a:gd name="T104" fmla="*/ 249 w 262"/>
                    <a:gd name="T105" fmla="*/ 19 h 150"/>
                    <a:gd name="T106" fmla="*/ 246 w 262"/>
                    <a:gd name="T107" fmla="*/ 10 h 150"/>
                    <a:gd name="T108" fmla="*/ 239 w 262"/>
                    <a:gd name="T109" fmla="*/ 4 h 150"/>
                    <a:gd name="T110" fmla="*/ 226 w 262"/>
                    <a:gd name="T111" fmla="*/ 3 h 15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2"/>
                    <a:gd name="T169" fmla="*/ 0 h 150"/>
                    <a:gd name="T170" fmla="*/ 262 w 262"/>
                    <a:gd name="T171" fmla="*/ 150 h 15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2" h="150">
                      <a:moveTo>
                        <a:pt x="226" y="3"/>
                      </a:moveTo>
                      <a:lnTo>
                        <a:pt x="213" y="7"/>
                      </a:lnTo>
                      <a:lnTo>
                        <a:pt x="201" y="11"/>
                      </a:lnTo>
                      <a:lnTo>
                        <a:pt x="189" y="14"/>
                      </a:lnTo>
                      <a:lnTo>
                        <a:pt x="177" y="19"/>
                      </a:lnTo>
                      <a:lnTo>
                        <a:pt x="166" y="24"/>
                      </a:lnTo>
                      <a:lnTo>
                        <a:pt x="156" y="31"/>
                      </a:lnTo>
                      <a:lnTo>
                        <a:pt x="152" y="35"/>
                      </a:lnTo>
                      <a:lnTo>
                        <a:pt x="148" y="39"/>
                      </a:lnTo>
                      <a:lnTo>
                        <a:pt x="144" y="43"/>
                      </a:lnTo>
                      <a:lnTo>
                        <a:pt x="141" y="49"/>
                      </a:lnTo>
                      <a:lnTo>
                        <a:pt x="137" y="59"/>
                      </a:lnTo>
                      <a:lnTo>
                        <a:pt x="133" y="67"/>
                      </a:lnTo>
                      <a:lnTo>
                        <a:pt x="129" y="62"/>
                      </a:lnTo>
                      <a:lnTo>
                        <a:pt x="125" y="51"/>
                      </a:lnTo>
                      <a:lnTo>
                        <a:pt x="123" y="43"/>
                      </a:lnTo>
                      <a:lnTo>
                        <a:pt x="118" y="37"/>
                      </a:lnTo>
                      <a:lnTo>
                        <a:pt x="112" y="31"/>
                      </a:lnTo>
                      <a:lnTo>
                        <a:pt x="106" y="26"/>
                      </a:lnTo>
                      <a:lnTo>
                        <a:pt x="93" y="18"/>
                      </a:lnTo>
                      <a:lnTo>
                        <a:pt x="82" y="12"/>
                      </a:lnTo>
                      <a:lnTo>
                        <a:pt x="68" y="8"/>
                      </a:lnTo>
                      <a:lnTo>
                        <a:pt x="52" y="4"/>
                      </a:lnTo>
                      <a:lnTo>
                        <a:pt x="36" y="1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3" y="23"/>
                      </a:lnTo>
                      <a:lnTo>
                        <a:pt x="5" y="27"/>
                      </a:lnTo>
                      <a:lnTo>
                        <a:pt x="8" y="31"/>
                      </a:lnTo>
                      <a:lnTo>
                        <a:pt x="12" y="33"/>
                      </a:lnTo>
                      <a:lnTo>
                        <a:pt x="16" y="34"/>
                      </a:lnTo>
                      <a:lnTo>
                        <a:pt x="21" y="35"/>
                      </a:lnTo>
                      <a:lnTo>
                        <a:pt x="32" y="35"/>
                      </a:lnTo>
                      <a:lnTo>
                        <a:pt x="44" y="37"/>
                      </a:lnTo>
                      <a:lnTo>
                        <a:pt x="55" y="40"/>
                      </a:lnTo>
                      <a:lnTo>
                        <a:pt x="66" y="44"/>
                      </a:lnTo>
                      <a:lnTo>
                        <a:pt x="76" y="48"/>
                      </a:lnTo>
                      <a:lnTo>
                        <a:pt x="87" y="52"/>
                      </a:lnTo>
                      <a:lnTo>
                        <a:pt x="95" y="55"/>
                      </a:lnTo>
                      <a:lnTo>
                        <a:pt x="101" y="60"/>
                      </a:lnTo>
                      <a:lnTo>
                        <a:pt x="106" y="66"/>
                      </a:lnTo>
                      <a:lnTo>
                        <a:pt x="111" y="72"/>
                      </a:lnTo>
                      <a:lnTo>
                        <a:pt x="117" y="77"/>
                      </a:lnTo>
                      <a:lnTo>
                        <a:pt x="123" y="82"/>
                      </a:lnTo>
                      <a:lnTo>
                        <a:pt x="114" y="88"/>
                      </a:lnTo>
                      <a:lnTo>
                        <a:pt x="104" y="95"/>
                      </a:lnTo>
                      <a:lnTo>
                        <a:pt x="96" y="101"/>
                      </a:lnTo>
                      <a:lnTo>
                        <a:pt x="88" y="105"/>
                      </a:lnTo>
                      <a:lnTo>
                        <a:pt x="78" y="109"/>
                      </a:lnTo>
                      <a:lnTo>
                        <a:pt x="70" y="113"/>
                      </a:lnTo>
                      <a:lnTo>
                        <a:pt x="61" y="113"/>
                      </a:lnTo>
                      <a:lnTo>
                        <a:pt x="53" y="113"/>
                      </a:lnTo>
                      <a:lnTo>
                        <a:pt x="45" y="114"/>
                      </a:lnTo>
                      <a:lnTo>
                        <a:pt x="36" y="115"/>
                      </a:lnTo>
                      <a:lnTo>
                        <a:pt x="28" y="114"/>
                      </a:lnTo>
                      <a:lnTo>
                        <a:pt x="19" y="113"/>
                      </a:lnTo>
                      <a:lnTo>
                        <a:pt x="15" y="113"/>
                      </a:lnTo>
                      <a:lnTo>
                        <a:pt x="10" y="114"/>
                      </a:lnTo>
                      <a:lnTo>
                        <a:pt x="6" y="116"/>
                      </a:lnTo>
                      <a:lnTo>
                        <a:pt x="3" y="119"/>
                      </a:lnTo>
                      <a:lnTo>
                        <a:pt x="1" y="123"/>
                      </a:lnTo>
                      <a:lnTo>
                        <a:pt x="0" y="128"/>
                      </a:lnTo>
                      <a:lnTo>
                        <a:pt x="0" y="132"/>
                      </a:lnTo>
                      <a:lnTo>
                        <a:pt x="1" y="137"/>
                      </a:lnTo>
                      <a:lnTo>
                        <a:pt x="3" y="141"/>
                      </a:lnTo>
                      <a:lnTo>
                        <a:pt x="6" y="144"/>
                      </a:lnTo>
                      <a:lnTo>
                        <a:pt x="10" y="146"/>
                      </a:lnTo>
                      <a:lnTo>
                        <a:pt x="15" y="147"/>
                      </a:lnTo>
                      <a:lnTo>
                        <a:pt x="37" y="150"/>
                      </a:lnTo>
                      <a:lnTo>
                        <a:pt x="58" y="149"/>
                      </a:lnTo>
                      <a:lnTo>
                        <a:pt x="79" y="144"/>
                      </a:lnTo>
                      <a:lnTo>
                        <a:pt x="108" y="127"/>
                      </a:lnTo>
                      <a:lnTo>
                        <a:pt x="125" y="108"/>
                      </a:lnTo>
                      <a:lnTo>
                        <a:pt x="135" y="99"/>
                      </a:lnTo>
                      <a:lnTo>
                        <a:pt x="144" y="105"/>
                      </a:lnTo>
                      <a:lnTo>
                        <a:pt x="161" y="119"/>
                      </a:lnTo>
                      <a:lnTo>
                        <a:pt x="188" y="130"/>
                      </a:lnTo>
                      <a:lnTo>
                        <a:pt x="206" y="134"/>
                      </a:lnTo>
                      <a:lnTo>
                        <a:pt x="224" y="138"/>
                      </a:lnTo>
                      <a:lnTo>
                        <a:pt x="242" y="141"/>
                      </a:lnTo>
                      <a:lnTo>
                        <a:pt x="246" y="141"/>
                      </a:lnTo>
                      <a:lnTo>
                        <a:pt x="251" y="140"/>
                      </a:lnTo>
                      <a:lnTo>
                        <a:pt x="255" y="138"/>
                      </a:lnTo>
                      <a:lnTo>
                        <a:pt x="258" y="135"/>
                      </a:lnTo>
                      <a:lnTo>
                        <a:pt x="261" y="131"/>
                      </a:lnTo>
                      <a:lnTo>
                        <a:pt x="262" y="127"/>
                      </a:lnTo>
                      <a:lnTo>
                        <a:pt x="262" y="122"/>
                      </a:lnTo>
                      <a:lnTo>
                        <a:pt x="261" y="118"/>
                      </a:lnTo>
                      <a:lnTo>
                        <a:pt x="259" y="114"/>
                      </a:lnTo>
                      <a:lnTo>
                        <a:pt x="256" y="110"/>
                      </a:lnTo>
                      <a:lnTo>
                        <a:pt x="252" y="108"/>
                      </a:lnTo>
                      <a:lnTo>
                        <a:pt x="248" y="106"/>
                      </a:lnTo>
                      <a:lnTo>
                        <a:pt x="232" y="105"/>
                      </a:lnTo>
                      <a:lnTo>
                        <a:pt x="217" y="102"/>
                      </a:lnTo>
                      <a:lnTo>
                        <a:pt x="202" y="98"/>
                      </a:lnTo>
                      <a:lnTo>
                        <a:pt x="183" y="92"/>
                      </a:lnTo>
                      <a:lnTo>
                        <a:pt x="161" y="86"/>
                      </a:lnTo>
                      <a:lnTo>
                        <a:pt x="151" y="81"/>
                      </a:lnTo>
                      <a:lnTo>
                        <a:pt x="153" y="75"/>
                      </a:lnTo>
                      <a:lnTo>
                        <a:pt x="159" y="69"/>
                      </a:lnTo>
                      <a:lnTo>
                        <a:pt x="164" y="63"/>
                      </a:lnTo>
                      <a:lnTo>
                        <a:pt x="170" y="59"/>
                      </a:lnTo>
                      <a:lnTo>
                        <a:pt x="177" y="55"/>
                      </a:lnTo>
                      <a:lnTo>
                        <a:pt x="183" y="52"/>
                      </a:lnTo>
                      <a:lnTo>
                        <a:pt x="191" y="48"/>
                      </a:lnTo>
                      <a:lnTo>
                        <a:pt x="199" y="46"/>
                      </a:lnTo>
                      <a:lnTo>
                        <a:pt x="208" y="44"/>
                      </a:lnTo>
                      <a:lnTo>
                        <a:pt x="218" y="41"/>
                      </a:lnTo>
                      <a:lnTo>
                        <a:pt x="227" y="39"/>
                      </a:lnTo>
                      <a:lnTo>
                        <a:pt x="237" y="36"/>
                      </a:lnTo>
                      <a:lnTo>
                        <a:pt x="241" y="34"/>
                      </a:lnTo>
                      <a:lnTo>
                        <a:pt x="244" y="31"/>
                      </a:lnTo>
                      <a:lnTo>
                        <a:pt x="247" y="28"/>
                      </a:lnTo>
                      <a:lnTo>
                        <a:pt x="248" y="23"/>
                      </a:lnTo>
                      <a:lnTo>
                        <a:pt x="249" y="19"/>
                      </a:lnTo>
                      <a:lnTo>
                        <a:pt x="248" y="14"/>
                      </a:lnTo>
                      <a:lnTo>
                        <a:pt x="246" y="10"/>
                      </a:lnTo>
                      <a:lnTo>
                        <a:pt x="243" y="7"/>
                      </a:lnTo>
                      <a:lnTo>
                        <a:pt x="239" y="4"/>
                      </a:lnTo>
                      <a:lnTo>
                        <a:pt x="235" y="3"/>
                      </a:lnTo>
                      <a:lnTo>
                        <a:pt x="230" y="2"/>
                      </a:lnTo>
                      <a:lnTo>
                        <a:pt x="226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520" y="2540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408" name="Group 72"/>
              <p:cNvGrpSpPr>
                <a:grpSpLocks/>
              </p:cNvGrpSpPr>
              <p:nvPr/>
            </p:nvGrpSpPr>
            <p:grpSpPr bwMode="auto">
              <a:xfrm>
                <a:off x="2752" y="2476"/>
                <a:ext cx="201" cy="236"/>
                <a:chOff x="2752" y="2476"/>
                <a:chExt cx="201" cy="236"/>
              </a:xfrm>
            </p:grpSpPr>
            <p:sp>
              <p:nvSpPr>
                <p:cNvPr id="14409" name="Freeform 73"/>
                <p:cNvSpPr>
                  <a:spLocks/>
                </p:cNvSpPr>
                <p:nvPr/>
              </p:nvSpPr>
              <p:spPr bwMode="auto">
                <a:xfrm>
                  <a:off x="2775" y="2476"/>
                  <a:ext cx="158" cy="90"/>
                </a:xfrm>
                <a:custGeom>
                  <a:avLst/>
                  <a:gdLst>
                    <a:gd name="T0" fmla="*/ 121 w 158"/>
                    <a:gd name="T1" fmla="*/ 6 h 90"/>
                    <a:gd name="T2" fmla="*/ 106 w 158"/>
                    <a:gd name="T3" fmla="*/ 11 h 90"/>
                    <a:gd name="T4" fmla="*/ 94 w 158"/>
                    <a:gd name="T5" fmla="*/ 19 h 90"/>
                    <a:gd name="T6" fmla="*/ 87 w 158"/>
                    <a:gd name="T7" fmla="*/ 26 h 90"/>
                    <a:gd name="T8" fmla="*/ 83 w 158"/>
                    <a:gd name="T9" fmla="*/ 35 h 90"/>
                    <a:gd name="T10" fmla="*/ 78 w 158"/>
                    <a:gd name="T11" fmla="*/ 37 h 90"/>
                    <a:gd name="T12" fmla="*/ 74 w 158"/>
                    <a:gd name="T13" fmla="*/ 26 h 90"/>
                    <a:gd name="T14" fmla="*/ 64 w 158"/>
                    <a:gd name="T15" fmla="*/ 15 h 90"/>
                    <a:gd name="T16" fmla="*/ 49 w 158"/>
                    <a:gd name="T17" fmla="*/ 8 h 90"/>
                    <a:gd name="T18" fmla="*/ 31 w 158"/>
                    <a:gd name="T19" fmla="*/ 2 h 90"/>
                    <a:gd name="T20" fmla="*/ 12 w 158"/>
                    <a:gd name="T21" fmla="*/ 0 h 90"/>
                    <a:gd name="T22" fmla="*/ 5 w 158"/>
                    <a:gd name="T23" fmla="*/ 4 h 90"/>
                    <a:gd name="T24" fmla="*/ 2 w 158"/>
                    <a:gd name="T25" fmla="*/ 8 h 90"/>
                    <a:gd name="T26" fmla="*/ 2 w 158"/>
                    <a:gd name="T27" fmla="*/ 13 h 90"/>
                    <a:gd name="T28" fmla="*/ 5 w 158"/>
                    <a:gd name="T29" fmla="*/ 18 h 90"/>
                    <a:gd name="T30" fmla="*/ 13 w 158"/>
                    <a:gd name="T31" fmla="*/ 21 h 90"/>
                    <a:gd name="T32" fmla="*/ 26 w 158"/>
                    <a:gd name="T33" fmla="*/ 22 h 90"/>
                    <a:gd name="T34" fmla="*/ 40 w 158"/>
                    <a:gd name="T35" fmla="*/ 26 h 90"/>
                    <a:gd name="T36" fmla="*/ 53 w 158"/>
                    <a:gd name="T37" fmla="*/ 31 h 90"/>
                    <a:gd name="T38" fmla="*/ 64 w 158"/>
                    <a:gd name="T39" fmla="*/ 40 h 90"/>
                    <a:gd name="T40" fmla="*/ 71 w 158"/>
                    <a:gd name="T41" fmla="*/ 46 h 90"/>
                    <a:gd name="T42" fmla="*/ 69 w 158"/>
                    <a:gd name="T43" fmla="*/ 53 h 90"/>
                    <a:gd name="T44" fmla="*/ 58 w 158"/>
                    <a:gd name="T45" fmla="*/ 61 h 90"/>
                    <a:gd name="T46" fmla="*/ 42 w 158"/>
                    <a:gd name="T47" fmla="*/ 68 h 90"/>
                    <a:gd name="T48" fmla="*/ 32 w 158"/>
                    <a:gd name="T49" fmla="*/ 68 h 90"/>
                    <a:gd name="T50" fmla="*/ 22 w 158"/>
                    <a:gd name="T51" fmla="*/ 69 h 90"/>
                    <a:gd name="T52" fmla="*/ 12 w 158"/>
                    <a:gd name="T53" fmla="*/ 68 h 90"/>
                    <a:gd name="T54" fmla="*/ 4 w 158"/>
                    <a:gd name="T55" fmla="*/ 70 h 90"/>
                    <a:gd name="T56" fmla="*/ 1 w 158"/>
                    <a:gd name="T57" fmla="*/ 74 h 90"/>
                    <a:gd name="T58" fmla="*/ 0 w 158"/>
                    <a:gd name="T59" fmla="*/ 79 h 90"/>
                    <a:gd name="T60" fmla="*/ 2 w 158"/>
                    <a:gd name="T61" fmla="*/ 84 h 90"/>
                    <a:gd name="T62" fmla="*/ 9 w 158"/>
                    <a:gd name="T63" fmla="*/ 88 h 90"/>
                    <a:gd name="T64" fmla="*/ 35 w 158"/>
                    <a:gd name="T65" fmla="*/ 89 h 90"/>
                    <a:gd name="T66" fmla="*/ 65 w 158"/>
                    <a:gd name="T67" fmla="*/ 76 h 90"/>
                    <a:gd name="T68" fmla="*/ 81 w 158"/>
                    <a:gd name="T69" fmla="*/ 59 h 90"/>
                    <a:gd name="T70" fmla="*/ 113 w 158"/>
                    <a:gd name="T71" fmla="*/ 78 h 90"/>
                    <a:gd name="T72" fmla="*/ 134 w 158"/>
                    <a:gd name="T73" fmla="*/ 83 h 90"/>
                    <a:gd name="T74" fmla="*/ 148 w 158"/>
                    <a:gd name="T75" fmla="*/ 85 h 90"/>
                    <a:gd name="T76" fmla="*/ 153 w 158"/>
                    <a:gd name="T77" fmla="*/ 83 h 90"/>
                    <a:gd name="T78" fmla="*/ 157 w 158"/>
                    <a:gd name="T79" fmla="*/ 76 h 90"/>
                    <a:gd name="T80" fmla="*/ 157 w 158"/>
                    <a:gd name="T81" fmla="*/ 71 h 90"/>
                    <a:gd name="T82" fmla="*/ 154 w 158"/>
                    <a:gd name="T83" fmla="*/ 66 h 90"/>
                    <a:gd name="T84" fmla="*/ 149 w 158"/>
                    <a:gd name="T85" fmla="*/ 64 h 90"/>
                    <a:gd name="T86" fmla="*/ 121 w 158"/>
                    <a:gd name="T87" fmla="*/ 59 h 90"/>
                    <a:gd name="T88" fmla="*/ 97 w 158"/>
                    <a:gd name="T89" fmla="*/ 52 h 90"/>
                    <a:gd name="T90" fmla="*/ 92 w 158"/>
                    <a:gd name="T91" fmla="*/ 45 h 90"/>
                    <a:gd name="T92" fmla="*/ 99 w 158"/>
                    <a:gd name="T93" fmla="*/ 38 h 90"/>
                    <a:gd name="T94" fmla="*/ 110 w 158"/>
                    <a:gd name="T95" fmla="*/ 31 h 90"/>
                    <a:gd name="T96" fmla="*/ 120 w 158"/>
                    <a:gd name="T97" fmla="*/ 27 h 90"/>
                    <a:gd name="T98" fmla="*/ 131 w 158"/>
                    <a:gd name="T99" fmla="*/ 25 h 90"/>
                    <a:gd name="T100" fmla="*/ 142 w 158"/>
                    <a:gd name="T101" fmla="*/ 21 h 90"/>
                    <a:gd name="T102" fmla="*/ 148 w 158"/>
                    <a:gd name="T103" fmla="*/ 16 h 90"/>
                    <a:gd name="T104" fmla="*/ 150 w 158"/>
                    <a:gd name="T105" fmla="*/ 11 h 90"/>
                    <a:gd name="T106" fmla="*/ 148 w 158"/>
                    <a:gd name="T107" fmla="*/ 6 h 90"/>
                    <a:gd name="T108" fmla="*/ 144 w 158"/>
                    <a:gd name="T109" fmla="*/ 3 h 90"/>
                    <a:gd name="T110" fmla="*/ 136 w 158"/>
                    <a:gd name="T111" fmla="*/ 2 h 9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58"/>
                    <a:gd name="T169" fmla="*/ 0 h 90"/>
                    <a:gd name="T170" fmla="*/ 158 w 158"/>
                    <a:gd name="T171" fmla="*/ 90 h 9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58" h="90">
                      <a:moveTo>
                        <a:pt x="136" y="2"/>
                      </a:moveTo>
                      <a:lnTo>
                        <a:pt x="128" y="4"/>
                      </a:lnTo>
                      <a:lnTo>
                        <a:pt x="121" y="6"/>
                      </a:lnTo>
                      <a:lnTo>
                        <a:pt x="114" y="8"/>
                      </a:lnTo>
                      <a:lnTo>
                        <a:pt x="106" y="11"/>
                      </a:lnTo>
                      <a:lnTo>
                        <a:pt x="100" y="14"/>
                      </a:lnTo>
                      <a:lnTo>
                        <a:pt x="94" y="19"/>
                      </a:lnTo>
                      <a:lnTo>
                        <a:pt x="92" y="21"/>
                      </a:lnTo>
                      <a:lnTo>
                        <a:pt x="89" y="23"/>
                      </a:lnTo>
                      <a:lnTo>
                        <a:pt x="87" y="26"/>
                      </a:lnTo>
                      <a:lnTo>
                        <a:pt x="85" y="29"/>
                      </a:lnTo>
                      <a:lnTo>
                        <a:pt x="83" y="35"/>
                      </a:lnTo>
                      <a:lnTo>
                        <a:pt x="80" y="40"/>
                      </a:lnTo>
                      <a:lnTo>
                        <a:pt x="78" y="37"/>
                      </a:lnTo>
                      <a:lnTo>
                        <a:pt x="76" y="31"/>
                      </a:lnTo>
                      <a:lnTo>
                        <a:pt x="74" y="26"/>
                      </a:lnTo>
                      <a:lnTo>
                        <a:pt x="71" y="22"/>
                      </a:lnTo>
                      <a:lnTo>
                        <a:pt x="68" y="18"/>
                      </a:lnTo>
                      <a:lnTo>
                        <a:pt x="64" y="15"/>
                      </a:lnTo>
                      <a:lnTo>
                        <a:pt x="56" y="11"/>
                      </a:lnTo>
                      <a:lnTo>
                        <a:pt x="49" y="8"/>
                      </a:lnTo>
                      <a:lnTo>
                        <a:pt x="41" y="5"/>
                      </a:lnTo>
                      <a:lnTo>
                        <a:pt x="31" y="2"/>
                      </a:lnTo>
                      <a:lnTo>
                        <a:pt x="22" y="1"/>
                      </a:lnTo>
                      <a:lnTo>
                        <a:pt x="12" y="0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5" y="18"/>
                      </a:lnTo>
                      <a:lnTo>
                        <a:pt x="7" y="20"/>
                      </a:lnTo>
                      <a:lnTo>
                        <a:pt x="10" y="21"/>
                      </a:lnTo>
                      <a:lnTo>
                        <a:pt x="13" y="21"/>
                      </a:lnTo>
                      <a:lnTo>
                        <a:pt x="20" y="21"/>
                      </a:lnTo>
                      <a:lnTo>
                        <a:pt x="26" y="22"/>
                      </a:lnTo>
                      <a:lnTo>
                        <a:pt x="33" y="24"/>
                      </a:lnTo>
                      <a:lnTo>
                        <a:pt x="40" y="26"/>
                      </a:lnTo>
                      <a:lnTo>
                        <a:pt x="46" y="29"/>
                      </a:lnTo>
                      <a:lnTo>
                        <a:pt x="53" y="31"/>
                      </a:lnTo>
                      <a:lnTo>
                        <a:pt x="57" y="33"/>
                      </a:lnTo>
                      <a:lnTo>
                        <a:pt x="61" y="36"/>
                      </a:lnTo>
                      <a:lnTo>
                        <a:pt x="64" y="40"/>
                      </a:lnTo>
                      <a:lnTo>
                        <a:pt x="67" y="43"/>
                      </a:lnTo>
                      <a:lnTo>
                        <a:pt x="71" y="46"/>
                      </a:lnTo>
                      <a:lnTo>
                        <a:pt x="74" y="49"/>
                      </a:lnTo>
                      <a:lnTo>
                        <a:pt x="69" y="53"/>
                      </a:lnTo>
                      <a:lnTo>
                        <a:pt x="63" y="57"/>
                      </a:lnTo>
                      <a:lnTo>
                        <a:pt x="58" y="61"/>
                      </a:lnTo>
                      <a:lnTo>
                        <a:pt x="53" y="63"/>
                      </a:lnTo>
                      <a:lnTo>
                        <a:pt x="47" y="65"/>
                      </a:lnTo>
                      <a:lnTo>
                        <a:pt x="42" y="68"/>
                      </a:lnTo>
                      <a:lnTo>
                        <a:pt x="37" y="68"/>
                      </a:lnTo>
                      <a:lnTo>
                        <a:pt x="32" y="68"/>
                      </a:lnTo>
                      <a:lnTo>
                        <a:pt x="27" y="68"/>
                      </a:lnTo>
                      <a:lnTo>
                        <a:pt x="22" y="69"/>
                      </a:lnTo>
                      <a:lnTo>
                        <a:pt x="17" y="68"/>
                      </a:lnTo>
                      <a:lnTo>
                        <a:pt x="12" y="68"/>
                      </a:lnTo>
                      <a:lnTo>
                        <a:pt x="9" y="68"/>
                      </a:lnTo>
                      <a:lnTo>
                        <a:pt x="6" y="68"/>
                      </a:lnTo>
                      <a:lnTo>
                        <a:pt x="4" y="70"/>
                      </a:lnTo>
                      <a:lnTo>
                        <a:pt x="2" y="71"/>
                      </a:lnTo>
                      <a:lnTo>
                        <a:pt x="1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2"/>
                      </a:lnTo>
                      <a:lnTo>
                        <a:pt x="2" y="84"/>
                      </a:lnTo>
                      <a:lnTo>
                        <a:pt x="4" y="86"/>
                      </a:lnTo>
                      <a:lnTo>
                        <a:pt x="6" y="88"/>
                      </a:lnTo>
                      <a:lnTo>
                        <a:pt x="9" y="88"/>
                      </a:lnTo>
                      <a:lnTo>
                        <a:pt x="22" y="90"/>
                      </a:lnTo>
                      <a:lnTo>
                        <a:pt x="35" y="89"/>
                      </a:lnTo>
                      <a:lnTo>
                        <a:pt x="48" y="86"/>
                      </a:lnTo>
                      <a:lnTo>
                        <a:pt x="65" y="76"/>
                      </a:lnTo>
                      <a:lnTo>
                        <a:pt x="75" y="65"/>
                      </a:lnTo>
                      <a:lnTo>
                        <a:pt x="81" y="59"/>
                      </a:lnTo>
                      <a:lnTo>
                        <a:pt x="87" y="63"/>
                      </a:lnTo>
                      <a:lnTo>
                        <a:pt x="97" y="71"/>
                      </a:lnTo>
                      <a:lnTo>
                        <a:pt x="113" y="78"/>
                      </a:lnTo>
                      <a:lnTo>
                        <a:pt x="124" y="80"/>
                      </a:lnTo>
                      <a:lnTo>
                        <a:pt x="134" y="83"/>
                      </a:lnTo>
                      <a:lnTo>
                        <a:pt x="145" y="84"/>
                      </a:lnTo>
                      <a:lnTo>
                        <a:pt x="148" y="85"/>
                      </a:lnTo>
                      <a:lnTo>
                        <a:pt x="151" y="84"/>
                      </a:lnTo>
                      <a:lnTo>
                        <a:pt x="153" y="83"/>
                      </a:lnTo>
                      <a:lnTo>
                        <a:pt x="155" y="81"/>
                      </a:lnTo>
                      <a:lnTo>
                        <a:pt x="157" y="79"/>
                      </a:lnTo>
                      <a:lnTo>
                        <a:pt x="157" y="76"/>
                      </a:lnTo>
                      <a:lnTo>
                        <a:pt x="158" y="73"/>
                      </a:lnTo>
                      <a:lnTo>
                        <a:pt x="157" y="71"/>
                      </a:lnTo>
                      <a:lnTo>
                        <a:pt x="156" y="68"/>
                      </a:lnTo>
                      <a:lnTo>
                        <a:pt x="154" y="66"/>
                      </a:lnTo>
                      <a:lnTo>
                        <a:pt x="152" y="65"/>
                      </a:lnTo>
                      <a:lnTo>
                        <a:pt x="149" y="64"/>
                      </a:lnTo>
                      <a:lnTo>
                        <a:pt x="140" y="63"/>
                      </a:lnTo>
                      <a:lnTo>
                        <a:pt x="131" y="61"/>
                      </a:lnTo>
                      <a:lnTo>
                        <a:pt x="121" y="59"/>
                      </a:lnTo>
                      <a:lnTo>
                        <a:pt x="110" y="55"/>
                      </a:lnTo>
                      <a:lnTo>
                        <a:pt x="97" y="52"/>
                      </a:lnTo>
                      <a:lnTo>
                        <a:pt x="91" y="48"/>
                      </a:lnTo>
                      <a:lnTo>
                        <a:pt x="92" y="45"/>
                      </a:lnTo>
                      <a:lnTo>
                        <a:pt x="96" y="41"/>
                      </a:lnTo>
                      <a:lnTo>
                        <a:pt x="99" y="38"/>
                      </a:lnTo>
                      <a:lnTo>
                        <a:pt x="102" y="35"/>
                      </a:lnTo>
                      <a:lnTo>
                        <a:pt x="106" y="33"/>
                      </a:lnTo>
                      <a:lnTo>
                        <a:pt x="110" y="31"/>
                      </a:lnTo>
                      <a:lnTo>
                        <a:pt x="115" y="29"/>
                      </a:lnTo>
                      <a:lnTo>
                        <a:pt x="120" y="27"/>
                      </a:lnTo>
                      <a:lnTo>
                        <a:pt x="125" y="26"/>
                      </a:lnTo>
                      <a:lnTo>
                        <a:pt x="131" y="25"/>
                      </a:lnTo>
                      <a:lnTo>
                        <a:pt x="137" y="23"/>
                      </a:lnTo>
                      <a:lnTo>
                        <a:pt x="142" y="21"/>
                      </a:lnTo>
                      <a:lnTo>
                        <a:pt x="145" y="20"/>
                      </a:lnTo>
                      <a:lnTo>
                        <a:pt x="147" y="18"/>
                      </a:lnTo>
                      <a:lnTo>
                        <a:pt x="148" y="16"/>
                      </a:lnTo>
                      <a:lnTo>
                        <a:pt x="149" y="14"/>
                      </a:lnTo>
                      <a:lnTo>
                        <a:pt x="150" y="11"/>
                      </a:lnTo>
                      <a:lnTo>
                        <a:pt x="149" y="8"/>
                      </a:lnTo>
                      <a:lnTo>
                        <a:pt x="148" y="6"/>
                      </a:lnTo>
                      <a:lnTo>
                        <a:pt x="146" y="4"/>
                      </a:lnTo>
                      <a:lnTo>
                        <a:pt x="144" y="3"/>
                      </a:lnTo>
                      <a:lnTo>
                        <a:pt x="141" y="2"/>
                      </a:lnTo>
                      <a:lnTo>
                        <a:pt x="138" y="1"/>
                      </a:lnTo>
                      <a:lnTo>
                        <a:pt x="136" y="2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752" y="2520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8" name="Group 75"/>
            <p:cNvGrpSpPr>
              <a:grpSpLocks/>
            </p:cNvGrpSpPr>
            <p:nvPr/>
          </p:nvGrpSpPr>
          <p:grpSpPr bwMode="auto">
            <a:xfrm>
              <a:off x="3715" y="587"/>
              <a:ext cx="393" cy="422"/>
              <a:chOff x="3715" y="632"/>
              <a:chExt cx="393" cy="422"/>
            </a:xfrm>
          </p:grpSpPr>
          <p:grpSp>
            <p:nvGrpSpPr>
              <p:cNvPr id="14397" name="Group 76"/>
              <p:cNvGrpSpPr>
                <a:grpSpLocks/>
              </p:cNvGrpSpPr>
              <p:nvPr/>
            </p:nvGrpSpPr>
            <p:grpSpPr bwMode="auto">
              <a:xfrm>
                <a:off x="3715" y="684"/>
                <a:ext cx="393" cy="370"/>
                <a:chOff x="3735" y="774"/>
                <a:chExt cx="350" cy="316"/>
              </a:xfrm>
            </p:grpSpPr>
            <p:sp>
              <p:nvSpPr>
                <p:cNvPr id="14404" name="Freeform 77"/>
                <p:cNvSpPr>
                  <a:spLocks/>
                </p:cNvSpPr>
                <p:nvPr/>
              </p:nvSpPr>
              <p:spPr bwMode="auto">
                <a:xfrm>
                  <a:off x="3735" y="774"/>
                  <a:ext cx="350" cy="316"/>
                </a:xfrm>
                <a:custGeom>
                  <a:avLst/>
                  <a:gdLst>
                    <a:gd name="T0" fmla="*/ 350 w 350"/>
                    <a:gd name="T1" fmla="*/ 143 h 316"/>
                    <a:gd name="T2" fmla="*/ 349 w 350"/>
                    <a:gd name="T3" fmla="*/ 161 h 316"/>
                    <a:gd name="T4" fmla="*/ 346 w 350"/>
                    <a:gd name="T5" fmla="*/ 179 h 316"/>
                    <a:gd name="T6" fmla="*/ 340 w 350"/>
                    <a:gd name="T7" fmla="*/ 198 h 316"/>
                    <a:gd name="T8" fmla="*/ 331 w 350"/>
                    <a:gd name="T9" fmla="*/ 216 h 316"/>
                    <a:gd name="T10" fmla="*/ 320 w 350"/>
                    <a:gd name="T11" fmla="*/ 235 h 316"/>
                    <a:gd name="T12" fmla="*/ 306 w 350"/>
                    <a:gd name="T13" fmla="*/ 252 h 316"/>
                    <a:gd name="T14" fmla="*/ 290 w 350"/>
                    <a:gd name="T15" fmla="*/ 268 h 316"/>
                    <a:gd name="T16" fmla="*/ 290 w 350"/>
                    <a:gd name="T17" fmla="*/ 268 h 316"/>
                    <a:gd name="T18" fmla="*/ 273 w 350"/>
                    <a:gd name="T19" fmla="*/ 283 h 316"/>
                    <a:gd name="T20" fmla="*/ 256 w 350"/>
                    <a:gd name="T21" fmla="*/ 294 h 316"/>
                    <a:gd name="T22" fmla="*/ 237 w 350"/>
                    <a:gd name="T23" fmla="*/ 304 h 316"/>
                    <a:gd name="T24" fmla="*/ 219 w 350"/>
                    <a:gd name="T25" fmla="*/ 310 h 316"/>
                    <a:gd name="T26" fmla="*/ 200 w 350"/>
                    <a:gd name="T27" fmla="*/ 314 h 316"/>
                    <a:gd name="T28" fmla="*/ 180 w 350"/>
                    <a:gd name="T29" fmla="*/ 316 h 316"/>
                    <a:gd name="T30" fmla="*/ 160 w 350"/>
                    <a:gd name="T31" fmla="*/ 315 h 316"/>
                    <a:gd name="T32" fmla="*/ 160 w 350"/>
                    <a:gd name="T33" fmla="*/ 315 h 316"/>
                    <a:gd name="T34" fmla="*/ 137 w 350"/>
                    <a:gd name="T35" fmla="*/ 310 h 316"/>
                    <a:gd name="T36" fmla="*/ 116 w 350"/>
                    <a:gd name="T37" fmla="*/ 304 h 316"/>
                    <a:gd name="T38" fmla="*/ 97 w 350"/>
                    <a:gd name="T39" fmla="*/ 296 h 316"/>
                    <a:gd name="T40" fmla="*/ 79 w 350"/>
                    <a:gd name="T41" fmla="*/ 286 h 316"/>
                    <a:gd name="T42" fmla="*/ 64 w 350"/>
                    <a:gd name="T43" fmla="*/ 275 h 316"/>
                    <a:gd name="T44" fmla="*/ 50 w 350"/>
                    <a:gd name="T45" fmla="*/ 263 h 316"/>
                    <a:gd name="T46" fmla="*/ 39 w 350"/>
                    <a:gd name="T47" fmla="*/ 250 h 316"/>
                    <a:gd name="T48" fmla="*/ 28 w 350"/>
                    <a:gd name="T49" fmla="*/ 235 h 316"/>
                    <a:gd name="T50" fmla="*/ 20 w 350"/>
                    <a:gd name="T51" fmla="*/ 221 h 316"/>
                    <a:gd name="T52" fmla="*/ 14 w 350"/>
                    <a:gd name="T53" fmla="*/ 205 h 316"/>
                    <a:gd name="T54" fmla="*/ 8 w 350"/>
                    <a:gd name="T55" fmla="*/ 190 h 316"/>
                    <a:gd name="T56" fmla="*/ 4 w 350"/>
                    <a:gd name="T57" fmla="*/ 174 h 316"/>
                    <a:gd name="T58" fmla="*/ 2 w 350"/>
                    <a:gd name="T59" fmla="*/ 159 h 316"/>
                    <a:gd name="T60" fmla="*/ 0 w 350"/>
                    <a:gd name="T61" fmla="*/ 144 h 316"/>
                    <a:gd name="T62" fmla="*/ 0 w 350"/>
                    <a:gd name="T63" fmla="*/ 144 h 316"/>
                    <a:gd name="T64" fmla="*/ 2 w 350"/>
                    <a:gd name="T65" fmla="*/ 121 h 316"/>
                    <a:gd name="T66" fmla="*/ 10 w 350"/>
                    <a:gd name="T67" fmla="*/ 97 h 316"/>
                    <a:gd name="T68" fmla="*/ 22 w 350"/>
                    <a:gd name="T69" fmla="*/ 75 h 316"/>
                    <a:gd name="T70" fmla="*/ 39 w 350"/>
                    <a:gd name="T71" fmla="*/ 54 h 316"/>
                    <a:gd name="T72" fmla="*/ 39 w 350"/>
                    <a:gd name="T73" fmla="*/ 54 h 316"/>
                    <a:gd name="T74" fmla="*/ 56 w 350"/>
                    <a:gd name="T75" fmla="*/ 38 h 316"/>
                    <a:gd name="T76" fmla="*/ 76 w 350"/>
                    <a:gd name="T77" fmla="*/ 25 h 316"/>
                    <a:gd name="T78" fmla="*/ 96 w 350"/>
                    <a:gd name="T79" fmla="*/ 14 h 316"/>
                    <a:gd name="T80" fmla="*/ 117 w 350"/>
                    <a:gd name="T81" fmla="*/ 6 h 316"/>
                    <a:gd name="T82" fmla="*/ 138 w 350"/>
                    <a:gd name="T83" fmla="*/ 1 h 316"/>
                    <a:gd name="T84" fmla="*/ 158 w 350"/>
                    <a:gd name="T85" fmla="*/ 0 h 316"/>
                    <a:gd name="T86" fmla="*/ 158 w 350"/>
                    <a:gd name="T87" fmla="*/ 0 h 316"/>
                    <a:gd name="T88" fmla="*/ 181 w 350"/>
                    <a:gd name="T89" fmla="*/ 1 h 316"/>
                    <a:gd name="T90" fmla="*/ 202 w 350"/>
                    <a:gd name="T91" fmla="*/ 4 h 316"/>
                    <a:gd name="T92" fmla="*/ 222 w 350"/>
                    <a:gd name="T93" fmla="*/ 7 h 316"/>
                    <a:gd name="T94" fmla="*/ 240 w 350"/>
                    <a:gd name="T95" fmla="*/ 13 h 316"/>
                    <a:gd name="T96" fmla="*/ 257 w 350"/>
                    <a:gd name="T97" fmla="*/ 19 h 316"/>
                    <a:gd name="T98" fmla="*/ 273 w 350"/>
                    <a:gd name="T99" fmla="*/ 26 h 316"/>
                    <a:gd name="T100" fmla="*/ 288 w 350"/>
                    <a:gd name="T101" fmla="*/ 35 h 316"/>
                    <a:gd name="T102" fmla="*/ 301 w 350"/>
                    <a:gd name="T103" fmla="*/ 45 h 316"/>
                    <a:gd name="T104" fmla="*/ 313 w 350"/>
                    <a:gd name="T105" fmla="*/ 56 h 316"/>
                    <a:gd name="T106" fmla="*/ 323 w 350"/>
                    <a:gd name="T107" fmla="*/ 68 h 316"/>
                    <a:gd name="T108" fmla="*/ 332 w 350"/>
                    <a:gd name="T109" fmla="*/ 81 h 316"/>
                    <a:gd name="T110" fmla="*/ 339 w 350"/>
                    <a:gd name="T111" fmla="*/ 95 h 316"/>
                    <a:gd name="T112" fmla="*/ 344 w 350"/>
                    <a:gd name="T113" fmla="*/ 110 h 316"/>
                    <a:gd name="T114" fmla="*/ 348 w 350"/>
                    <a:gd name="T115" fmla="*/ 126 h 316"/>
                    <a:gd name="T116" fmla="*/ 350 w 350"/>
                    <a:gd name="T117" fmla="*/ 143 h 316"/>
                    <a:gd name="T118" fmla="*/ 350 w 350"/>
                    <a:gd name="T119" fmla="*/ 143 h 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50"/>
                    <a:gd name="T181" fmla="*/ 0 h 316"/>
                    <a:gd name="T182" fmla="*/ 350 w 350"/>
                    <a:gd name="T183" fmla="*/ 316 h 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50" h="316">
                      <a:moveTo>
                        <a:pt x="350" y="143"/>
                      </a:moveTo>
                      <a:lnTo>
                        <a:pt x="349" y="161"/>
                      </a:lnTo>
                      <a:lnTo>
                        <a:pt x="346" y="179"/>
                      </a:lnTo>
                      <a:lnTo>
                        <a:pt x="340" y="198"/>
                      </a:lnTo>
                      <a:lnTo>
                        <a:pt x="331" y="216"/>
                      </a:lnTo>
                      <a:lnTo>
                        <a:pt x="320" y="235"/>
                      </a:lnTo>
                      <a:lnTo>
                        <a:pt x="306" y="252"/>
                      </a:lnTo>
                      <a:lnTo>
                        <a:pt x="290" y="268"/>
                      </a:lnTo>
                      <a:lnTo>
                        <a:pt x="273" y="283"/>
                      </a:lnTo>
                      <a:lnTo>
                        <a:pt x="256" y="294"/>
                      </a:lnTo>
                      <a:lnTo>
                        <a:pt x="237" y="304"/>
                      </a:lnTo>
                      <a:lnTo>
                        <a:pt x="219" y="310"/>
                      </a:lnTo>
                      <a:lnTo>
                        <a:pt x="200" y="314"/>
                      </a:lnTo>
                      <a:lnTo>
                        <a:pt x="180" y="316"/>
                      </a:lnTo>
                      <a:lnTo>
                        <a:pt x="160" y="315"/>
                      </a:lnTo>
                      <a:lnTo>
                        <a:pt x="137" y="310"/>
                      </a:lnTo>
                      <a:lnTo>
                        <a:pt x="116" y="304"/>
                      </a:lnTo>
                      <a:lnTo>
                        <a:pt x="97" y="296"/>
                      </a:lnTo>
                      <a:lnTo>
                        <a:pt x="79" y="286"/>
                      </a:lnTo>
                      <a:lnTo>
                        <a:pt x="64" y="275"/>
                      </a:lnTo>
                      <a:lnTo>
                        <a:pt x="50" y="263"/>
                      </a:lnTo>
                      <a:lnTo>
                        <a:pt x="39" y="250"/>
                      </a:lnTo>
                      <a:lnTo>
                        <a:pt x="28" y="235"/>
                      </a:lnTo>
                      <a:lnTo>
                        <a:pt x="20" y="221"/>
                      </a:lnTo>
                      <a:lnTo>
                        <a:pt x="14" y="205"/>
                      </a:lnTo>
                      <a:lnTo>
                        <a:pt x="8" y="190"/>
                      </a:lnTo>
                      <a:lnTo>
                        <a:pt x="4" y="174"/>
                      </a:lnTo>
                      <a:lnTo>
                        <a:pt x="2" y="159"/>
                      </a:lnTo>
                      <a:lnTo>
                        <a:pt x="0" y="144"/>
                      </a:lnTo>
                      <a:lnTo>
                        <a:pt x="2" y="121"/>
                      </a:lnTo>
                      <a:lnTo>
                        <a:pt x="10" y="97"/>
                      </a:lnTo>
                      <a:lnTo>
                        <a:pt x="22" y="75"/>
                      </a:lnTo>
                      <a:lnTo>
                        <a:pt x="39" y="54"/>
                      </a:lnTo>
                      <a:lnTo>
                        <a:pt x="56" y="38"/>
                      </a:lnTo>
                      <a:lnTo>
                        <a:pt x="76" y="25"/>
                      </a:lnTo>
                      <a:lnTo>
                        <a:pt x="96" y="14"/>
                      </a:lnTo>
                      <a:lnTo>
                        <a:pt x="117" y="6"/>
                      </a:lnTo>
                      <a:lnTo>
                        <a:pt x="138" y="1"/>
                      </a:lnTo>
                      <a:lnTo>
                        <a:pt x="158" y="0"/>
                      </a:lnTo>
                      <a:lnTo>
                        <a:pt x="181" y="1"/>
                      </a:lnTo>
                      <a:lnTo>
                        <a:pt x="202" y="4"/>
                      </a:lnTo>
                      <a:lnTo>
                        <a:pt x="222" y="7"/>
                      </a:lnTo>
                      <a:lnTo>
                        <a:pt x="240" y="13"/>
                      </a:lnTo>
                      <a:lnTo>
                        <a:pt x="257" y="19"/>
                      </a:lnTo>
                      <a:lnTo>
                        <a:pt x="273" y="26"/>
                      </a:lnTo>
                      <a:lnTo>
                        <a:pt x="288" y="35"/>
                      </a:lnTo>
                      <a:lnTo>
                        <a:pt x="301" y="45"/>
                      </a:lnTo>
                      <a:lnTo>
                        <a:pt x="313" y="56"/>
                      </a:lnTo>
                      <a:lnTo>
                        <a:pt x="323" y="68"/>
                      </a:lnTo>
                      <a:lnTo>
                        <a:pt x="332" y="81"/>
                      </a:lnTo>
                      <a:lnTo>
                        <a:pt x="339" y="95"/>
                      </a:lnTo>
                      <a:lnTo>
                        <a:pt x="344" y="110"/>
                      </a:lnTo>
                      <a:lnTo>
                        <a:pt x="348" y="126"/>
                      </a:lnTo>
                      <a:lnTo>
                        <a:pt x="350" y="14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5" name="Freeform 78"/>
                <p:cNvSpPr>
                  <a:spLocks/>
                </p:cNvSpPr>
                <p:nvPr/>
              </p:nvSpPr>
              <p:spPr bwMode="auto">
                <a:xfrm>
                  <a:off x="3752" y="790"/>
                  <a:ext cx="316" cy="284"/>
                </a:xfrm>
                <a:custGeom>
                  <a:avLst/>
                  <a:gdLst>
                    <a:gd name="T0" fmla="*/ 142 w 316"/>
                    <a:gd name="T1" fmla="*/ 0 h 284"/>
                    <a:gd name="T2" fmla="*/ 125 w 316"/>
                    <a:gd name="T3" fmla="*/ 1 h 284"/>
                    <a:gd name="T4" fmla="*/ 107 w 316"/>
                    <a:gd name="T5" fmla="*/ 5 h 284"/>
                    <a:gd name="T6" fmla="*/ 90 w 316"/>
                    <a:gd name="T7" fmla="*/ 11 h 284"/>
                    <a:gd name="T8" fmla="*/ 72 w 316"/>
                    <a:gd name="T9" fmla="*/ 20 h 284"/>
                    <a:gd name="T10" fmla="*/ 55 w 316"/>
                    <a:gd name="T11" fmla="*/ 31 h 284"/>
                    <a:gd name="T12" fmla="*/ 40 w 316"/>
                    <a:gd name="T13" fmla="*/ 44 h 284"/>
                    <a:gd name="T14" fmla="*/ 26 w 316"/>
                    <a:gd name="T15" fmla="*/ 58 h 284"/>
                    <a:gd name="T16" fmla="*/ 15 w 316"/>
                    <a:gd name="T17" fmla="*/ 74 h 284"/>
                    <a:gd name="T18" fmla="*/ 6 w 316"/>
                    <a:gd name="T19" fmla="*/ 91 h 284"/>
                    <a:gd name="T20" fmla="*/ 2 w 316"/>
                    <a:gd name="T21" fmla="*/ 109 h 284"/>
                    <a:gd name="T22" fmla="*/ 0 w 316"/>
                    <a:gd name="T23" fmla="*/ 128 h 284"/>
                    <a:gd name="T24" fmla="*/ 0 w 316"/>
                    <a:gd name="T25" fmla="*/ 128 h 284"/>
                    <a:gd name="T26" fmla="*/ 2 w 316"/>
                    <a:gd name="T27" fmla="*/ 146 h 284"/>
                    <a:gd name="T28" fmla="*/ 5 w 316"/>
                    <a:gd name="T29" fmla="*/ 163 h 284"/>
                    <a:gd name="T30" fmla="*/ 10 w 316"/>
                    <a:gd name="T31" fmla="*/ 180 h 284"/>
                    <a:gd name="T32" fmla="*/ 17 w 316"/>
                    <a:gd name="T33" fmla="*/ 197 h 284"/>
                    <a:gd name="T34" fmla="*/ 27 w 316"/>
                    <a:gd name="T35" fmla="*/ 213 h 284"/>
                    <a:gd name="T36" fmla="*/ 38 w 316"/>
                    <a:gd name="T37" fmla="*/ 227 h 284"/>
                    <a:gd name="T38" fmla="*/ 50 w 316"/>
                    <a:gd name="T39" fmla="*/ 241 h 284"/>
                    <a:gd name="T40" fmla="*/ 65 w 316"/>
                    <a:gd name="T41" fmla="*/ 253 h 284"/>
                    <a:gd name="T42" fmla="*/ 82 w 316"/>
                    <a:gd name="T43" fmla="*/ 263 h 284"/>
                    <a:gd name="T44" fmla="*/ 101 w 316"/>
                    <a:gd name="T45" fmla="*/ 272 h 284"/>
                    <a:gd name="T46" fmla="*/ 122 w 316"/>
                    <a:gd name="T47" fmla="*/ 278 h 284"/>
                    <a:gd name="T48" fmla="*/ 145 w 316"/>
                    <a:gd name="T49" fmla="*/ 283 h 284"/>
                    <a:gd name="T50" fmla="*/ 145 w 316"/>
                    <a:gd name="T51" fmla="*/ 283 h 284"/>
                    <a:gd name="T52" fmla="*/ 164 w 316"/>
                    <a:gd name="T53" fmla="*/ 284 h 284"/>
                    <a:gd name="T54" fmla="*/ 183 w 316"/>
                    <a:gd name="T55" fmla="*/ 282 h 284"/>
                    <a:gd name="T56" fmla="*/ 200 w 316"/>
                    <a:gd name="T57" fmla="*/ 278 h 284"/>
                    <a:gd name="T58" fmla="*/ 217 w 316"/>
                    <a:gd name="T59" fmla="*/ 271 h 284"/>
                    <a:gd name="T60" fmla="*/ 233 w 316"/>
                    <a:gd name="T61" fmla="*/ 263 h 284"/>
                    <a:gd name="T62" fmla="*/ 248 w 316"/>
                    <a:gd name="T63" fmla="*/ 253 h 284"/>
                    <a:gd name="T64" fmla="*/ 261 w 316"/>
                    <a:gd name="T65" fmla="*/ 241 h 284"/>
                    <a:gd name="T66" fmla="*/ 274 w 316"/>
                    <a:gd name="T67" fmla="*/ 228 h 284"/>
                    <a:gd name="T68" fmla="*/ 285 w 316"/>
                    <a:gd name="T69" fmla="*/ 215 h 284"/>
                    <a:gd name="T70" fmla="*/ 295 w 316"/>
                    <a:gd name="T71" fmla="*/ 200 h 284"/>
                    <a:gd name="T72" fmla="*/ 303 w 316"/>
                    <a:gd name="T73" fmla="*/ 186 h 284"/>
                    <a:gd name="T74" fmla="*/ 309 w 316"/>
                    <a:gd name="T75" fmla="*/ 171 h 284"/>
                    <a:gd name="T76" fmla="*/ 313 w 316"/>
                    <a:gd name="T77" fmla="*/ 156 h 284"/>
                    <a:gd name="T78" fmla="*/ 315 w 316"/>
                    <a:gd name="T79" fmla="*/ 142 h 284"/>
                    <a:gd name="T80" fmla="*/ 316 w 316"/>
                    <a:gd name="T81" fmla="*/ 128 h 284"/>
                    <a:gd name="T82" fmla="*/ 316 w 316"/>
                    <a:gd name="T83" fmla="*/ 128 h 284"/>
                    <a:gd name="T84" fmla="*/ 314 w 316"/>
                    <a:gd name="T85" fmla="*/ 113 h 284"/>
                    <a:gd name="T86" fmla="*/ 310 w 316"/>
                    <a:gd name="T87" fmla="*/ 99 h 284"/>
                    <a:gd name="T88" fmla="*/ 305 w 316"/>
                    <a:gd name="T89" fmla="*/ 84 h 284"/>
                    <a:gd name="T90" fmla="*/ 298 w 316"/>
                    <a:gd name="T91" fmla="*/ 71 h 284"/>
                    <a:gd name="T92" fmla="*/ 289 w 316"/>
                    <a:gd name="T93" fmla="*/ 58 h 284"/>
                    <a:gd name="T94" fmla="*/ 278 w 316"/>
                    <a:gd name="T95" fmla="*/ 46 h 284"/>
                    <a:gd name="T96" fmla="*/ 265 w 316"/>
                    <a:gd name="T97" fmla="*/ 35 h 284"/>
                    <a:gd name="T98" fmla="*/ 250 w 316"/>
                    <a:gd name="T99" fmla="*/ 25 h 284"/>
                    <a:gd name="T100" fmla="*/ 233 w 316"/>
                    <a:gd name="T101" fmla="*/ 17 h 284"/>
                    <a:gd name="T102" fmla="*/ 213 w 316"/>
                    <a:gd name="T103" fmla="*/ 10 h 284"/>
                    <a:gd name="T104" fmla="*/ 192 w 316"/>
                    <a:gd name="T105" fmla="*/ 5 h 284"/>
                    <a:gd name="T106" fmla="*/ 168 w 316"/>
                    <a:gd name="T107" fmla="*/ 1 h 284"/>
                    <a:gd name="T108" fmla="*/ 142 w 316"/>
                    <a:gd name="T109" fmla="*/ 0 h 284"/>
                    <a:gd name="T110" fmla="*/ 142 w 316"/>
                    <a:gd name="T111" fmla="*/ 0 h 2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6"/>
                    <a:gd name="T169" fmla="*/ 0 h 284"/>
                    <a:gd name="T170" fmla="*/ 316 w 316"/>
                    <a:gd name="T171" fmla="*/ 284 h 2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6" h="284">
                      <a:moveTo>
                        <a:pt x="142" y="0"/>
                      </a:moveTo>
                      <a:lnTo>
                        <a:pt x="125" y="1"/>
                      </a:lnTo>
                      <a:lnTo>
                        <a:pt x="107" y="5"/>
                      </a:lnTo>
                      <a:lnTo>
                        <a:pt x="90" y="11"/>
                      </a:lnTo>
                      <a:lnTo>
                        <a:pt x="72" y="20"/>
                      </a:lnTo>
                      <a:lnTo>
                        <a:pt x="55" y="31"/>
                      </a:lnTo>
                      <a:lnTo>
                        <a:pt x="40" y="44"/>
                      </a:lnTo>
                      <a:lnTo>
                        <a:pt x="26" y="58"/>
                      </a:lnTo>
                      <a:lnTo>
                        <a:pt x="15" y="74"/>
                      </a:lnTo>
                      <a:lnTo>
                        <a:pt x="6" y="91"/>
                      </a:lnTo>
                      <a:lnTo>
                        <a:pt x="2" y="109"/>
                      </a:lnTo>
                      <a:lnTo>
                        <a:pt x="0" y="128"/>
                      </a:lnTo>
                      <a:lnTo>
                        <a:pt x="2" y="146"/>
                      </a:lnTo>
                      <a:lnTo>
                        <a:pt x="5" y="163"/>
                      </a:lnTo>
                      <a:lnTo>
                        <a:pt x="10" y="180"/>
                      </a:lnTo>
                      <a:lnTo>
                        <a:pt x="17" y="197"/>
                      </a:lnTo>
                      <a:lnTo>
                        <a:pt x="27" y="213"/>
                      </a:lnTo>
                      <a:lnTo>
                        <a:pt x="38" y="227"/>
                      </a:lnTo>
                      <a:lnTo>
                        <a:pt x="50" y="241"/>
                      </a:lnTo>
                      <a:lnTo>
                        <a:pt x="65" y="253"/>
                      </a:lnTo>
                      <a:lnTo>
                        <a:pt x="82" y="263"/>
                      </a:lnTo>
                      <a:lnTo>
                        <a:pt x="101" y="272"/>
                      </a:lnTo>
                      <a:lnTo>
                        <a:pt x="122" y="278"/>
                      </a:lnTo>
                      <a:lnTo>
                        <a:pt x="145" y="283"/>
                      </a:lnTo>
                      <a:lnTo>
                        <a:pt x="164" y="284"/>
                      </a:lnTo>
                      <a:lnTo>
                        <a:pt x="183" y="282"/>
                      </a:lnTo>
                      <a:lnTo>
                        <a:pt x="200" y="278"/>
                      </a:lnTo>
                      <a:lnTo>
                        <a:pt x="217" y="271"/>
                      </a:lnTo>
                      <a:lnTo>
                        <a:pt x="233" y="263"/>
                      </a:lnTo>
                      <a:lnTo>
                        <a:pt x="248" y="253"/>
                      </a:lnTo>
                      <a:lnTo>
                        <a:pt x="261" y="241"/>
                      </a:lnTo>
                      <a:lnTo>
                        <a:pt x="274" y="228"/>
                      </a:lnTo>
                      <a:lnTo>
                        <a:pt x="285" y="215"/>
                      </a:lnTo>
                      <a:lnTo>
                        <a:pt x="295" y="200"/>
                      </a:lnTo>
                      <a:lnTo>
                        <a:pt x="303" y="186"/>
                      </a:lnTo>
                      <a:lnTo>
                        <a:pt x="309" y="171"/>
                      </a:lnTo>
                      <a:lnTo>
                        <a:pt x="313" y="156"/>
                      </a:lnTo>
                      <a:lnTo>
                        <a:pt x="315" y="142"/>
                      </a:lnTo>
                      <a:lnTo>
                        <a:pt x="316" y="128"/>
                      </a:lnTo>
                      <a:lnTo>
                        <a:pt x="314" y="113"/>
                      </a:lnTo>
                      <a:lnTo>
                        <a:pt x="310" y="99"/>
                      </a:lnTo>
                      <a:lnTo>
                        <a:pt x="305" y="84"/>
                      </a:lnTo>
                      <a:lnTo>
                        <a:pt x="298" y="71"/>
                      </a:lnTo>
                      <a:lnTo>
                        <a:pt x="289" y="58"/>
                      </a:lnTo>
                      <a:lnTo>
                        <a:pt x="278" y="46"/>
                      </a:lnTo>
                      <a:lnTo>
                        <a:pt x="265" y="35"/>
                      </a:lnTo>
                      <a:lnTo>
                        <a:pt x="250" y="25"/>
                      </a:lnTo>
                      <a:lnTo>
                        <a:pt x="233" y="17"/>
                      </a:lnTo>
                      <a:lnTo>
                        <a:pt x="213" y="10"/>
                      </a:lnTo>
                      <a:lnTo>
                        <a:pt x="192" y="5"/>
                      </a:lnTo>
                      <a:lnTo>
                        <a:pt x="168" y="1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79"/>
              <p:cNvGrpSpPr>
                <a:grpSpLocks/>
              </p:cNvGrpSpPr>
              <p:nvPr/>
            </p:nvGrpSpPr>
            <p:grpSpPr bwMode="auto">
              <a:xfrm>
                <a:off x="3812" y="632"/>
                <a:ext cx="197" cy="213"/>
                <a:chOff x="3812" y="632"/>
                <a:chExt cx="197" cy="213"/>
              </a:xfrm>
            </p:grpSpPr>
            <p:sp>
              <p:nvSpPr>
                <p:cNvPr id="14402" name="Freeform 80"/>
                <p:cNvSpPr>
                  <a:spLocks/>
                </p:cNvSpPr>
                <p:nvPr/>
              </p:nvSpPr>
              <p:spPr bwMode="auto">
                <a:xfrm>
                  <a:off x="3817" y="803"/>
                  <a:ext cx="192" cy="42"/>
                </a:xfrm>
                <a:custGeom>
                  <a:avLst/>
                  <a:gdLst>
                    <a:gd name="T0" fmla="*/ 106 w 192"/>
                    <a:gd name="T1" fmla="*/ 24 h 42"/>
                    <a:gd name="T2" fmla="*/ 123 w 192"/>
                    <a:gd name="T3" fmla="*/ 26 h 42"/>
                    <a:gd name="T4" fmla="*/ 145 w 192"/>
                    <a:gd name="T5" fmla="*/ 29 h 42"/>
                    <a:gd name="T6" fmla="*/ 168 w 192"/>
                    <a:gd name="T7" fmla="*/ 29 h 42"/>
                    <a:gd name="T8" fmla="*/ 185 w 192"/>
                    <a:gd name="T9" fmla="*/ 25 h 42"/>
                    <a:gd name="T10" fmla="*/ 192 w 192"/>
                    <a:gd name="T11" fmla="*/ 15 h 42"/>
                    <a:gd name="T12" fmla="*/ 192 w 192"/>
                    <a:gd name="T13" fmla="*/ 15 h 42"/>
                    <a:gd name="T14" fmla="*/ 185 w 192"/>
                    <a:gd name="T15" fmla="*/ 4 h 42"/>
                    <a:gd name="T16" fmla="*/ 168 w 192"/>
                    <a:gd name="T17" fmla="*/ 0 h 42"/>
                    <a:gd name="T18" fmla="*/ 145 w 192"/>
                    <a:gd name="T19" fmla="*/ 0 h 42"/>
                    <a:gd name="T20" fmla="*/ 123 w 192"/>
                    <a:gd name="T21" fmla="*/ 3 h 42"/>
                    <a:gd name="T22" fmla="*/ 106 w 192"/>
                    <a:gd name="T23" fmla="*/ 7 h 42"/>
                    <a:gd name="T24" fmla="*/ 106 w 192"/>
                    <a:gd name="T25" fmla="*/ 7 h 42"/>
                    <a:gd name="T26" fmla="*/ 99 w 192"/>
                    <a:gd name="T27" fmla="*/ 9 h 42"/>
                    <a:gd name="T28" fmla="*/ 92 w 192"/>
                    <a:gd name="T29" fmla="*/ 10 h 42"/>
                    <a:gd name="T30" fmla="*/ 85 w 192"/>
                    <a:gd name="T31" fmla="*/ 9 h 42"/>
                    <a:gd name="T32" fmla="*/ 85 w 192"/>
                    <a:gd name="T33" fmla="*/ 9 h 42"/>
                    <a:gd name="T34" fmla="*/ 69 w 192"/>
                    <a:gd name="T35" fmla="*/ 8 h 42"/>
                    <a:gd name="T36" fmla="*/ 46 w 192"/>
                    <a:gd name="T37" fmla="*/ 9 h 42"/>
                    <a:gd name="T38" fmla="*/ 23 w 192"/>
                    <a:gd name="T39" fmla="*/ 12 h 42"/>
                    <a:gd name="T40" fmla="*/ 6 w 192"/>
                    <a:gd name="T41" fmla="*/ 19 h 42"/>
                    <a:gd name="T42" fmla="*/ 0 w 192"/>
                    <a:gd name="T43" fmla="*/ 31 h 42"/>
                    <a:gd name="T44" fmla="*/ 0 w 192"/>
                    <a:gd name="T45" fmla="*/ 31 h 42"/>
                    <a:gd name="T46" fmla="*/ 8 w 192"/>
                    <a:gd name="T47" fmla="*/ 41 h 42"/>
                    <a:gd name="T48" fmla="*/ 26 w 192"/>
                    <a:gd name="T49" fmla="*/ 42 h 42"/>
                    <a:gd name="T50" fmla="*/ 49 w 192"/>
                    <a:gd name="T51" fmla="*/ 38 h 42"/>
                    <a:gd name="T52" fmla="*/ 71 w 192"/>
                    <a:gd name="T53" fmla="*/ 31 h 42"/>
                    <a:gd name="T54" fmla="*/ 87 w 192"/>
                    <a:gd name="T55" fmla="*/ 26 h 42"/>
                    <a:gd name="T56" fmla="*/ 87 w 192"/>
                    <a:gd name="T57" fmla="*/ 26 h 42"/>
                    <a:gd name="T58" fmla="*/ 94 w 192"/>
                    <a:gd name="T59" fmla="*/ 24 h 42"/>
                    <a:gd name="T60" fmla="*/ 100 w 192"/>
                    <a:gd name="T61" fmla="*/ 23 h 42"/>
                    <a:gd name="T62" fmla="*/ 106 w 192"/>
                    <a:gd name="T63" fmla="*/ 24 h 42"/>
                    <a:gd name="T64" fmla="*/ 106 w 192"/>
                    <a:gd name="T65" fmla="*/ 24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2"/>
                    <a:gd name="T100" fmla="*/ 0 h 42"/>
                    <a:gd name="T101" fmla="*/ 192 w 19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2" h="42">
                      <a:moveTo>
                        <a:pt x="106" y="24"/>
                      </a:moveTo>
                      <a:lnTo>
                        <a:pt x="123" y="26"/>
                      </a:lnTo>
                      <a:lnTo>
                        <a:pt x="145" y="29"/>
                      </a:lnTo>
                      <a:lnTo>
                        <a:pt x="168" y="29"/>
                      </a:lnTo>
                      <a:lnTo>
                        <a:pt x="185" y="25"/>
                      </a:lnTo>
                      <a:lnTo>
                        <a:pt x="192" y="15"/>
                      </a:lnTo>
                      <a:lnTo>
                        <a:pt x="185" y="4"/>
                      </a:lnTo>
                      <a:lnTo>
                        <a:pt x="168" y="0"/>
                      </a:lnTo>
                      <a:lnTo>
                        <a:pt x="145" y="0"/>
                      </a:lnTo>
                      <a:lnTo>
                        <a:pt x="123" y="3"/>
                      </a:lnTo>
                      <a:lnTo>
                        <a:pt x="106" y="7"/>
                      </a:lnTo>
                      <a:lnTo>
                        <a:pt x="99" y="9"/>
                      </a:lnTo>
                      <a:lnTo>
                        <a:pt x="92" y="10"/>
                      </a:lnTo>
                      <a:lnTo>
                        <a:pt x="85" y="9"/>
                      </a:lnTo>
                      <a:lnTo>
                        <a:pt x="69" y="8"/>
                      </a:lnTo>
                      <a:lnTo>
                        <a:pt x="46" y="9"/>
                      </a:lnTo>
                      <a:lnTo>
                        <a:pt x="23" y="12"/>
                      </a:lnTo>
                      <a:lnTo>
                        <a:pt x="6" y="19"/>
                      </a:lnTo>
                      <a:lnTo>
                        <a:pt x="0" y="31"/>
                      </a:lnTo>
                      <a:lnTo>
                        <a:pt x="8" y="41"/>
                      </a:lnTo>
                      <a:lnTo>
                        <a:pt x="26" y="42"/>
                      </a:lnTo>
                      <a:lnTo>
                        <a:pt x="49" y="38"/>
                      </a:lnTo>
                      <a:lnTo>
                        <a:pt x="71" y="31"/>
                      </a:lnTo>
                      <a:lnTo>
                        <a:pt x="87" y="26"/>
                      </a:lnTo>
                      <a:lnTo>
                        <a:pt x="94" y="24"/>
                      </a:lnTo>
                      <a:lnTo>
                        <a:pt x="100" y="23"/>
                      </a:lnTo>
                      <a:lnTo>
                        <a:pt x="106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812" y="632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99" name="Group 82"/>
              <p:cNvGrpSpPr>
                <a:grpSpLocks/>
              </p:cNvGrpSpPr>
              <p:nvPr/>
            </p:nvGrpSpPr>
            <p:grpSpPr bwMode="auto">
              <a:xfrm>
                <a:off x="3812" y="860"/>
                <a:ext cx="201" cy="192"/>
                <a:chOff x="3812" y="860"/>
                <a:chExt cx="201" cy="192"/>
              </a:xfrm>
            </p:grpSpPr>
            <p:sp>
              <p:nvSpPr>
                <p:cNvPr id="14400" name="Freeform 83"/>
                <p:cNvSpPr>
                  <a:spLocks/>
                </p:cNvSpPr>
                <p:nvPr/>
              </p:nvSpPr>
              <p:spPr bwMode="auto">
                <a:xfrm>
                  <a:off x="3855" y="881"/>
                  <a:ext cx="115" cy="26"/>
                </a:xfrm>
                <a:custGeom>
                  <a:avLst/>
                  <a:gdLst>
                    <a:gd name="T0" fmla="*/ 64 w 115"/>
                    <a:gd name="T1" fmla="*/ 15 h 26"/>
                    <a:gd name="T2" fmla="*/ 83 w 115"/>
                    <a:gd name="T3" fmla="*/ 17 h 26"/>
                    <a:gd name="T4" fmla="*/ 105 w 115"/>
                    <a:gd name="T5" fmla="*/ 17 h 26"/>
                    <a:gd name="T6" fmla="*/ 115 w 115"/>
                    <a:gd name="T7" fmla="*/ 9 h 26"/>
                    <a:gd name="T8" fmla="*/ 115 w 115"/>
                    <a:gd name="T9" fmla="*/ 9 h 26"/>
                    <a:gd name="T10" fmla="*/ 104 w 115"/>
                    <a:gd name="T11" fmla="*/ 0 h 26"/>
                    <a:gd name="T12" fmla="*/ 82 w 115"/>
                    <a:gd name="T13" fmla="*/ 1 h 26"/>
                    <a:gd name="T14" fmla="*/ 64 w 115"/>
                    <a:gd name="T15" fmla="*/ 4 h 26"/>
                    <a:gd name="T16" fmla="*/ 64 w 115"/>
                    <a:gd name="T17" fmla="*/ 4 h 26"/>
                    <a:gd name="T18" fmla="*/ 60 w 115"/>
                    <a:gd name="T19" fmla="*/ 5 h 26"/>
                    <a:gd name="T20" fmla="*/ 55 w 115"/>
                    <a:gd name="T21" fmla="*/ 6 h 26"/>
                    <a:gd name="T22" fmla="*/ 51 w 115"/>
                    <a:gd name="T23" fmla="*/ 6 h 26"/>
                    <a:gd name="T24" fmla="*/ 51 w 115"/>
                    <a:gd name="T25" fmla="*/ 6 h 26"/>
                    <a:gd name="T26" fmla="*/ 32 w 115"/>
                    <a:gd name="T27" fmla="*/ 5 h 26"/>
                    <a:gd name="T28" fmla="*/ 10 w 115"/>
                    <a:gd name="T29" fmla="*/ 9 h 26"/>
                    <a:gd name="T30" fmla="*/ 0 w 115"/>
                    <a:gd name="T31" fmla="*/ 19 h 26"/>
                    <a:gd name="T32" fmla="*/ 0 w 115"/>
                    <a:gd name="T33" fmla="*/ 19 h 26"/>
                    <a:gd name="T34" fmla="*/ 12 w 115"/>
                    <a:gd name="T35" fmla="*/ 26 h 26"/>
                    <a:gd name="T36" fmla="*/ 34 w 115"/>
                    <a:gd name="T37" fmla="*/ 22 h 26"/>
                    <a:gd name="T38" fmla="*/ 52 w 115"/>
                    <a:gd name="T39" fmla="*/ 16 h 26"/>
                    <a:gd name="T40" fmla="*/ 52 w 115"/>
                    <a:gd name="T41" fmla="*/ 16 h 26"/>
                    <a:gd name="T42" fmla="*/ 56 w 115"/>
                    <a:gd name="T43" fmla="*/ 15 h 26"/>
                    <a:gd name="T44" fmla="*/ 60 w 115"/>
                    <a:gd name="T45" fmla="*/ 14 h 26"/>
                    <a:gd name="T46" fmla="*/ 64 w 115"/>
                    <a:gd name="T47" fmla="*/ 15 h 26"/>
                    <a:gd name="T48" fmla="*/ 64 w 115"/>
                    <a:gd name="T49" fmla="*/ 15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5"/>
                    <a:gd name="T76" fmla="*/ 0 h 26"/>
                    <a:gd name="T77" fmla="*/ 115 w 115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5" h="26">
                      <a:moveTo>
                        <a:pt x="64" y="15"/>
                      </a:moveTo>
                      <a:lnTo>
                        <a:pt x="83" y="17"/>
                      </a:lnTo>
                      <a:lnTo>
                        <a:pt x="105" y="17"/>
                      </a:lnTo>
                      <a:lnTo>
                        <a:pt x="115" y="9"/>
                      </a:lnTo>
                      <a:lnTo>
                        <a:pt x="104" y="0"/>
                      </a:lnTo>
                      <a:lnTo>
                        <a:pt x="82" y="1"/>
                      </a:lnTo>
                      <a:lnTo>
                        <a:pt x="64" y="4"/>
                      </a:lnTo>
                      <a:lnTo>
                        <a:pt x="60" y="5"/>
                      </a:lnTo>
                      <a:lnTo>
                        <a:pt x="55" y="6"/>
                      </a:lnTo>
                      <a:lnTo>
                        <a:pt x="51" y="6"/>
                      </a:lnTo>
                      <a:lnTo>
                        <a:pt x="32" y="5"/>
                      </a:lnTo>
                      <a:lnTo>
                        <a:pt x="10" y="9"/>
                      </a:lnTo>
                      <a:lnTo>
                        <a:pt x="0" y="19"/>
                      </a:lnTo>
                      <a:lnTo>
                        <a:pt x="12" y="26"/>
                      </a:lnTo>
                      <a:lnTo>
                        <a:pt x="34" y="22"/>
                      </a:lnTo>
                      <a:lnTo>
                        <a:pt x="52" y="16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812" y="860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59" name="Group 85"/>
            <p:cNvGrpSpPr>
              <a:grpSpLocks/>
            </p:cNvGrpSpPr>
            <p:nvPr/>
          </p:nvGrpSpPr>
          <p:grpSpPr bwMode="auto">
            <a:xfrm>
              <a:off x="3716" y="1203"/>
              <a:ext cx="392" cy="420"/>
              <a:chOff x="3716" y="1248"/>
              <a:chExt cx="392" cy="420"/>
            </a:xfrm>
          </p:grpSpPr>
          <p:grpSp>
            <p:nvGrpSpPr>
              <p:cNvPr id="14388" name="Group 86"/>
              <p:cNvGrpSpPr>
                <a:grpSpLocks/>
              </p:cNvGrpSpPr>
              <p:nvPr/>
            </p:nvGrpSpPr>
            <p:grpSpPr bwMode="auto">
              <a:xfrm>
                <a:off x="3716" y="1297"/>
                <a:ext cx="392" cy="370"/>
                <a:chOff x="3736" y="1287"/>
                <a:chExt cx="349" cy="316"/>
              </a:xfrm>
            </p:grpSpPr>
            <p:sp>
              <p:nvSpPr>
                <p:cNvPr id="14395" name="Freeform 87"/>
                <p:cNvSpPr>
                  <a:spLocks/>
                </p:cNvSpPr>
                <p:nvPr/>
              </p:nvSpPr>
              <p:spPr bwMode="auto">
                <a:xfrm>
                  <a:off x="3736" y="1287"/>
                  <a:ext cx="349" cy="316"/>
                </a:xfrm>
                <a:custGeom>
                  <a:avLst/>
                  <a:gdLst>
                    <a:gd name="T0" fmla="*/ 349 w 349"/>
                    <a:gd name="T1" fmla="*/ 143 h 316"/>
                    <a:gd name="T2" fmla="*/ 349 w 349"/>
                    <a:gd name="T3" fmla="*/ 161 h 316"/>
                    <a:gd name="T4" fmla="*/ 345 w 349"/>
                    <a:gd name="T5" fmla="*/ 179 h 316"/>
                    <a:gd name="T6" fmla="*/ 339 w 349"/>
                    <a:gd name="T7" fmla="*/ 198 h 316"/>
                    <a:gd name="T8" fmla="*/ 330 w 349"/>
                    <a:gd name="T9" fmla="*/ 217 h 316"/>
                    <a:gd name="T10" fmla="*/ 319 w 349"/>
                    <a:gd name="T11" fmla="*/ 235 h 316"/>
                    <a:gd name="T12" fmla="*/ 305 w 349"/>
                    <a:gd name="T13" fmla="*/ 252 h 316"/>
                    <a:gd name="T14" fmla="*/ 290 w 349"/>
                    <a:gd name="T15" fmla="*/ 268 h 316"/>
                    <a:gd name="T16" fmla="*/ 290 w 349"/>
                    <a:gd name="T17" fmla="*/ 268 h 316"/>
                    <a:gd name="T18" fmla="*/ 273 w 349"/>
                    <a:gd name="T19" fmla="*/ 282 h 316"/>
                    <a:gd name="T20" fmla="*/ 255 w 349"/>
                    <a:gd name="T21" fmla="*/ 294 h 316"/>
                    <a:gd name="T22" fmla="*/ 237 w 349"/>
                    <a:gd name="T23" fmla="*/ 303 h 316"/>
                    <a:gd name="T24" fmla="*/ 218 w 349"/>
                    <a:gd name="T25" fmla="*/ 310 h 316"/>
                    <a:gd name="T26" fmla="*/ 199 w 349"/>
                    <a:gd name="T27" fmla="*/ 314 h 316"/>
                    <a:gd name="T28" fmla="*/ 179 w 349"/>
                    <a:gd name="T29" fmla="*/ 316 h 316"/>
                    <a:gd name="T30" fmla="*/ 160 w 349"/>
                    <a:gd name="T31" fmla="*/ 314 h 316"/>
                    <a:gd name="T32" fmla="*/ 160 w 349"/>
                    <a:gd name="T33" fmla="*/ 314 h 316"/>
                    <a:gd name="T34" fmla="*/ 136 w 349"/>
                    <a:gd name="T35" fmla="*/ 310 h 316"/>
                    <a:gd name="T36" fmla="*/ 115 w 349"/>
                    <a:gd name="T37" fmla="*/ 304 h 316"/>
                    <a:gd name="T38" fmla="*/ 96 w 349"/>
                    <a:gd name="T39" fmla="*/ 296 h 316"/>
                    <a:gd name="T40" fmla="*/ 79 w 349"/>
                    <a:gd name="T41" fmla="*/ 286 h 316"/>
                    <a:gd name="T42" fmla="*/ 63 w 349"/>
                    <a:gd name="T43" fmla="*/ 275 h 316"/>
                    <a:gd name="T44" fmla="*/ 50 w 349"/>
                    <a:gd name="T45" fmla="*/ 263 h 316"/>
                    <a:gd name="T46" fmla="*/ 38 w 349"/>
                    <a:gd name="T47" fmla="*/ 249 h 316"/>
                    <a:gd name="T48" fmla="*/ 28 w 349"/>
                    <a:gd name="T49" fmla="*/ 235 h 316"/>
                    <a:gd name="T50" fmla="*/ 20 w 349"/>
                    <a:gd name="T51" fmla="*/ 221 h 316"/>
                    <a:gd name="T52" fmla="*/ 13 w 349"/>
                    <a:gd name="T53" fmla="*/ 206 h 316"/>
                    <a:gd name="T54" fmla="*/ 7 w 349"/>
                    <a:gd name="T55" fmla="*/ 190 h 316"/>
                    <a:gd name="T56" fmla="*/ 4 w 349"/>
                    <a:gd name="T57" fmla="*/ 175 h 316"/>
                    <a:gd name="T58" fmla="*/ 1 w 349"/>
                    <a:gd name="T59" fmla="*/ 159 h 316"/>
                    <a:gd name="T60" fmla="*/ 0 w 349"/>
                    <a:gd name="T61" fmla="*/ 144 h 316"/>
                    <a:gd name="T62" fmla="*/ 0 w 349"/>
                    <a:gd name="T63" fmla="*/ 144 h 316"/>
                    <a:gd name="T64" fmla="*/ 2 w 349"/>
                    <a:gd name="T65" fmla="*/ 120 h 316"/>
                    <a:gd name="T66" fmla="*/ 9 w 349"/>
                    <a:gd name="T67" fmla="*/ 97 h 316"/>
                    <a:gd name="T68" fmla="*/ 21 w 349"/>
                    <a:gd name="T69" fmla="*/ 75 h 316"/>
                    <a:gd name="T70" fmla="*/ 38 w 349"/>
                    <a:gd name="T71" fmla="*/ 53 h 316"/>
                    <a:gd name="T72" fmla="*/ 38 w 349"/>
                    <a:gd name="T73" fmla="*/ 53 h 316"/>
                    <a:gd name="T74" fmla="*/ 56 w 349"/>
                    <a:gd name="T75" fmla="*/ 38 h 316"/>
                    <a:gd name="T76" fmla="*/ 75 w 349"/>
                    <a:gd name="T77" fmla="*/ 25 h 316"/>
                    <a:gd name="T78" fmla="*/ 96 w 349"/>
                    <a:gd name="T79" fmla="*/ 14 h 316"/>
                    <a:gd name="T80" fmla="*/ 117 w 349"/>
                    <a:gd name="T81" fmla="*/ 6 h 316"/>
                    <a:gd name="T82" fmla="*/ 137 w 349"/>
                    <a:gd name="T83" fmla="*/ 2 h 316"/>
                    <a:gd name="T84" fmla="*/ 158 w 349"/>
                    <a:gd name="T85" fmla="*/ 0 h 316"/>
                    <a:gd name="T86" fmla="*/ 158 w 349"/>
                    <a:gd name="T87" fmla="*/ 0 h 316"/>
                    <a:gd name="T88" fmla="*/ 180 w 349"/>
                    <a:gd name="T89" fmla="*/ 1 h 316"/>
                    <a:gd name="T90" fmla="*/ 201 w 349"/>
                    <a:gd name="T91" fmla="*/ 4 h 316"/>
                    <a:gd name="T92" fmla="*/ 221 w 349"/>
                    <a:gd name="T93" fmla="*/ 8 h 316"/>
                    <a:gd name="T94" fmla="*/ 239 w 349"/>
                    <a:gd name="T95" fmla="*/ 13 h 316"/>
                    <a:gd name="T96" fmla="*/ 256 w 349"/>
                    <a:gd name="T97" fmla="*/ 19 h 316"/>
                    <a:gd name="T98" fmla="*/ 272 w 349"/>
                    <a:gd name="T99" fmla="*/ 26 h 316"/>
                    <a:gd name="T100" fmla="*/ 287 w 349"/>
                    <a:gd name="T101" fmla="*/ 35 h 316"/>
                    <a:gd name="T102" fmla="*/ 300 w 349"/>
                    <a:gd name="T103" fmla="*/ 45 h 316"/>
                    <a:gd name="T104" fmla="*/ 312 w 349"/>
                    <a:gd name="T105" fmla="*/ 56 h 316"/>
                    <a:gd name="T106" fmla="*/ 322 w 349"/>
                    <a:gd name="T107" fmla="*/ 68 h 316"/>
                    <a:gd name="T108" fmla="*/ 331 w 349"/>
                    <a:gd name="T109" fmla="*/ 81 h 316"/>
                    <a:gd name="T110" fmla="*/ 338 w 349"/>
                    <a:gd name="T111" fmla="*/ 95 h 316"/>
                    <a:gd name="T112" fmla="*/ 343 w 349"/>
                    <a:gd name="T113" fmla="*/ 110 h 316"/>
                    <a:gd name="T114" fmla="*/ 347 w 349"/>
                    <a:gd name="T115" fmla="*/ 126 h 316"/>
                    <a:gd name="T116" fmla="*/ 349 w 349"/>
                    <a:gd name="T117" fmla="*/ 143 h 316"/>
                    <a:gd name="T118" fmla="*/ 349 w 349"/>
                    <a:gd name="T119" fmla="*/ 143 h 31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49"/>
                    <a:gd name="T181" fmla="*/ 0 h 316"/>
                    <a:gd name="T182" fmla="*/ 349 w 349"/>
                    <a:gd name="T183" fmla="*/ 316 h 31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49" h="316">
                      <a:moveTo>
                        <a:pt x="349" y="143"/>
                      </a:moveTo>
                      <a:lnTo>
                        <a:pt x="349" y="161"/>
                      </a:lnTo>
                      <a:lnTo>
                        <a:pt x="345" y="179"/>
                      </a:lnTo>
                      <a:lnTo>
                        <a:pt x="339" y="198"/>
                      </a:lnTo>
                      <a:lnTo>
                        <a:pt x="330" y="217"/>
                      </a:lnTo>
                      <a:lnTo>
                        <a:pt x="319" y="235"/>
                      </a:lnTo>
                      <a:lnTo>
                        <a:pt x="305" y="252"/>
                      </a:lnTo>
                      <a:lnTo>
                        <a:pt x="290" y="268"/>
                      </a:lnTo>
                      <a:lnTo>
                        <a:pt x="273" y="282"/>
                      </a:lnTo>
                      <a:lnTo>
                        <a:pt x="255" y="294"/>
                      </a:lnTo>
                      <a:lnTo>
                        <a:pt x="237" y="303"/>
                      </a:lnTo>
                      <a:lnTo>
                        <a:pt x="218" y="310"/>
                      </a:lnTo>
                      <a:lnTo>
                        <a:pt x="199" y="314"/>
                      </a:lnTo>
                      <a:lnTo>
                        <a:pt x="179" y="316"/>
                      </a:lnTo>
                      <a:lnTo>
                        <a:pt x="160" y="314"/>
                      </a:lnTo>
                      <a:lnTo>
                        <a:pt x="136" y="310"/>
                      </a:lnTo>
                      <a:lnTo>
                        <a:pt x="115" y="304"/>
                      </a:lnTo>
                      <a:lnTo>
                        <a:pt x="96" y="296"/>
                      </a:lnTo>
                      <a:lnTo>
                        <a:pt x="79" y="286"/>
                      </a:lnTo>
                      <a:lnTo>
                        <a:pt x="63" y="275"/>
                      </a:lnTo>
                      <a:lnTo>
                        <a:pt x="50" y="263"/>
                      </a:lnTo>
                      <a:lnTo>
                        <a:pt x="38" y="249"/>
                      </a:lnTo>
                      <a:lnTo>
                        <a:pt x="28" y="235"/>
                      </a:lnTo>
                      <a:lnTo>
                        <a:pt x="20" y="221"/>
                      </a:lnTo>
                      <a:lnTo>
                        <a:pt x="13" y="206"/>
                      </a:lnTo>
                      <a:lnTo>
                        <a:pt x="7" y="190"/>
                      </a:lnTo>
                      <a:lnTo>
                        <a:pt x="4" y="175"/>
                      </a:lnTo>
                      <a:lnTo>
                        <a:pt x="1" y="159"/>
                      </a:lnTo>
                      <a:lnTo>
                        <a:pt x="0" y="144"/>
                      </a:lnTo>
                      <a:lnTo>
                        <a:pt x="2" y="120"/>
                      </a:lnTo>
                      <a:lnTo>
                        <a:pt x="9" y="97"/>
                      </a:lnTo>
                      <a:lnTo>
                        <a:pt x="21" y="75"/>
                      </a:lnTo>
                      <a:lnTo>
                        <a:pt x="38" y="53"/>
                      </a:lnTo>
                      <a:lnTo>
                        <a:pt x="56" y="38"/>
                      </a:lnTo>
                      <a:lnTo>
                        <a:pt x="75" y="25"/>
                      </a:lnTo>
                      <a:lnTo>
                        <a:pt x="96" y="14"/>
                      </a:lnTo>
                      <a:lnTo>
                        <a:pt x="117" y="6"/>
                      </a:lnTo>
                      <a:lnTo>
                        <a:pt x="137" y="2"/>
                      </a:lnTo>
                      <a:lnTo>
                        <a:pt x="158" y="0"/>
                      </a:lnTo>
                      <a:lnTo>
                        <a:pt x="180" y="1"/>
                      </a:lnTo>
                      <a:lnTo>
                        <a:pt x="201" y="4"/>
                      </a:lnTo>
                      <a:lnTo>
                        <a:pt x="221" y="8"/>
                      </a:lnTo>
                      <a:lnTo>
                        <a:pt x="239" y="13"/>
                      </a:lnTo>
                      <a:lnTo>
                        <a:pt x="256" y="19"/>
                      </a:lnTo>
                      <a:lnTo>
                        <a:pt x="272" y="26"/>
                      </a:lnTo>
                      <a:lnTo>
                        <a:pt x="287" y="35"/>
                      </a:lnTo>
                      <a:lnTo>
                        <a:pt x="300" y="45"/>
                      </a:lnTo>
                      <a:lnTo>
                        <a:pt x="312" y="56"/>
                      </a:lnTo>
                      <a:lnTo>
                        <a:pt x="322" y="68"/>
                      </a:lnTo>
                      <a:lnTo>
                        <a:pt x="331" y="81"/>
                      </a:lnTo>
                      <a:lnTo>
                        <a:pt x="338" y="95"/>
                      </a:lnTo>
                      <a:lnTo>
                        <a:pt x="343" y="110"/>
                      </a:lnTo>
                      <a:lnTo>
                        <a:pt x="347" y="126"/>
                      </a:lnTo>
                      <a:lnTo>
                        <a:pt x="349" y="143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6" name="Freeform 88"/>
                <p:cNvSpPr>
                  <a:spLocks/>
                </p:cNvSpPr>
                <p:nvPr/>
              </p:nvSpPr>
              <p:spPr bwMode="auto">
                <a:xfrm>
                  <a:off x="3753" y="1303"/>
                  <a:ext cx="315" cy="283"/>
                </a:xfrm>
                <a:custGeom>
                  <a:avLst/>
                  <a:gdLst>
                    <a:gd name="T0" fmla="*/ 141 w 315"/>
                    <a:gd name="T1" fmla="*/ 0 h 283"/>
                    <a:gd name="T2" fmla="*/ 124 w 315"/>
                    <a:gd name="T3" fmla="*/ 1 h 283"/>
                    <a:gd name="T4" fmla="*/ 107 w 315"/>
                    <a:gd name="T5" fmla="*/ 5 h 283"/>
                    <a:gd name="T6" fmla="*/ 89 w 315"/>
                    <a:gd name="T7" fmla="*/ 11 h 283"/>
                    <a:gd name="T8" fmla="*/ 71 w 315"/>
                    <a:gd name="T9" fmla="*/ 20 h 283"/>
                    <a:gd name="T10" fmla="*/ 54 w 315"/>
                    <a:gd name="T11" fmla="*/ 31 h 283"/>
                    <a:gd name="T12" fmla="*/ 39 w 315"/>
                    <a:gd name="T13" fmla="*/ 43 h 283"/>
                    <a:gd name="T14" fmla="*/ 25 w 315"/>
                    <a:gd name="T15" fmla="*/ 58 h 283"/>
                    <a:gd name="T16" fmla="*/ 14 w 315"/>
                    <a:gd name="T17" fmla="*/ 74 h 283"/>
                    <a:gd name="T18" fmla="*/ 6 w 315"/>
                    <a:gd name="T19" fmla="*/ 91 h 283"/>
                    <a:gd name="T20" fmla="*/ 1 w 315"/>
                    <a:gd name="T21" fmla="*/ 109 h 283"/>
                    <a:gd name="T22" fmla="*/ 0 w 315"/>
                    <a:gd name="T23" fmla="*/ 128 h 283"/>
                    <a:gd name="T24" fmla="*/ 0 w 315"/>
                    <a:gd name="T25" fmla="*/ 128 h 283"/>
                    <a:gd name="T26" fmla="*/ 1 w 315"/>
                    <a:gd name="T27" fmla="*/ 146 h 283"/>
                    <a:gd name="T28" fmla="*/ 4 w 315"/>
                    <a:gd name="T29" fmla="*/ 164 h 283"/>
                    <a:gd name="T30" fmla="*/ 10 w 315"/>
                    <a:gd name="T31" fmla="*/ 181 h 283"/>
                    <a:gd name="T32" fmla="*/ 17 w 315"/>
                    <a:gd name="T33" fmla="*/ 197 h 283"/>
                    <a:gd name="T34" fmla="*/ 26 w 315"/>
                    <a:gd name="T35" fmla="*/ 212 h 283"/>
                    <a:gd name="T36" fmla="*/ 37 w 315"/>
                    <a:gd name="T37" fmla="*/ 227 h 283"/>
                    <a:gd name="T38" fmla="*/ 50 w 315"/>
                    <a:gd name="T39" fmla="*/ 240 h 283"/>
                    <a:gd name="T40" fmla="*/ 65 w 315"/>
                    <a:gd name="T41" fmla="*/ 252 h 283"/>
                    <a:gd name="T42" fmla="*/ 82 w 315"/>
                    <a:gd name="T43" fmla="*/ 263 h 283"/>
                    <a:gd name="T44" fmla="*/ 100 w 315"/>
                    <a:gd name="T45" fmla="*/ 271 h 283"/>
                    <a:gd name="T46" fmla="*/ 121 w 315"/>
                    <a:gd name="T47" fmla="*/ 278 h 283"/>
                    <a:gd name="T48" fmla="*/ 144 w 315"/>
                    <a:gd name="T49" fmla="*/ 282 h 283"/>
                    <a:gd name="T50" fmla="*/ 144 w 315"/>
                    <a:gd name="T51" fmla="*/ 282 h 283"/>
                    <a:gd name="T52" fmla="*/ 163 w 315"/>
                    <a:gd name="T53" fmla="*/ 283 h 283"/>
                    <a:gd name="T54" fmla="*/ 182 w 315"/>
                    <a:gd name="T55" fmla="*/ 282 h 283"/>
                    <a:gd name="T56" fmla="*/ 200 w 315"/>
                    <a:gd name="T57" fmla="*/ 277 h 283"/>
                    <a:gd name="T58" fmla="*/ 216 w 315"/>
                    <a:gd name="T59" fmla="*/ 271 h 283"/>
                    <a:gd name="T60" fmla="*/ 232 w 315"/>
                    <a:gd name="T61" fmla="*/ 263 h 283"/>
                    <a:gd name="T62" fmla="*/ 247 w 315"/>
                    <a:gd name="T63" fmla="*/ 252 h 283"/>
                    <a:gd name="T64" fmla="*/ 261 w 315"/>
                    <a:gd name="T65" fmla="*/ 241 h 283"/>
                    <a:gd name="T66" fmla="*/ 273 w 315"/>
                    <a:gd name="T67" fmla="*/ 228 h 283"/>
                    <a:gd name="T68" fmla="*/ 284 w 315"/>
                    <a:gd name="T69" fmla="*/ 214 h 283"/>
                    <a:gd name="T70" fmla="*/ 294 w 315"/>
                    <a:gd name="T71" fmla="*/ 201 h 283"/>
                    <a:gd name="T72" fmla="*/ 302 w 315"/>
                    <a:gd name="T73" fmla="*/ 186 h 283"/>
                    <a:gd name="T74" fmla="*/ 308 w 315"/>
                    <a:gd name="T75" fmla="*/ 171 h 283"/>
                    <a:gd name="T76" fmla="*/ 312 w 315"/>
                    <a:gd name="T77" fmla="*/ 156 h 283"/>
                    <a:gd name="T78" fmla="*/ 315 w 315"/>
                    <a:gd name="T79" fmla="*/ 142 h 283"/>
                    <a:gd name="T80" fmla="*/ 315 w 315"/>
                    <a:gd name="T81" fmla="*/ 128 h 283"/>
                    <a:gd name="T82" fmla="*/ 315 w 315"/>
                    <a:gd name="T83" fmla="*/ 128 h 283"/>
                    <a:gd name="T84" fmla="*/ 313 w 315"/>
                    <a:gd name="T85" fmla="*/ 113 h 283"/>
                    <a:gd name="T86" fmla="*/ 310 w 315"/>
                    <a:gd name="T87" fmla="*/ 98 h 283"/>
                    <a:gd name="T88" fmla="*/ 304 w 315"/>
                    <a:gd name="T89" fmla="*/ 84 h 283"/>
                    <a:gd name="T90" fmla="*/ 297 w 315"/>
                    <a:gd name="T91" fmla="*/ 70 h 283"/>
                    <a:gd name="T92" fmla="*/ 288 w 315"/>
                    <a:gd name="T93" fmla="*/ 58 h 283"/>
                    <a:gd name="T94" fmla="*/ 277 w 315"/>
                    <a:gd name="T95" fmla="*/ 46 h 283"/>
                    <a:gd name="T96" fmla="*/ 264 w 315"/>
                    <a:gd name="T97" fmla="*/ 35 h 283"/>
                    <a:gd name="T98" fmla="*/ 249 w 315"/>
                    <a:gd name="T99" fmla="*/ 25 h 283"/>
                    <a:gd name="T100" fmla="*/ 232 w 315"/>
                    <a:gd name="T101" fmla="*/ 17 h 283"/>
                    <a:gd name="T102" fmla="*/ 213 w 315"/>
                    <a:gd name="T103" fmla="*/ 10 h 283"/>
                    <a:gd name="T104" fmla="*/ 192 w 315"/>
                    <a:gd name="T105" fmla="*/ 5 h 283"/>
                    <a:gd name="T106" fmla="*/ 168 w 315"/>
                    <a:gd name="T107" fmla="*/ 2 h 283"/>
                    <a:gd name="T108" fmla="*/ 141 w 315"/>
                    <a:gd name="T109" fmla="*/ 0 h 283"/>
                    <a:gd name="T110" fmla="*/ 141 w 315"/>
                    <a:gd name="T111" fmla="*/ 0 h 2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5"/>
                    <a:gd name="T169" fmla="*/ 0 h 283"/>
                    <a:gd name="T170" fmla="*/ 315 w 315"/>
                    <a:gd name="T171" fmla="*/ 283 h 2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5" h="283">
                      <a:moveTo>
                        <a:pt x="141" y="0"/>
                      </a:moveTo>
                      <a:lnTo>
                        <a:pt x="124" y="1"/>
                      </a:lnTo>
                      <a:lnTo>
                        <a:pt x="107" y="5"/>
                      </a:lnTo>
                      <a:lnTo>
                        <a:pt x="89" y="11"/>
                      </a:lnTo>
                      <a:lnTo>
                        <a:pt x="71" y="20"/>
                      </a:lnTo>
                      <a:lnTo>
                        <a:pt x="54" y="31"/>
                      </a:lnTo>
                      <a:lnTo>
                        <a:pt x="39" y="43"/>
                      </a:lnTo>
                      <a:lnTo>
                        <a:pt x="25" y="58"/>
                      </a:lnTo>
                      <a:lnTo>
                        <a:pt x="14" y="74"/>
                      </a:lnTo>
                      <a:lnTo>
                        <a:pt x="6" y="91"/>
                      </a:lnTo>
                      <a:lnTo>
                        <a:pt x="1" y="109"/>
                      </a:lnTo>
                      <a:lnTo>
                        <a:pt x="0" y="128"/>
                      </a:lnTo>
                      <a:lnTo>
                        <a:pt x="1" y="146"/>
                      </a:lnTo>
                      <a:lnTo>
                        <a:pt x="4" y="164"/>
                      </a:lnTo>
                      <a:lnTo>
                        <a:pt x="10" y="181"/>
                      </a:lnTo>
                      <a:lnTo>
                        <a:pt x="17" y="197"/>
                      </a:lnTo>
                      <a:lnTo>
                        <a:pt x="26" y="212"/>
                      </a:lnTo>
                      <a:lnTo>
                        <a:pt x="37" y="227"/>
                      </a:lnTo>
                      <a:lnTo>
                        <a:pt x="50" y="240"/>
                      </a:lnTo>
                      <a:lnTo>
                        <a:pt x="65" y="252"/>
                      </a:lnTo>
                      <a:lnTo>
                        <a:pt x="82" y="263"/>
                      </a:lnTo>
                      <a:lnTo>
                        <a:pt x="100" y="271"/>
                      </a:lnTo>
                      <a:lnTo>
                        <a:pt x="121" y="278"/>
                      </a:lnTo>
                      <a:lnTo>
                        <a:pt x="144" y="282"/>
                      </a:lnTo>
                      <a:lnTo>
                        <a:pt x="163" y="283"/>
                      </a:lnTo>
                      <a:lnTo>
                        <a:pt x="182" y="282"/>
                      </a:lnTo>
                      <a:lnTo>
                        <a:pt x="200" y="277"/>
                      </a:lnTo>
                      <a:lnTo>
                        <a:pt x="216" y="271"/>
                      </a:lnTo>
                      <a:lnTo>
                        <a:pt x="232" y="263"/>
                      </a:lnTo>
                      <a:lnTo>
                        <a:pt x="247" y="252"/>
                      </a:lnTo>
                      <a:lnTo>
                        <a:pt x="261" y="241"/>
                      </a:lnTo>
                      <a:lnTo>
                        <a:pt x="273" y="228"/>
                      </a:lnTo>
                      <a:lnTo>
                        <a:pt x="284" y="214"/>
                      </a:lnTo>
                      <a:lnTo>
                        <a:pt x="294" y="201"/>
                      </a:lnTo>
                      <a:lnTo>
                        <a:pt x="302" y="186"/>
                      </a:lnTo>
                      <a:lnTo>
                        <a:pt x="308" y="171"/>
                      </a:lnTo>
                      <a:lnTo>
                        <a:pt x="312" y="156"/>
                      </a:lnTo>
                      <a:lnTo>
                        <a:pt x="315" y="142"/>
                      </a:lnTo>
                      <a:lnTo>
                        <a:pt x="315" y="128"/>
                      </a:lnTo>
                      <a:lnTo>
                        <a:pt x="313" y="113"/>
                      </a:lnTo>
                      <a:lnTo>
                        <a:pt x="310" y="98"/>
                      </a:lnTo>
                      <a:lnTo>
                        <a:pt x="304" y="84"/>
                      </a:lnTo>
                      <a:lnTo>
                        <a:pt x="297" y="70"/>
                      </a:lnTo>
                      <a:lnTo>
                        <a:pt x="288" y="58"/>
                      </a:lnTo>
                      <a:lnTo>
                        <a:pt x="277" y="46"/>
                      </a:lnTo>
                      <a:lnTo>
                        <a:pt x="264" y="35"/>
                      </a:lnTo>
                      <a:lnTo>
                        <a:pt x="249" y="25"/>
                      </a:lnTo>
                      <a:lnTo>
                        <a:pt x="232" y="17"/>
                      </a:lnTo>
                      <a:lnTo>
                        <a:pt x="213" y="10"/>
                      </a:lnTo>
                      <a:lnTo>
                        <a:pt x="192" y="5"/>
                      </a:lnTo>
                      <a:lnTo>
                        <a:pt x="168" y="2"/>
                      </a:lnTo>
                      <a:lnTo>
                        <a:pt x="141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89" name="Group 89"/>
              <p:cNvGrpSpPr>
                <a:grpSpLocks/>
              </p:cNvGrpSpPr>
              <p:nvPr/>
            </p:nvGrpSpPr>
            <p:grpSpPr bwMode="auto">
              <a:xfrm>
                <a:off x="3812" y="1248"/>
                <a:ext cx="198" cy="210"/>
                <a:chOff x="3812" y="1248"/>
                <a:chExt cx="198" cy="210"/>
              </a:xfrm>
            </p:grpSpPr>
            <p:sp>
              <p:nvSpPr>
                <p:cNvPr id="14393" name="Freeform 90"/>
                <p:cNvSpPr>
                  <a:spLocks/>
                </p:cNvSpPr>
                <p:nvPr/>
              </p:nvSpPr>
              <p:spPr bwMode="auto">
                <a:xfrm>
                  <a:off x="3818" y="1416"/>
                  <a:ext cx="192" cy="42"/>
                </a:xfrm>
                <a:custGeom>
                  <a:avLst/>
                  <a:gdLst>
                    <a:gd name="T0" fmla="*/ 106 w 192"/>
                    <a:gd name="T1" fmla="*/ 24 h 42"/>
                    <a:gd name="T2" fmla="*/ 123 w 192"/>
                    <a:gd name="T3" fmla="*/ 27 h 42"/>
                    <a:gd name="T4" fmla="*/ 145 w 192"/>
                    <a:gd name="T5" fmla="*/ 30 h 42"/>
                    <a:gd name="T6" fmla="*/ 168 w 192"/>
                    <a:gd name="T7" fmla="*/ 30 h 42"/>
                    <a:gd name="T8" fmla="*/ 185 w 192"/>
                    <a:gd name="T9" fmla="*/ 26 h 42"/>
                    <a:gd name="T10" fmla="*/ 192 w 192"/>
                    <a:gd name="T11" fmla="*/ 15 h 42"/>
                    <a:gd name="T12" fmla="*/ 192 w 192"/>
                    <a:gd name="T13" fmla="*/ 15 h 42"/>
                    <a:gd name="T14" fmla="*/ 185 w 192"/>
                    <a:gd name="T15" fmla="*/ 4 h 42"/>
                    <a:gd name="T16" fmla="*/ 167 w 192"/>
                    <a:gd name="T17" fmla="*/ 0 h 42"/>
                    <a:gd name="T18" fmla="*/ 144 w 192"/>
                    <a:gd name="T19" fmla="*/ 0 h 42"/>
                    <a:gd name="T20" fmla="*/ 123 w 192"/>
                    <a:gd name="T21" fmla="*/ 3 h 42"/>
                    <a:gd name="T22" fmla="*/ 106 w 192"/>
                    <a:gd name="T23" fmla="*/ 7 h 42"/>
                    <a:gd name="T24" fmla="*/ 106 w 192"/>
                    <a:gd name="T25" fmla="*/ 7 h 42"/>
                    <a:gd name="T26" fmla="*/ 99 w 192"/>
                    <a:gd name="T27" fmla="*/ 9 h 42"/>
                    <a:gd name="T28" fmla="*/ 92 w 192"/>
                    <a:gd name="T29" fmla="*/ 10 h 42"/>
                    <a:gd name="T30" fmla="*/ 85 w 192"/>
                    <a:gd name="T31" fmla="*/ 9 h 42"/>
                    <a:gd name="T32" fmla="*/ 85 w 192"/>
                    <a:gd name="T33" fmla="*/ 9 h 42"/>
                    <a:gd name="T34" fmla="*/ 68 w 192"/>
                    <a:gd name="T35" fmla="*/ 8 h 42"/>
                    <a:gd name="T36" fmla="*/ 46 w 192"/>
                    <a:gd name="T37" fmla="*/ 9 h 42"/>
                    <a:gd name="T38" fmla="*/ 23 w 192"/>
                    <a:gd name="T39" fmla="*/ 12 h 42"/>
                    <a:gd name="T40" fmla="*/ 6 w 192"/>
                    <a:gd name="T41" fmla="*/ 20 h 42"/>
                    <a:gd name="T42" fmla="*/ 0 w 192"/>
                    <a:gd name="T43" fmla="*/ 32 h 42"/>
                    <a:gd name="T44" fmla="*/ 0 w 192"/>
                    <a:gd name="T45" fmla="*/ 32 h 42"/>
                    <a:gd name="T46" fmla="*/ 8 w 192"/>
                    <a:gd name="T47" fmla="*/ 41 h 42"/>
                    <a:gd name="T48" fmla="*/ 26 w 192"/>
                    <a:gd name="T49" fmla="*/ 42 h 42"/>
                    <a:gd name="T50" fmla="*/ 48 w 192"/>
                    <a:gd name="T51" fmla="*/ 38 h 42"/>
                    <a:gd name="T52" fmla="*/ 70 w 192"/>
                    <a:gd name="T53" fmla="*/ 32 h 42"/>
                    <a:gd name="T54" fmla="*/ 87 w 192"/>
                    <a:gd name="T55" fmla="*/ 27 h 42"/>
                    <a:gd name="T56" fmla="*/ 87 w 192"/>
                    <a:gd name="T57" fmla="*/ 27 h 42"/>
                    <a:gd name="T58" fmla="*/ 94 w 192"/>
                    <a:gd name="T59" fmla="*/ 25 h 42"/>
                    <a:gd name="T60" fmla="*/ 100 w 192"/>
                    <a:gd name="T61" fmla="*/ 24 h 42"/>
                    <a:gd name="T62" fmla="*/ 106 w 192"/>
                    <a:gd name="T63" fmla="*/ 24 h 42"/>
                    <a:gd name="T64" fmla="*/ 106 w 192"/>
                    <a:gd name="T65" fmla="*/ 24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2"/>
                    <a:gd name="T100" fmla="*/ 0 h 42"/>
                    <a:gd name="T101" fmla="*/ 192 w 19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2" h="42">
                      <a:moveTo>
                        <a:pt x="106" y="24"/>
                      </a:moveTo>
                      <a:lnTo>
                        <a:pt x="123" y="27"/>
                      </a:lnTo>
                      <a:lnTo>
                        <a:pt x="145" y="30"/>
                      </a:lnTo>
                      <a:lnTo>
                        <a:pt x="168" y="30"/>
                      </a:lnTo>
                      <a:lnTo>
                        <a:pt x="185" y="26"/>
                      </a:lnTo>
                      <a:lnTo>
                        <a:pt x="192" y="15"/>
                      </a:lnTo>
                      <a:lnTo>
                        <a:pt x="185" y="4"/>
                      </a:lnTo>
                      <a:lnTo>
                        <a:pt x="167" y="0"/>
                      </a:lnTo>
                      <a:lnTo>
                        <a:pt x="144" y="0"/>
                      </a:lnTo>
                      <a:lnTo>
                        <a:pt x="123" y="3"/>
                      </a:lnTo>
                      <a:lnTo>
                        <a:pt x="106" y="7"/>
                      </a:lnTo>
                      <a:lnTo>
                        <a:pt x="99" y="9"/>
                      </a:lnTo>
                      <a:lnTo>
                        <a:pt x="92" y="10"/>
                      </a:lnTo>
                      <a:lnTo>
                        <a:pt x="85" y="9"/>
                      </a:lnTo>
                      <a:lnTo>
                        <a:pt x="68" y="8"/>
                      </a:lnTo>
                      <a:lnTo>
                        <a:pt x="46" y="9"/>
                      </a:lnTo>
                      <a:lnTo>
                        <a:pt x="23" y="12"/>
                      </a:lnTo>
                      <a:lnTo>
                        <a:pt x="6" y="20"/>
                      </a:lnTo>
                      <a:lnTo>
                        <a:pt x="0" y="32"/>
                      </a:lnTo>
                      <a:lnTo>
                        <a:pt x="8" y="41"/>
                      </a:lnTo>
                      <a:lnTo>
                        <a:pt x="26" y="42"/>
                      </a:lnTo>
                      <a:lnTo>
                        <a:pt x="48" y="38"/>
                      </a:lnTo>
                      <a:lnTo>
                        <a:pt x="70" y="32"/>
                      </a:lnTo>
                      <a:lnTo>
                        <a:pt x="87" y="27"/>
                      </a:lnTo>
                      <a:lnTo>
                        <a:pt x="94" y="25"/>
                      </a:lnTo>
                      <a:lnTo>
                        <a:pt x="100" y="24"/>
                      </a:lnTo>
                      <a:lnTo>
                        <a:pt x="106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812" y="1248"/>
                  <a:ext cx="18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90" name="Group 92"/>
              <p:cNvGrpSpPr>
                <a:grpSpLocks/>
              </p:cNvGrpSpPr>
              <p:nvPr/>
            </p:nvGrpSpPr>
            <p:grpSpPr bwMode="auto">
              <a:xfrm>
                <a:off x="3812" y="1476"/>
                <a:ext cx="201" cy="192"/>
                <a:chOff x="3812" y="1476"/>
                <a:chExt cx="201" cy="192"/>
              </a:xfrm>
            </p:grpSpPr>
            <p:sp>
              <p:nvSpPr>
                <p:cNvPr id="14391" name="Freeform 93"/>
                <p:cNvSpPr>
                  <a:spLocks/>
                </p:cNvSpPr>
                <p:nvPr/>
              </p:nvSpPr>
              <p:spPr bwMode="auto">
                <a:xfrm>
                  <a:off x="3856" y="1495"/>
                  <a:ext cx="115" cy="25"/>
                </a:xfrm>
                <a:custGeom>
                  <a:avLst/>
                  <a:gdLst>
                    <a:gd name="T0" fmla="*/ 64 w 115"/>
                    <a:gd name="T1" fmla="*/ 14 h 25"/>
                    <a:gd name="T2" fmla="*/ 83 w 115"/>
                    <a:gd name="T3" fmla="*/ 17 h 25"/>
                    <a:gd name="T4" fmla="*/ 104 w 115"/>
                    <a:gd name="T5" fmla="*/ 17 h 25"/>
                    <a:gd name="T6" fmla="*/ 115 w 115"/>
                    <a:gd name="T7" fmla="*/ 9 h 25"/>
                    <a:gd name="T8" fmla="*/ 115 w 115"/>
                    <a:gd name="T9" fmla="*/ 9 h 25"/>
                    <a:gd name="T10" fmla="*/ 104 w 115"/>
                    <a:gd name="T11" fmla="*/ 0 h 25"/>
                    <a:gd name="T12" fmla="*/ 82 w 115"/>
                    <a:gd name="T13" fmla="*/ 0 h 25"/>
                    <a:gd name="T14" fmla="*/ 64 w 115"/>
                    <a:gd name="T15" fmla="*/ 4 h 25"/>
                    <a:gd name="T16" fmla="*/ 64 w 115"/>
                    <a:gd name="T17" fmla="*/ 4 h 25"/>
                    <a:gd name="T18" fmla="*/ 59 w 115"/>
                    <a:gd name="T19" fmla="*/ 5 h 25"/>
                    <a:gd name="T20" fmla="*/ 55 w 115"/>
                    <a:gd name="T21" fmla="*/ 6 h 25"/>
                    <a:gd name="T22" fmla="*/ 51 w 115"/>
                    <a:gd name="T23" fmla="*/ 5 h 25"/>
                    <a:gd name="T24" fmla="*/ 51 w 115"/>
                    <a:gd name="T25" fmla="*/ 5 h 25"/>
                    <a:gd name="T26" fmla="*/ 32 w 115"/>
                    <a:gd name="T27" fmla="*/ 5 h 25"/>
                    <a:gd name="T28" fmla="*/ 10 w 115"/>
                    <a:gd name="T29" fmla="*/ 8 h 25"/>
                    <a:gd name="T30" fmla="*/ 0 w 115"/>
                    <a:gd name="T31" fmla="*/ 19 h 25"/>
                    <a:gd name="T32" fmla="*/ 0 w 115"/>
                    <a:gd name="T33" fmla="*/ 19 h 25"/>
                    <a:gd name="T34" fmla="*/ 11 w 115"/>
                    <a:gd name="T35" fmla="*/ 25 h 25"/>
                    <a:gd name="T36" fmla="*/ 34 w 115"/>
                    <a:gd name="T37" fmla="*/ 21 h 25"/>
                    <a:gd name="T38" fmla="*/ 52 w 115"/>
                    <a:gd name="T39" fmla="*/ 16 h 25"/>
                    <a:gd name="T40" fmla="*/ 52 w 115"/>
                    <a:gd name="T41" fmla="*/ 16 h 25"/>
                    <a:gd name="T42" fmla="*/ 56 w 115"/>
                    <a:gd name="T43" fmla="*/ 15 h 25"/>
                    <a:gd name="T44" fmla="*/ 60 w 115"/>
                    <a:gd name="T45" fmla="*/ 14 h 25"/>
                    <a:gd name="T46" fmla="*/ 64 w 115"/>
                    <a:gd name="T47" fmla="*/ 14 h 25"/>
                    <a:gd name="T48" fmla="*/ 64 w 115"/>
                    <a:gd name="T49" fmla="*/ 14 h 2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5"/>
                    <a:gd name="T76" fmla="*/ 0 h 25"/>
                    <a:gd name="T77" fmla="*/ 115 w 115"/>
                    <a:gd name="T78" fmla="*/ 25 h 2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5" h="25">
                      <a:moveTo>
                        <a:pt x="64" y="14"/>
                      </a:moveTo>
                      <a:lnTo>
                        <a:pt x="83" y="17"/>
                      </a:lnTo>
                      <a:lnTo>
                        <a:pt x="104" y="17"/>
                      </a:lnTo>
                      <a:lnTo>
                        <a:pt x="115" y="9"/>
                      </a:lnTo>
                      <a:lnTo>
                        <a:pt x="104" y="0"/>
                      </a:lnTo>
                      <a:lnTo>
                        <a:pt x="82" y="0"/>
                      </a:lnTo>
                      <a:lnTo>
                        <a:pt x="64" y="4"/>
                      </a:lnTo>
                      <a:lnTo>
                        <a:pt x="59" y="5"/>
                      </a:lnTo>
                      <a:lnTo>
                        <a:pt x="55" y="6"/>
                      </a:lnTo>
                      <a:lnTo>
                        <a:pt x="51" y="5"/>
                      </a:lnTo>
                      <a:lnTo>
                        <a:pt x="32" y="5"/>
                      </a:lnTo>
                      <a:lnTo>
                        <a:pt x="10" y="8"/>
                      </a:lnTo>
                      <a:lnTo>
                        <a:pt x="0" y="19"/>
                      </a:lnTo>
                      <a:lnTo>
                        <a:pt x="11" y="25"/>
                      </a:lnTo>
                      <a:lnTo>
                        <a:pt x="34" y="21"/>
                      </a:lnTo>
                      <a:lnTo>
                        <a:pt x="52" y="16"/>
                      </a:lnTo>
                      <a:lnTo>
                        <a:pt x="56" y="15"/>
                      </a:lnTo>
                      <a:lnTo>
                        <a:pt x="60" y="14"/>
                      </a:lnTo>
                      <a:lnTo>
                        <a:pt x="64" y="14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2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812" y="147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60" name="Group 95"/>
            <p:cNvGrpSpPr>
              <a:grpSpLocks/>
            </p:cNvGrpSpPr>
            <p:nvPr/>
          </p:nvGrpSpPr>
          <p:grpSpPr bwMode="auto">
            <a:xfrm>
              <a:off x="4436" y="1890"/>
              <a:ext cx="639" cy="1003"/>
              <a:chOff x="4436" y="1935"/>
              <a:chExt cx="639" cy="1003"/>
            </a:xfrm>
          </p:grpSpPr>
          <p:sp>
            <p:nvSpPr>
              <p:cNvPr id="14381" name="Text Box 96"/>
              <p:cNvSpPr txBox="1">
                <a:spLocks noChangeArrowheads="1"/>
              </p:cNvSpPr>
              <p:nvPr/>
            </p:nvSpPr>
            <p:spPr bwMode="auto">
              <a:xfrm>
                <a:off x="4522" y="2612"/>
                <a:ext cx="48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Arial" charset="0"/>
                  </a:rPr>
                  <a:t>Mature</a:t>
                </a:r>
              </a:p>
              <a:p>
                <a:pPr eaLnBrk="0" hangingPunct="0"/>
                <a:r>
                  <a:rPr lang="en-US" sz="1400" b="1">
                    <a:latin typeface="Arial" charset="0"/>
                  </a:rPr>
                  <a:t>egg</a:t>
                </a:r>
              </a:p>
            </p:txBody>
          </p:sp>
          <p:grpSp>
            <p:nvGrpSpPr>
              <p:cNvPr id="14382" name="Group 97"/>
              <p:cNvGrpSpPr>
                <a:grpSpLocks/>
              </p:cNvGrpSpPr>
              <p:nvPr/>
            </p:nvGrpSpPr>
            <p:grpSpPr bwMode="auto">
              <a:xfrm>
                <a:off x="4436" y="1935"/>
                <a:ext cx="639" cy="675"/>
                <a:chOff x="4436" y="1935"/>
                <a:chExt cx="639" cy="675"/>
              </a:xfrm>
            </p:grpSpPr>
            <p:sp>
              <p:nvSpPr>
                <p:cNvPr id="14383" name="Freeform 98"/>
                <p:cNvSpPr>
                  <a:spLocks/>
                </p:cNvSpPr>
                <p:nvPr/>
              </p:nvSpPr>
              <p:spPr bwMode="auto">
                <a:xfrm>
                  <a:off x="4436" y="1935"/>
                  <a:ext cx="639" cy="675"/>
                </a:xfrm>
                <a:custGeom>
                  <a:avLst/>
                  <a:gdLst>
                    <a:gd name="T0" fmla="*/ 335 w 639"/>
                    <a:gd name="T1" fmla="*/ 672 h 675"/>
                    <a:gd name="T2" fmla="*/ 377 w 639"/>
                    <a:gd name="T3" fmla="*/ 673 h 675"/>
                    <a:gd name="T4" fmla="*/ 407 w 639"/>
                    <a:gd name="T5" fmla="*/ 648 h 675"/>
                    <a:gd name="T6" fmla="*/ 424 w 639"/>
                    <a:gd name="T7" fmla="*/ 614 h 675"/>
                    <a:gd name="T8" fmla="*/ 442 w 639"/>
                    <a:gd name="T9" fmla="*/ 590 h 675"/>
                    <a:gd name="T10" fmla="*/ 484 w 639"/>
                    <a:gd name="T11" fmla="*/ 573 h 675"/>
                    <a:gd name="T12" fmla="*/ 529 w 639"/>
                    <a:gd name="T13" fmla="*/ 533 h 675"/>
                    <a:gd name="T14" fmla="*/ 554 w 639"/>
                    <a:gd name="T15" fmla="*/ 524 h 675"/>
                    <a:gd name="T16" fmla="*/ 590 w 639"/>
                    <a:gd name="T17" fmla="*/ 484 h 675"/>
                    <a:gd name="T18" fmla="*/ 597 w 639"/>
                    <a:gd name="T19" fmla="*/ 432 h 675"/>
                    <a:gd name="T20" fmla="*/ 623 w 639"/>
                    <a:gd name="T21" fmla="*/ 352 h 675"/>
                    <a:gd name="T22" fmla="*/ 639 w 639"/>
                    <a:gd name="T23" fmla="*/ 287 h 675"/>
                    <a:gd name="T24" fmla="*/ 629 w 639"/>
                    <a:gd name="T25" fmla="*/ 242 h 675"/>
                    <a:gd name="T26" fmla="*/ 623 w 639"/>
                    <a:gd name="T27" fmla="*/ 233 h 675"/>
                    <a:gd name="T28" fmla="*/ 608 w 639"/>
                    <a:gd name="T29" fmla="*/ 174 h 675"/>
                    <a:gd name="T30" fmla="*/ 596 w 639"/>
                    <a:gd name="T31" fmla="*/ 125 h 675"/>
                    <a:gd name="T32" fmla="*/ 559 w 639"/>
                    <a:gd name="T33" fmla="*/ 83 h 675"/>
                    <a:gd name="T34" fmla="*/ 501 w 639"/>
                    <a:gd name="T35" fmla="*/ 67 h 675"/>
                    <a:gd name="T36" fmla="*/ 465 w 639"/>
                    <a:gd name="T37" fmla="*/ 53 h 675"/>
                    <a:gd name="T38" fmla="*/ 431 w 639"/>
                    <a:gd name="T39" fmla="*/ 17 h 675"/>
                    <a:gd name="T40" fmla="*/ 372 w 639"/>
                    <a:gd name="T41" fmla="*/ 0 h 675"/>
                    <a:gd name="T42" fmla="*/ 320 w 639"/>
                    <a:gd name="T43" fmla="*/ 11 h 675"/>
                    <a:gd name="T44" fmla="*/ 298 w 639"/>
                    <a:gd name="T45" fmla="*/ 16 h 675"/>
                    <a:gd name="T46" fmla="*/ 251 w 639"/>
                    <a:gd name="T47" fmla="*/ 7 h 675"/>
                    <a:gd name="T48" fmla="*/ 198 w 639"/>
                    <a:gd name="T49" fmla="*/ 29 h 675"/>
                    <a:gd name="T50" fmla="*/ 149 w 639"/>
                    <a:gd name="T51" fmla="*/ 63 h 675"/>
                    <a:gd name="T52" fmla="*/ 118 w 639"/>
                    <a:gd name="T53" fmla="*/ 69 h 675"/>
                    <a:gd name="T54" fmla="*/ 67 w 639"/>
                    <a:gd name="T55" fmla="*/ 95 h 675"/>
                    <a:gd name="T56" fmla="*/ 37 w 639"/>
                    <a:gd name="T57" fmla="*/ 141 h 675"/>
                    <a:gd name="T58" fmla="*/ 32 w 639"/>
                    <a:gd name="T59" fmla="*/ 174 h 675"/>
                    <a:gd name="T60" fmla="*/ 12 w 639"/>
                    <a:gd name="T61" fmla="*/ 242 h 675"/>
                    <a:gd name="T62" fmla="*/ 10 w 639"/>
                    <a:gd name="T63" fmla="*/ 247 h 675"/>
                    <a:gd name="T64" fmla="*/ 0 w 639"/>
                    <a:gd name="T65" fmla="*/ 297 h 675"/>
                    <a:gd name="T66" fmla="*/ 30 w 639"/>
                    <a:gd name="T67" fmla="*/ 364 h 675"/>
                    <a:gd name="T68" fmla="*/ 49 w 639"/>
                    <a:gd name="T69" fmla="*/ 400 h 675"/>
                    <a:gd name="T70" fmla="*/ 47 w 639"/>
                    <a:gd name="T71" fmla="*/ 447 h 675"/>
                    <a:gd name="T72" fmla="*/ 62 w 639"/>
                    <a:gd name="T73" fmla="*/ 511 h 675"/>
                    <a:gd name="T74" fmla="*/ 100 w 639"/>
                    <a:gd name="T75" fmla="*/ 531 h 675"/>
                    <a:gd name="T76" fmla="*/ 130 w 639"/>
                    <a:gd name="T77" fmla="*/ 538 h 675"/>
                    <a:gd name="T78" fmla="*/ 188 w 639"/>
                    <a:gd name="T79" fmla="*/ 579 h 675"/>
                    <a:gd name="T80" fmla="*/ 211 w 639"/>
                    <a:gd name="T81" fmla="*/ 618 h 675"/>
                    <a:gd name="T82" fmla="*/ 251 w 639"/>
                    <a:gd name="T83" fmla="*/ 646 h 675"/>
                    <a:gd name="T84" fmla="*/ 311 w 639"/>
                    <a:gd name="T85" fmla="*/ 675 h 6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39"/>
                    <a:gd name="T130" fmla="*/ 0 h 675"/>
                    <a:gd name="T131" fmla="*/ 639 w 639"/>
                    <a:gd name="T132" fmla="*/ 675 h 6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39" h="675">
                      <a:moveTo>
                        <a:pt x="311" y="675"/>
                      </a:moveTo>
                      <a:lnTo>
                        <a:pt x="320" y="673"/>
                      </a:lnTo>
                      <a:lnTo>
                        <a:pt x="335" y="672"/>
                      </a:lnTo>
                      <a:lnTo>
                        <a:pt x="353" y="672"/>
                      </a:lnTo>
                      <a:lnTo>
                        <a:pt x="377" y="673"/>
                      </a:lnTo>
                      <a:lnTo>
                        <a:pt x="393" y="665"/>
                      </a:lnTo>
                      <a:lnTo>
                        <a:pt x="407" y="648"/>
                      </a:lnTo>
                      <a:lnTo>
                        <a:pt x="414" y="637"/>
                      </a:lnTo>
                      <a:lnTo>
                        <a:pt x="419" y="625"/>
                      </a:lnTo>
                      <a:lnTo>
                        <a:pt x="424" y="614"/>
                      </a:lnTo>
                      <a:lnTo>
                        <a:pt x="431" y="602"/>
                      </a:lnTo>
                      <a:lnTo>
                        <a:pt x="442" y="590"/>
                      </a:lnTo>
                      <a:lnTo>
                        <a:pt x="465" y="582"/>
                      </a:lnTo>
                      <a:lnTo>
                        <a:pt x="484" y="573"/>
                      </a:lnTo>
                      <a:lnTo>
                        <a:pt x="500" y="558"/>
                      </a:lnTo>
                      <a:lnTo>
                        <a:pt x="514" y="543"/>
                      </a:lnTo>
                      <a:lnTo>
                        <a:pt x="529" y="533"/>
                      </a:lnTo>
                      <a:lnTo>
                        <a:pt x="541" y="530"/>
                      </a:lnTo>
                      <a:lnTo>
                        <a:pt x="554" y="524"/>
                      </a:lnTo>
                      <a:lnTo>
                        <a:pt x="568" y="515"/>
                      </a:lnTo>
                      <a:lnTo>
                        <a:pt x="580" y="502"/>
                      </a:lnTo>
                      <a:lnTo>
                        <a:pt x="590" y="484"/>
                      </a:lnTo>
                      <a:lnTo>
                        <a:pt x="596" y="461"/>
                      </a:lnTo>
                      <a:lnTo>
                        <a:pt x="597" y="432"/>
                      </a:lnTo>
                      <a:lnTo>
                        <a:pt x="598" y="403"/>
                      </a:lnTo>
                      <a:lnTo>
                        <a:pt x="608" y="380"/>
                      </a:lnTo>
                      <a:lnTo>
                        <a:pt x="623" y="352"/>
                      </a:lnTo>
                      <a:lnTo>
                        <a:pt x="636" y="317"/>
                      </a:lnTo>
                      <a:lnTo>
                        <a:pt x="639" y="287"/>
                      </a:lnTo>
                      <a:lnTo>
                        <a:pt x="636" y="263"/>
                      </a:lnTo>
                      <a:lnTo>
                        <a:pt x="631" y="248"/>
                      </a:lnTo>
                      <a:lnTo>
                        <a:pt x="629" y="242"/>
                      </a:lnTo>
                      <a:lnTo>
                        <a:pt x="623" y="233"/>
                      </a:lnTo>
                      <a:lnTo>
                        <a:pt x="612" y="208"/>
                      </a:lnTo>
                      <a:lnTo>
                        <a:pt x="608" y="174"/>
                      </a:lnTo>
                      <a:lnTo>
                        <a:pt x="607" y="158"/>
                      </a:lnTo>
                      <a:lnTo>
                        <a:pt x="603" y="141"/>
                      </a:lnTo>
                      <a:lnTo>
                        <a:pt x="596" y="125"/>
                      </a:lnTo>
                      <a:lnTo>
                        <a:pt x="586" y="109"/>
                      </a:lnTo>
                      <a:lnTo>
                        <a:pt x="574" y="95"/>
                      </a:lnTo>
                      <a:lnTo>
                        <a:pt x="559" y="83"/>
                      </a:lnTo>
                      <a:lnTo>
                        <a:pt x="541" y="74"/>
                      </a:lnTo>
                      <a:lnTo>
                        <a:pt x="522" y="69"/>
                      </a:lnTo>
                      <a:lnTo>
                        <a:pt x="501" y="67"/>
                      </a:lnTo>
                      <a:lnTo>
                        <a:pt x="490" y="65"/>
                      </a:lnTo>
                      <a:lnTo>
                        <a:pt x="465" y="53"/>
                      </a:lnTo>
                      <a:lnTo>
                        <a:pt x="442" y="29"/>
                      </a:lnTo>
                      <a:lnTo>
                        <a:pt x="431" y="17"/>
                      </a:lnTo>
                      <a:lnTo>
                        <a:pt x="414" y="8"/>
                      </a:lnTo>
                      <a:lnTo>
                        <a:pt x="394" y="2"/>
                      </a:lnTo>
                      <a:lnTo>
                        <a:pt x="372" y="0"/>
                      </a:lnTo>
                      <a:lnTo>
                        <a:pt x="351" y="0"/>
                      </a:lnTo>
                      <a:lnTo>
                        <a:pt x="333" y="4"/>
                      </a:lnTo>
                      <a:lnTo>
                        <a:pt x="320" y="11"/>
                      </a:lnTo>
                      <a:lnTo>
                        <a:pt x="311" y="16"/>
                      </a:lnTo>
                      <a:lnTo>
                        <a:pt x="298" y="16"/>
                      </a:lnTo>
                      <a:lnTo>
                        <a:pt x="284" y="13"/>
                      </a:lnTo>
                      <a:lnTo>
                        <a:pt x="268" y="9"/>
                      </a:lnTo>
                      <a:lnTo>
                        <a:pt x="251" y="7"/>
                      </a:lnTo>
                      <a:lnTo>
                        <a:pt x="234" y="8"/>
                      </a:lnTo>
                      <a:lnTo>
                        <a:pt x="216" y="15"/>
                      </a:lnTo>
                      <a:lnTo>
                        <a:pt x="198" y="29"/>
                      </a:lnTo>
                      <a:lnTo>
                        <a:pt x="172" y="51"/>
                      </a:lnTo>
                      <a:lnTo>
                        <a:pt x="149" y="63"/>
                      </a:lnTo>
                      <a:lnTo>
                        <a:pt x="140" y="67"/>
                      </a:lnTo>
                      <a:lnTo>
                        <a:pt x="118" y="69"/>
                      </a:lnTo>
                      <a:lnTo>
                        <a:pt x="99" y="74"/>
                      </a:lnTo>
                      <a:lnTo>
                        <a:pt x="82" y="83"/>
                      </a:lnTo>
                      <a:lnTo>
                        <a:pt x="67" y="95"/>
                      </a:lnTo>
                      <a:lnTo>
                        <a:pt x="54" y="109"/>
                      </a:lnTo>
                      <a:lnTo>
                        <a:pt x="44" y="125"/>
                      </a:lnTo>
                      <a:lnTo>
                        <a:pt x="37" y="141"/>
                      </a:lnTo>
                      <a:lnTo>
                        <a:pt x="33" y="158"/>
                      </a:lnTo>
                      <a:lnTo>
                        <a:pt x="32" y="174"/>
                      </a:lnTo>
                      <a:lnTo>
                        <a:pt x="28" y="208"/>
                      </a:lnTo>
                      <a:lnTo>
                        <a:pt x="18" y="233"/>
                      </a:lnTo>
                      <a:lnTo>
                        <a:pt x="12" y="242"/>
                      </a:lnTo>
                      <a:lnTo>
                        <a:pt x="10" y="247"/>
                      </a:lnTo>
                      <a:lnTo>
                        <a:pt x="6" y="259"/>
                      </a:lnTo>
                      <a:lnTo>
                        <a:pt x="2" y="276"/>
                      </a:lnTo>
                      <a:lnTo>
                        <a:pt x="0" y="297"/>
                      </a:lnTo>
                      <a:lnTo>
                        <a:pt x="3" y="320"/>
                      </a:lnTo>
                      <a:lnTo>
                        <a:pt x="12" y="343"/>
                      </a:lnTo>
                      <a:lnTo>
                        <a:pt x="30" y="364"/>
                      </a:lnTo>
                      <a:lnTo>
                        <a:pt x="44" y="381"/>
                      </a:lnTo>
                      <a:lnTo>
                        <a:pt x="49" y="400"/>
                      </a:lnTo>
                      <a:lnTo>
                        <a:pt x="49" y="422"/>
                      </a:lnTo>
                      <a:lnTo>
                        <a:pt x="47" y="447"/>
                      </a:lnTo>
                      <a:lnTo>
                        <a:pt x="47" y="475"/>
                      </a:lnTo>
                      <a:lnTo>
                        <a:pt x="53" y="496"/>
                      </a:lnTo>
                      <a:lnTo>
                        <a:pt x="62" y="511"/>
                      </a:lnTo>
                      <a:lnTo>
                        <a:pt x="74" y="520"/>
                      </a:lnTo>
                      <a:lnTo>
                        <a:pt x="87" y="527"/>
                      </a:lnTo>
                      <a:lnTo>
                        <a:pt x="100" y="531"/>
                      </a:lnTo>
                      <a:lnTo>
                        <a:pt x="111" y="533"/>
                      </a:lnTo>
                      <a:lnTo>
                        <a:pt x="130" y="538"/>
                      </a:lnTo>
                      <a:lnTo>
                        <a:pt x="150" y="547"/>
                      </a:lnTo>
                      <a:lnTo>
                        <a:pt x="170" y="559"/>
                      </a:lnTo>
                      <a:lnTo>
                        <a:pt x="188" y="579"/>
                      </a:lnTo>
                      <a:lnTo>
                        <a:pt x="196" y="595"/>
                      </a:lnTo>
                      <a:lnTo>
                        <a:pt x="211" y="618"/>
                      </a:lnTo>
                      <a:lnTo>
                        <a:pt x="239" y="637"/>
                      </a:lnTo>
                      <a:lnTo>
                        <a:pt x="251" y="646"/>
                      </a:lnTo>
                      <a:lnTo>
                        <a:pt x="266" y="661"/>
                      </a:lnTo>
                      <a:lnTo>
                        <a:pt x="285" y="673"/>
                      </a:lnTo>
                      <a:lnTo>
                        <a:pt x="311" y="675"/>
                      </a:lnTo>
                      <a:close/>
                    </a:path>
                  </a:pathLst>
                </a:custGeom>
                <a:solidFill>
                  <a:srgbClr val="EAC3A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Freeform 99"/>
                <p:cNvSpPr>
                  <a:spLocks/>
                </p:cNvSpPr>
                <p:nvPr/>
              </p:nvSpPr>
              <p:spPr bwMode="auto">
                <a:xfrm>
                  <a:off x="4671" y="2416"/>
                  <a:ext cx="168" cy="93"/>
                </a:xfrm>
                <a:custGeom>
                  <a:avLst/>
                  <a:gdLst>
                    <a:gd name="T0" fmla="*/ 168 w 168"/>
                    <a:gd name="T1" fmla="*/ 35 h 93"/>
                    <a:gd name="T2" fmla="*/ 165 w 168"/>
                    <a:gd name="T3" fmla="*/ 49 h 93"/>
                    <a:gd name="T4" fmla="*/ 155 w 168"/>
                    <a:gd name="T5" fmla="*/ 63 h 93"/>
                    <a:gd name="T6" fmla="*/ 141 w 168"/>
                    <a:gd name="T7" fmla="*/ 76 h 93"/>
                    <a:gd name="T8" fmla="*/ 141 w 168"/>
                    <a:gd name="T9" fmla="*/ 76 h 93"/>
                    <a:gd name="T10" fmla="*/ 122 w 168"/>
                    <a:gd name="T11" fmla="*/ 86 h 93"/>
                    <a:gd name="T12" fmla="*/ 99 w 168"/>
                    <a:gd name="T13" fmla="*/ 92 h 93"/>
                    <a:gd name="T14" fmla="*/ 78 w 168"/>
                    <a:gd name="T15" fmla="*/ 93 h 93"/>
                    <a:gd name="T16" fmla="*/ 78 w 168"/>
                    <a:gd name="T17" fmla="*/ 93 h 93"/>
                    <a:gd name="T18" fmla="*/ 52 w 168"/>
                    <a:gd name="T19" fmla="*/ 87 h 93"/>
                    <a:gd name="T20" fmla="*/ 31 w 168"/>
                    <a:gd name="T21" fmla="*/ 77 h 93"/>
                    <a:gd name="T22" fmla="*/ 15 w 168"/>
                    <a:gd name="T23" fmla="*/ 64 h 93"/>
                    <a:gd name="T24" fmla="*/ 4 w 168"/>
                    <a:gd name="T25" fmla="*/ 49 h 93"/>
                    <a:gd name="T26" fmla="*/ 0 w 168"/>
                    <a:gd name="T27" fmla="*/ 34 h 93"/>
                    <a:gd name="T28" fmla="*/ 0 w 168"/>
                    <a:gd name="T29" fmla="*/ 34 h 93"/>
                    <a:gd name="T30" fmla="*/ 6 w 168"/>
                    <a:gd name="T31" fmla="*/ 27 h 93"/>
                    <a:gd name="T32" fmla="*/ 20 w 168"/>
                    <a:gd name="T33" fmla="*/ 24 h 93"/>
                    <a:gd name="T34" fmla="*/ 33 w 168"/>
                    <a:gd name="T35" fmla="*/ 18 h 93"/>
                    <a:gd name="T36" fmla="*/ 33 w 168"/>
                    <a:gd name="T37" fmla="*/ 18 h 93"/>
                    <a:gd name="T38" fmla="*/ 48 w 168"/>
                    <a:gd name="T39" fmla="*/ 8 h 93"/>
                    <a:gd name="T40" fmla="*/ 64 w 168"/>
                    <a:gd name="T41" fmla="*/ 2 h 93"/>
                    <a:gd name="T42" fmla="*/ 81 w 168"/>
                    <a:gd name="T43" fmla="*/ 0 h 93"/>
                    <a:gd name="T44" fmla="*/ 81 w 168"/>
                    <a:gd name="T45" fmla="*/ 0 h 93"/>
                    <a:gd name="T46" fmla="*/ 107 w 168"/>
                    <a:gd name="T47" fmla="*/ 1 h 93"/>
                    <a:gd name="T48" fmla="*/ 130 w 168"/>
                    <a:gd name="T49" fmla="*/ 4 h 93"/>
                    <a:gd name="T50" fmla="*/ 149 w 168"/>
                    <a:gd name="T51" fmla="*/ 10 h 93"/>
                    <a:gd name="T52" fmla="*/ 162 w 168"/>
                    <a:gd name="T53" fmla="*/ 21 h 93"/>
                    <a:gd name="T54" fmla="*/ 168 w 168"/>
                    <a:gd name="T55" fmla="*/ 35 h 93"/>
                    <a:gd name="T56" fmla="*/ 168 w 168"/>
                    <a:gd name="T57" fmla="*/ 35 h 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8"/>
                    <a:gd name="T88" fmla="*/ 0 h 93"/>
                    <a:gd name="T89" fmla="*/ 168 w 168"/>
                    <a:gd name="T90" fmla="*/ 93 h 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8" h="93">
                      <a:moveTo>
                        <a:pt x="168" y="35"/>
                      </a:moveTo>
                      <a:lnTo>
                        <a:pt x="165" y="49"/>
                      </a:lnTo>
                      <a:lnTo>
                        <a:pt x="155" y="63"/>
                      </a:lnTo>
                      <a:lnTo>
                        <a:pt x="141" y="76"/>
                      </a:lnTo>
                      <a:lnTo>
                        <a:pt x="122" y="86"/>
                      </a:lnTo>
                      <a:lnTo>
                        <a:pt x="99" y="92"/>
                      </a:lnTo>
                      <a:lnTo>
                        <a:pt x="78" y="93"/>
                      </a:lnTo>
                      <a:lnTo>
                        <a:pt x="52" y="87"/>
                      </a:lnTo>
                      <a:lnTo>
                        <a:pt x="31" y="77"/>
                      </a:lnTo>
                      <a:lnTo>
                        <a:pt x="15" y="64"/>
                      </a:lnTo>
                      <a:lnTo>
                        <a:pt x="4" y="49"/>
                      </a:lnTo>
                      <a:lnTo>
                        <a:pt x="0" y="34"/>
                      </a:lnTo>
                      <a:lnTo>
                        <a:pt x="6" y="27"/>
                      </a:lnTo>
                      <a:lnTo>
                        <a:pt x="20" y="24"/>
                      </a:lnTo>
                      <a:lnTo>
                        <a:pt x="33" y="18"/>
                      </a:lnTo>
                      <a:lnTo>
                        <a:pt x="48" y="8"/>
                      </a:lnTo>
                      <a:lnTo>
                        <a:pt x="64" y="2"/>
                      </a:lnTo>
                      <a:lnTo>
                        <a:pt x="81" y="0"/>
                      </a:lnTo>
                      <a:lnTo>
                        <a:pt x="107" y="1"/>
                      </a:lnTo>
                      <a:lnTo>
                        <a:pt x="130" y="4"/>
                      </a:lnTo>
                      <a:lnTo>
                        <a:pt x="149" y="10"/>
                      </a:lnTo>
                      <a:lnTo>
                        <a:pt x="162" y="21"/>
                      </a:lnTo>
                      <a:lnTo>
                        <a:pt x="168" y="35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5" name="Freeform 100"/>
                <p:cNvSpPr>
                  <a:spLocks/>
                </p:cNvSpPr>
                <p:nvPr/>
              </p:nvSpPr>
              <p:spPr bwMode="auto">
                <a:xfrm>
                  <a:off x="4486" y="1981"/>
                  <a:ext cx="536" cy="485"/>
                </a:xfrm>
                <a:custGeom>
                  <a:avLst/>
                  <a:gdLst>
                    <a:gd name="T0" fmla="*/ 536 w 536"/>
                    <a:gd name="T1" fmla="*/ 237 h 485"/>
                    <a:gd name="T2" fmla="*/ 531 w 536"/>
                    <a:gd name="T3" fmla="*/ 273 h 485"/>
                    <a:gd name="T4" fmla="*/ 518 w 536"/>
                    <a:gd name="T5" fmla="*/ 309 h 485"/>
                    <a:gd name="T6" fmla="*/ 499 w 536"/>
                    <a:gd name="T7" fmla="*/ 345 h 485"/>
                    <a:gd name="T8" fmla="*/ 475 w 536"/>
                    <a:gd name="T9" fmla="*/ 380 h 485"/>
                    <a:gd name="T10" fmla="*/ 445 w 536"/>
                    <a:gd name="T11" fmla="*/ 412 h 485"/>
                    <a:gd name="T12" fmla="*/ 429 w 536"/>
                    <a:gd name="T13" fmla="*/ 426 h 485"/>
                    <a:gd name="T14" fmla="*/ 395 w 536"/>
                    <a:gd name="T15" fmla="*/ 450 h 485"/>
                    <a:gd name="T16" fmla="*/ 359 w 536"/>
                    <a:gd name="T17" fmla="*/ 468 h 485"/>
                    <a:gd name="T18" fmla="*/ 322 w 536"/>
                    <a:gd name="T19" fmla="*/ 480 h 485"/>
                    <a:gd name="T20" fmla="*/ 284 w 536"/>
                    <a:gd name="T21" fmla="*/ 485 h 485"/>
                    <a:gd name="T22" fmla="*/ 246 w 536"/>
                    <a:gd name="T23" fmla="*/ 483 h 485"/>
                    <a:gd name="T24" fmla="*/ 223 w 536"/>
                    <a:gd name="T25" fmla="*/ 479 h 485"/>
                    <a:gd name="T26" fmla="*/ 180 w 536"/>
                    <a:gd name="T27" fmla="*/ 468 h 485"/>
                    <a:gd name="T28" fmla="*/ 143 w 536"/>
                    <a:gd name="T29" fmla="*/ 452 h 485"/>
                    <a:gd name="T30" fmla="*/ 110 w 536"/>
                    <a:gd name="T31" fmla="*/ 432 h 485"/>
                    <a:gd name="T32" fmla="*/ 82 w 536"/>
                    <a:gd name="T33" fmla="*/ 409 h 485"/>
                    <a:gd name="T34" fmla="*/ 59 w 536"/>
                    <a:gd name="T35" fmla="*/ 383 h 485"/>
                    <a:gd name="T36" fmla="*/ 40 w 536"/>
                    <a:gd name="T37" fmla="*/ 355 h 485"/>
                    <a:gd name="T38" fmla="*/ 25 w 536"/>
                    <a:gd name="T39" fmla="*/ 326 h 485"/>
                    <a:gd name="T40" fmla="*/ 13 w 536"/>
                    <a:gd name="T41" fmla="*/ 296 h 485"/>
                    <a:gd name="T42" fmla="*/ 6 w 536"/>
                    <a:gd name="T43" fmla="*/ 266 h 485"/>
                    <a:gd name="T44" fmla="*/ 1 w 536"/>
                    <a:gd name="T45" fmla="*/ 236 h 485"/>
                    <a:gd name="T46" fmla="*/ 0 w 536"/>
                    <a:gd name="T47" fmla="*/ 221 h 485"/>
                    <a:gd name="T48" fmla="*/ 4 w 536"/>
                    <a:gd name="T49" fmla="*/ 180 h 485"/>
                    <a:gd name="T50" fmla="*/ 19 w 536"/>
                    <a:gd name="T51" fmla="*/ 139 h 485"/>
                    <a:gd name="T52" fmla="*/ 44 w 536"/>
                    <a:gd name="T53" fmla="*/ 101 h 485"/>
                    <a:gd name="T54" fmla="*/ 60 w 536"/>
                    <a:gd name="T55" fmla="*/ 83 h 485"/>
                    <a:gd name="T56" fmla="*/ 92 w 536"/>
                    <a:gd name="T57" fmla="*/ 55 h 485"/>
                    <a:gd name="T58" fmla="*/ 128 w 536"/>
                    <a:gd name="T59" fmla="*/ 32 h 485"/>
                    <a:gd name="T60" fmla="*/ 167 w 536"/>
                    <a:gd name="T61" fmla="*/ 14 h 485"/>
                    <a:gd name="T62" fmla="*/ 205 w 536"/>
                    <a:gd name="T63" fmla="*/ 4 h 485"/>
                    <a:gd name="T64" fmla="*/ 243 w 536"/>
                    <a:gd name="T65" fmla="*/ 0 h 485"/>
                    <a:gd name="T66" fmla="*/ 265 w 536"/>
                    <a:gd name="T67" fmla="*/ 1 h 485"/>
                    <a:gd name="T68" fmla="*/ 307 w 536"/>
                    <a:gd name="T69" fmla="*/ 6 h 485"/>
                    <a:gd name="T70" fmla="*/ 347 w 536"/>
                    <a:gd name="T71" fmla="*/ 14 h 485"/>
                    <a:gd name="T72" fmla="*/ 383 w 536"/>
                    <a:gd name="T73" fmla="*/ 25 h 485"/>
                    <a:gd name="T74" fmla="*/ 416 w 536"/>
                    <a:gd name="T75" fmla="*/ 39 h 485"/>
                    <a:gd name="T76" fmla="*/ 445 w 536"/>
                    <a:gd name="T77" fmla="*/ 57 h 485"/>
                    <a:gd name="T78" fmla="*/ 470 w 536"/>
                    <a:gd name="T79" fmla="*/ 77 h 485"/>
                    <a:gd name="T80" fmla="*/ 492 w 536"/>
                    <a:gd name="T81" fmla="*/ 100 h 485"/>
                    <a:gd name="T82" fmla="*/ 509 w 536"/>
                    <a:gd name="T83" fmla="*/ 126 h 485"/>
                    <a:gd name="T84" fmla="*/ 522 w 536"/>
                    <a:gd name="T85" fmla="*/ 155 h 485"/>
                    <a:gd name="T86" fmla="*/ 531 w 536"/>
                    <a:gd name="T87" fmla="*/ 186 h 485"/>
                    <a:gd name="T88" fmla="*/ 536 w 536"/>
                    <a:gd name="T89" fmla="*/ 220 h 4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36"/>
                    <a:gd name="T136" fmla="*/ 0 h 485"/>
                    <a:gd name="T137" fmla="*/ 536 w 536"/>
                    <a:gd name="T138" fmla="*/ 485 h 4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36" h="485">
                      <a:moveTo>
                        <a:pt x="536" y="220"/>
                      </a:moveTo>
                      <a:lnTo>
                        <a:pt x="536" y="237"/>
                      </a:lnTo>
                      <a:lnTo>
                        <a:pt x="534" y="255"/>
                      </a:lnTo>
                      <a:lnTo>
                        <a:pt x="531" y="273"/>
                      </a:lnTo>
                      <a:lnTo>
                        <a:pt x="525" y="291"/>
                      </a:lnTo>
                      <a:lnTo>
                        <a:pt x="518" y="309"/>
                      </a:lnTo>
                      <a:lnTo>
                        <a:pt x="510" y="327"/>
                      </a:lnTo>
                      <a:lnTo>
                        <a:pt x="499" y="345"/>
                      </a:lnTo>
                      <a:lnTo>
                        <a:pt x="488" y="363"/>
                      </a:lnTo>
                      <a:lnTo>
                        <a:pt x="475" y="380"/>
                      </a:lnTo>
                      <a:lnTo>
                        <a:pt x="461" y="396"/>
                      </a:lnTo>
                      <a:lnTo>
                        <a:pt x="445" y="412"/>
                      </a:lnTo>
                      <a:lnTo>
                        <a:pt x="429" y="426"/>
                      </a:lnTo>
                      <a:lnTo>
                        <a:pt x="412" y="439"/>
                      </a:lnTo>
                      <a:lnTo>
                        <a:pt x="395" y="450"/>
                      </a:lnTo>
                      <a:lnTo>
                        <a:pt x="377" y="460"/>
                      </a:lnTo>
                      <a:lnTo>
                        <a:pt x="359" y="468"/>
                      </a:lnTo>
                      <a:lnTo>
                        <a:pt x="340" y="475"/>
                      </a:lnTo>
                      <a:lnTo>
                        <a:pt x="322" y="480"/>
                      </a:lnTo>
                      <a:lnTo>
                        <a:pt x="303" y="483"/>
                      </a:lnTo>
                      <a:lnTo>
                        <a:pt x="284" y="485"/>
                      </a:lnTo>
                      <a:lnTo>
                        <a:pt x="265" y="485"/>
                      </a:lnTo>
                      <a:lnTo>
                        <a:pt x="246" y="483"/>
                      </a:lnTo>
                      <a:lnTo>
                        <a:pt x="223" y="479"/>
                      </a:lnTo>
                      <a:lnTo>
                        <a:pt x="201" y="474"/>
                      </a:lnTo>
                      <a:lnTo>
                        <a:pt x="180" y="468"/>
                      </a:lnTo>
                      <a:lnTo>
                        <a:pt x="161" y="460"/>
                      </a:lnTo>
                      <a:lnTo>
                        <a:pt x="143" y="452"/>
                      </a:lnTo>
                      <a:lnTo>
                        <a:pt x="126" y="442"/>
                      </a:lnTo>
                      <a:lnTo>
                        <a:pt x="110" y="432"/>
                      </a:lnTo>
                      <a:lnTo>
                        <a:pt x="96" y="421"/>
                      </a:lnTo>
                      <a:lnTo>
                        <a:pt x="82" y="409"/>
                      </a:lnTo>
                      <a:lnTo>
                        <a:pt x="70" y="396"/>
                      </a:lnTo>
                      <a:lnTo>
                        <a:pt x="59" y="383"/>
                      </a:lnTo>
                      <a:lnTo>
                        <a:pt x="49" y="369"/>
                      </a:lnTo>
                      <a:lnTo>
                        <a:pt x="40" y="355"/>
                      </a:lnTo>
                      <a:lnTo>
                        <a:pt x="32" y="341"/>
                      </a:lnTo>
                      <a:lnTo>
                        <a:pt x="25" y="326"/>
                      </a:lnTo>
                      <a:lnTo>
                        <a:pt x="19" y="311"/>
                      </a:lnTo>
                      <a:lnTo>
                        <a:pt x="13" y="296"/>
                      </a:lnTo>
                      <a:lnTo>
                        <a:pt x="9" y="281"/>
                      </a:lnTo>
                      <a:lnTo>
                        <a:pt x="6" y="266"/>
                      </a:lnTo>
                      <a:lnTo>
                        <a:pt x="3" y="251"/>
                      </a:lnTo>
                      <a:lnTo>
                        <a:pt x="1" y="236"/>
                      </a:lnTo>
                      <a:lnTo>
                        <a:pt x="0" y="221"/>
                      </a:lnTo>
                      <a:lnTo>
                        <a:pt x="1" y="201"/>
                      </a:lnTo>
                      <a:lnTo>
                        <a:pt x="4" y="180"/>
                      </a:lnTo>
                      <a:lnTo>
                        <a:pt x="10" y="159"/>
                      </a:lnTo>
                      <a:lnTo>
                        <a:pt x="19" y="139"/>
                      </a:lnTo>
                      <a:lnTo>
                        <a:pt x="30" y="120"/>
                      </a:lnTo>
                      <a:lnTo>
                        <a:pt x="44" y="101"/>
                      </a:lnTo>
                      <a:lnTo>
                        <a:pt x="60" y="83"/>
                      </a:lnTo>
                      <a:lnTo>
                        <a:pt x="75" y="68"/>
                      </a:lnTo>
                      <a:lnTo>
                        <a:pt x="92" y="55"/>
                      </a:lnTo>
                      <a:lnTo>
                        <a:pt x="110" y="43"/>
                      </a:lnTo>
                      <a:lnTo>
                        <a:pt x="128" y="32"/>
                      </a:lnTo>
                      <a:lnTo>
                        <a:pt x="147" y="22"/>
                      </a:lnTo>
                      <a:lnTo>
                        <a:pt x="167" y="14"/>
                      </a:lnTo>
                      <a:lnTo>
                        <a:pt x="186" y="8"/>
                      </a:lnTo>
                      <a:lnTo>
                        <a:pt x="205" y="4"/>
                      </a:lnTo>
                      <a:lnTo>
                        <a:pt x="224" y="1"/>
                      </a:lnTo>
                      <a:lnTo>
                        <a:pt x="243" y="0"/>
                      </a:lnTo>
                      <a:lnTo>
                        <a:pt x="265" y="1"/>
                      </a:lnTo>
                      <a:lnTo>
                        <a:pt x="286" y="3"/>
                      </a:lnTo>
                      <a:lnTo>
                        <a:pt x="307" y="6"/>
                      </a:lnTo>
                      <a:lnTo>
                        <a:pt x="328" y="9"/>
                      </a:lnTo>
                      <a:lnTo>
                        <a:pt x="347" y="14"/>
                      </a:lnTo>
                      <a:lnTo>
                        <a:pt x="365" y="19"/>
                      </a:lnTo>
                      <a:lnTo>
                        <a:pt x="383" y="25"/>
                      </a:lnTo>
                      <a:lnTo>
                        <a:pt x="400" y="32"/>
                      </a:lnTo>
                      <a:lnTo>
                        <a:pt x="416" y="39"/>
                      </a:lnTo>
                      <a:lnTo>
                        <a:pt x="431" y="48"/>
                      </a:lnTo>
                      <a:lnTo>
                        <a:pt x="445" y="57"/>
                      </a:lnTo>
                      <a:lnTo>
                        <a:pt x="458" y="67"/>
                      </a:lnTo>
                      <a:lnTo>
                        <a:pt x="470" y="77"/>
                      </a:lnTo>
                      <a:lnTo>
                        <a:pt x="481" y="89"/>
                      </a:lnTo>
                      <a:lnTo>
                        <a:pt x="492" y="100"/>
                      </a:lnTo>
                      <a:lnTo>
                        <a:pt x="501" y="113"/>
                      </a:lnTo>
                      <a:lnTo>
                        <a:pt x="509" y="126"/>
                      </a:lnTo>
                      <a:lnTo>
                        <a:pt x="516" y="140"/>
                      </a:lnTo>
                      <a:lnTo>
                        <a:pt x="522" y="155"/>
                      </a:lnTo>
                      <a:lnTo>
                        <a:pt x="527" y="170"/>
                      </a:lnTo>
                      <a:lnTo>
                        <a:pt x="531" y="186"/>
                      </a:lnTo>
                      <a:lnTo>
                        <a:pt x="534" y="203"/>
                      </a:lnTo>
                      <a:lnTo>
                        <a:pt x="536" y="22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6" name="Freeform 101"/>
                <p:cNvSpPr>
                  <a:spLocks/>
                </p:cNvSpPr>
                <p:nvPr/>
              </p:nvSpPr>
              <p:spPr bwMode="auto">
                <a:xfrm>
                  <a:off x="4512" y="2006"/>
                  <a:ext cx="484" cy="435"/>
                </a:xfrm>
                <a:custGeom>
                  <a:avLst/>
                  <a:gdLst>
                    <a:gd name="T0" fmla="*/ 202 w 484"/>
                    <a:gd name="T1" fmla="*/ 0 h 435"/>
                    <a:gd name="T2" fmla="*/ 169 w 484"/>
                    <a:gd name="T3" fmla="*/ 6 h 435"/>
                    <a:gd name="T4" fmla="*/ 136 w 484"/>
                    <a:gd name="T5" fmla="*/ 18 h 435"/>
                    <a:gd name="T6" fmla="*/ 103 w 484"/>
                    <a:gd name="T7" fmla="*/ 35 h 435"/>
                    <a:gd name="T8" fmla="*/ 72 w 484"/>
                    <a:gd name="T9" fmla="*/ 57 h 435"/>
                    <a:gd name="T10" fmla="*/ 45 w 484"/>
                    <a:gd name="T11" fmla="*/ 82 h 435"/>
                    <a:gd name="T12" fmla="*/ 24 w 484"/>
                    <a:gd name="T13" fmla="*/ 111 h 435"/>
                    <a:gd name="T14" fmla="*/ 8 w 484"/>
                    <a:gd name="T15" fmla="*/ 144 h 435"/>
                    <a:gd name="T16" fmla="*/ 1 w 484"/>
                    <a:gd name="T17" fmla="*/ 179 h 435"/>
                    <a:gd name="T18" fmla="*/ 0 w 484"/>
                    <a:gd name="T19" fmla="*/ 197 h 435"/>
                    <a:gd name="T20" fmla="*/ 3 w 484"/>
                    <a:gd name="T21" fmla="*/ 229 h 435"/>
                    <a:gd name="T22" fmla="*/ 11 w 484"/>
                    <a:gd name="T23" fmla="*/ 261 h 435"/>
                    <a:gd name="T24" fmla="*/ 22 w 484"/>
                    <a:gd name="T25" fmla="*/ 292 h 435"/>
                    <a:gd name="T26" fmla="*/ 38 w 484"/>
                    <a:gd name="T27" fmla="*/ 321 h 435"/>
                    <a:gd name="T28" fmla="*/ 57 w 484"/>
                    <a:gd name="T29" fmla="*/ 348 h 435"/>
                    <a:gd name="T30" fmla="*/ 82 w 484"/>
                    <a:gd name="T31" fmla="*/ 373 h 435"/>
                    <a:gd name="T32" fmla="*/ 110 w 484"/>
                    <a:gd name="T33" fmla="*/ 394 h 435"/>
                    <a:gd name="T34" fmla="*/ 143 w 484"/>
                    <a:gd name="T35" fmla="*/ 411 h 435"/>
                    <a:gd name="T36" fmla="*/ 180 w 484"/>
                    <a:gd name="T37" fmla="*/ 425 h 435"/>
                    <a:gd name="T38" fmla="*/ 222 w 484"/>
                    <a:gd name="T39" fmla="*/ 433 h 435"/>
                    <a:gd name="T40" fmla="*/ 241 w 484"/>
                    <a:gd name="T41" fmla="*/ 435 h 435"/>
                    <a:gd name="T42" fmla="*/ 278 w 484"/>
                    <a:gd name="T43" fmla="*/ 432 h 435"/>
                    <a:gd name="T44" fmla="*/ 313 w 484"/>
                    <a:gd name="T45" fmla="*/ 423 h 435"/>
                    <a:gd name="T46" fmla="*/ 347 w 484"/>
                    <a:gd name="T47" fmla="*/ 409 h 435"/>
                    <a:gd name="T48" fmla="*/ 377 w 484"/>
                    <a:gd name="T49" fmla="*/ 390 h 435"/>
                    <a:gd name="T50" fmla="*/ 405 w 484"/>
                    <a:gd name="T51" fmla="*/ 366 h 435"/>
                    <a:gd name="T52" fmla="*/ 429 w 484"/>
                    <a:gd name="T53" fmla="*/ 340 h 435"/>
                    <a:gd name="T54" fmla="*/ 449 w 484"/>
                    <a:gd name="T55" fmla="*/ 312 h 435"/>
                    <a:gd name="T56" fmla="*/ 465 w 484"/>
                    <a:gd name="T57" fmla="*/ 283 h 435"/>
                    <a:gd name="T58" fmla="*/ 476 w 484"/>
                    <a:gd name="T59" fmla="*/ 253 h 435"/>
                    <a:gd name="T60" fmla="*/ 483 w 484"/>
                    <a:gd name="T61" fmla="*/ 224 h 435"/>
                    <a:gd name="T62" fmla="*/ 484 w 484"/>
                    <a:gd name="T63" fmla="*/ 197 h 435"/>
                    <a:gd name="T64" fmla="*/ 482 w 484"/>
                    <a:gd name="T65" fmla="*/ 182 h 435"/>
                    <a:gd name="T66" fmla="*/ 477 w 484"/>
                    <a:gd name="T67" fmla="*/ 154 h 435"/>
                    <a:gd name="T68" fmla="*/ 467 w 484"/>
                    <a:gd name="T69" fmla="*/ 127 h 435"/>
                    <a:gd name="T70" fmla="*/ 452 w 484"/>
                    <a:gd name="T71" fmla="*/ 101 h 435"/>
                    <a:gd name="T72" fmla="*/ 434 w 484"/>
                    <a:gd name="T73" fmla="*/ 77 h 435"/>
                    <a:gd name="T74" fmla="*/ 411 w 484"/>
                    <a:gd name="T75" fmla="*/ 57 h 435"/>
                    <a:gd name="T76" fmla="*/ 382 w 484"/>
                    <a:gd name="T77" fmla="*/ 38 h 435"/>
                    <a:gd name="T78" fmla="*/ 349 w 484"/>
                    <a:gd name="T79" fmla="*/ 23 h 435"/>
                    <a:gd name="T80" fmla="*/ 310 w 484"/>
                    <a:gd name="T81" fmla="*/ 11 h 435"/>
                    <a:gd name="T82" fmla="*/ 267 w 484"/>
                    <a:gd name="T83" fmla="*/ 3 h 435"/>
                    <a:gd name="T84" fmla="*/ 218 w 484"/>
                    <a:gd name="T85" fmla="*/ 0 h 4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84"/>
                    <a:gd name="T130" fmla="*/ 0 h 435"/>
                    <a:gd name="T131" fmla="*/ 484 w 484"/>
                    <a:gd name="T132" fmla="*/ 435 h 4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84" h="435">
                      <a:moveTo>
                        <a:pt x="218" y="0"/>
                      </a:moveTo>
                      <a:lnTo>
                        <a:pt x="202" y="0"/>
                      </a:lnTo>
                      <a:lnTo>
                        <a:pt x="186" y="2"/>
                      </a:lnTo>
                      <a:lnTo>
                        <a:pt x="169" y="6"/>
                      </a:lnTo>
                      <a:lnTo>
                        <a:pt x="152" y="11"/>
                      </a:lnTo>
                      <a:lnTo>
                        <a:pt x="136" y="18"/>
                      </a:lnTo>
                      <a:lnTo>
                        <a:pt x="119" y="26"/>
                      </a:lnTo>
                      <a:lnTo>
                        <a:pt x="103" y="35"/>
                      </a:lnTo>
                      <a:lnTo>
                        <a:pt x="87" y="45"/>
                      </a:lnTo>
                      <a:lnTo>
                        <a:pt x="72" y="57"/>
                      </a:lnTo>
                      <a:lnTo>
                        <a:pt x="58" y="69"/>
                      </a:lnTo>
                      <a:lnTo>
                        <a:pt x="45" y="82"/>
                      </a:lnTo>
                      <a:lnTo>
                        <a:pt x="34" y="96"/>
                      </a:lnTo>
                      <a:lnTo>
                        <a:pt x="24" y="111"/>
                      </a:lnTo>
                      <a:lnTo>
                        <a:pt x="15" y="127"/>
                      </a:lnTo>
                      <a:lnTo>
                        <a:pt x="8" y="144"/>
                      </a:lnTo>
                      <a:lnTo>
                        <a:pt x="3" y="161"/>
                      </a:lnTo>
                      <a:lnTo>
                        <a:pt x="1" y="179"/>
                      </a:lnTo>
                      <a:lnTo>
                        <a:pt x="0" y="197"/>
                      </a:lnTo>
                      <a:lnTo>
                        <a:pt x="1" y="213"/>
                      </a:lnTo>
                      <a:lnTo>
                        <a:pt x="3" y="229"/>
                      </a:lnTo>
                      <a:lnTo>
                        <a:pt x="7" y="245"/>
                      </a:lnTo>
                      <a:lnTo>
                        <a:pt x="11" y="261"/>
                      </a:lnTo>
                      <a:lnTo>
                        <a:pt x="16" y="277"/>
                      </a:lnTo>
                      <a:lnTo>
                        <a:pt x="22" y="292"/>
                      </a:lnTo>
                      <a:lnTo>
                        <a:pt x="30" y="307"/>
                      </a:lnTo>
                      <a:lnTo>
                        <a:pt x="38" y="321"/>
                      </a:lnTo>
                      <a:lnTo>
                        <a:pt x="47" y="335"/>
                      </a:lnTo>
                      <a:lnTo>
                        <a:pt x="57" y="348"/>
                      </a:lnTo>
                      <a:lnTo>
                        <a:pt x="69" y="361"/>
                      </a:lnTo>
                      <a:lnTo>
                        <a:pt x="82" y="373"/>
                      </a:lnTo>
                      <a:lnTo>
                        <a:pt x="95" y="384"/>
                      </a:lnTo>
                      <a:lnTo>
                        <a:pt x="110" y="394"/>
                      </a:lnTo>
                      <a:lnTo>
                        <a:pt x="126" y="403"/>
                      </a:lnTo>
                      <a:lnTo>
                        <a:pt x="143" y="411"/>
                      </a:lnTo>
                      <a:lnTo>
                        <a:pt x="161" y="419"/>
                      </a:lnTo>
                      <a:lnTo>
                        <a:pt x="180" y="425"/>
                      </a:lnTo>
                      <a:lnTo>
                        <a:pt x="201" y="430"/>
                      </a:lnTo>
                      <a:lnTo>
                        <a:pt x="222" y="433"/>
                      </a:lnTo>
                      <a:lnTo>
                        <a:pt x="241" y="435"/>
                      </a:lnTo>
                      <a:lnTo>
                        <a:pt x="260" y="434"/>
                      </a:lnTo>
                      <a:lnTo>
                        <a:pt x="278" y="432"/>
                      </a:lnTo>
                      <a:lnTo>
                        <a:pt x="296" y="429"/>
                      </a:lnTo>
                      <a:lnTo>
                        <a:pt x="313" y="423"/>
                      </a:lnTo>
                      <a:lnTo>
                        <a:pt x="330" y="417"/>
                      </a:lnTo>
                      <a:lnTo>
                        <a:pt x="347" y="409"/>
                      </a:lnTo>
                      <a:lnTo>
                        <a:pt x="362" y="400"/>
                      </a:lnTo>
                      <a:lnTo>
                        <a:pt x="377" y="390"/>
                      </a:lnTo>
                      <a:lnTo>
                        <a:pt x="391" y="378"/>
                      </a:lnTo>
                      <a:lnTo>
                        <a:pt x="405" y="366"/>
                      </a:lnTo>
                      <a:lnTo>
                        <a:pt x="417" y="354"/>
                      </a:lnTo>
                      <a:lnTo>
                        <a:pt x="429" y="340"/>
                      </a:lnTo>
                      <a:lnTo>
                        <a:pt x="439" y="326"/>
                      </a:lnTo>
                      <a:lnTo>
                        <a:pt x="449" y="312"/>
                      </a:lnTo>
                      <a:lnTo>
                        <a:pt x="457" y="297"/>
                      </a:lnTo>
                      <a:lnTo>
                        <a:pt x="465" y="283"/>
                      </a:lnTo>
                      <a:lnTo>
                        <a:pt x="471" y="268"/>
                      </a:lnTo>
                      <a:lnTo>
                        <a:pt x="476" y="253"/>
                      </a:lnTo>
                      <a:lnTo>
                        <a:pt x="480" y="239"/>
                      </a:lnTo>
                      <a:lnTo>
                        <a:pt x="483" y="224"/>
                      </a:lnTo>
                      <a:lnTo>
                        <a:pt x="484" y="210"/>
                      </a:lnTo>
                      <a:lnTo>
                        <a:pt x="484" y="197"/>
                      </a:lnTo>
                      <a:lnTo>
                        <a:pt x="482" y="182"/>
                      </a:lnTo>
                      <a:lnTo>
                        <a:pt x="480" y="168"/>
                      </a:lnTo>
                      <a:lnTo>
                        <a:pt x="477" y="154"/>
                      </a:lnTo>
                      <a:lnTo>
                        <a:pt x="472" y="140"/>
                      </a:lnTo>
                      <a:lnTo>
                        <a:pt x="467" y="127"/>
                      </a:lnTo>
                      <a:lnTo>
                        <a:pt x="460" y="114"/>
                      </a:lnTo>
                      <a:lnTo>
                        <a:pt x="452" y="101"/>
                      </a:lnTo>
                      <a:lnTo>
                        <a:pt x="443" y="89"/>
                      </a:lnTo>
                      <a:lnTo>
                        <a:pt x="434" y="77"/>
                      </a:lnTo>
                      <a:lnTo>
                        <a:pt x="423" y="67"/>
                      </a:lnTo>
                      <a:lnTo>
                        <a:pt x="411" y="57"/>
                      </a:lnTo>
                      <a:lnTo>
                        <a:pt x="397" y="47"/>
                      </a:lnTo>
                      <a:lnTo>
                        <a:pt x="382" y="38"/>
                      </a:lnTo>
                      <a:lnTo>
                        <a:pt x="366" y="30"/>
                      </a:lnTo>
                      <a:lnTo>
                        <a:pt x="349" y="23"/>
                      </a:lnTo>
                      <a:lnTo>
                        <a:pt x="330" y="16"/>
                      </a:lnTo>
                      <a:lnTo>
                        <a:pt x="310" y="11"/>
                      </a:lnTo>
                      <a:lnTo>
                        <a:pt x="289" y="7"/>
                      </a:lnTo>
                      <a:lnTo>
                        <a:pt x="267" y="3"/>
                      </a:lnTo>
                      <a:lnTo>
                        <a:pt x="243" y="1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7" name="Oval 102"/>
                <p:cNvSpPr>
                  <a:spLocks noChangeArrowheads="1"/>
                </p:cNvSpPr>
                <p:nvPr/>
              </p:nvSpPr>
              <p:spPr bwMode="auto">
                <a:xfrm rot="2838441">
                  <a:off x="4596" y="2024"/>
                  <a:ext cx="48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</p:grpSp>
        <p:grpSp>
          <p:nvGrpSpPr>
            <p:cNvPr id="14361" name="Group 103"/>
            <p:cNvGrpSpPr>
              <a:grpSpLocks/>
            </p:cNvGrpSpPr>
            <p:nvPr/>
          </p:nvGrpSpPr>
          <p:grpSpPr bwMode="auto">
            <a:xfrm>
              <a:off x="3639" y="1981"/>
              <a:ext cx="610" cy="551"/>
              <a:chOff x="3675" y="1999"/>
              <a:chExt cx="610" cy="551"/>
            </a:xfrm>
          </p:grpSpPr>
          <p:grpSp>
            <p:nvGrpSpPr>
              <p:cNvPr id="14372" name="Group 104"/>
              <p:cNvGrpSpPr>
                <a:grpSpLocks/>
              </p:cNvGrpSpPr>
              <p:nvPr/>
            </p:nvGrpSpPr>
            <p:grpSpPr bwMode="auto">
              <a:xfrm>
                <a:off x="3675" y="1999"/>
                <a:ext cx="610" cy="551"/>
                <a:chOff x="3675" y="1999"/>
                <a:chExt cx="610" cy="551"/>
              </a:xfrm>
            </p:grpSpPr>
            <p:sp>
              <p:nvSpPr>
                <p:cNvPr id="14379" name="Freeform 105"/>
                <p:cNvSpPr>
                  <a:spLocks/>
                </p:cNvSpPr>
                <p:nvPr/>
              </p:nvSpPr>
              <p:spPr bwMode="auto">
                <a:xfrm>
                  <a:off x="3675" y="1999"/>
                  <a:ext cx="610" cy="551"/>
                </a:xfrm>
                <a:custGeom>
                  <a:avLst/>
                  <a:gdLst>
                    <a:gd name="T0" fmla="*/ 610 w 610"/>
                    <a:gd name="T1" fmla="*/ 266 h 551"/>
                    <a:gd name="T2" fmla="*/ 606 w 610"/>
                    <a:gd name="T3" fmla="*/ 300 h 551"/>
                    <a:gd name="T4" fmla="*/ 596 w 610"/>
                    <a:gd name="T5" fmla="*/ 335 h 551"/>
                    <a:gd name="T6" fmla="*/ 581 w 610"/>
                    <a:gd name="T7" fmla="*/ 370 h 551"/>
                    <a:gd name="T8" fmla="*/ 561 w 610"/>
                    <a:gd name="T9" fmla="*/ 405 h 551"/>
                    <a:gd name="T10" fmla="*/ 536 w 610"/>
                    <a:gd name="T11" fmla="*/ 438 h 551"/>
                    <a:gd name="T12" fmla="*/ 507 w 610"/>
                    <a:gd name="T13" fmla="*/ 469 h 551"/>
                    <a:gd name="T14" fmla="*/ 491 w 610"/>
                    <a:gd name="T15" fmla="*/ 482 h 551"/>
                    <a:gd name="T16" fmla="*/ 459 w 610"/>
                    <a:gd name="T17" fmla="*/ 506 h 551"/>
                    <a:gd name="T18" fmla="*/ 424 w 610"/>
                    <a:gd name="T19" fmla="*/ 525 h 551"/>
                    <a:gd name="T20" fmla="*/ 389 w 610"/>
                    <a:gd name="T21" fmla="*/ 539 h 551"/>
                    <a:gd name="T22" fmla="*/ 353 w 610"/>
                    <a:gd name="T23" fmla="*/ 548 h 551"/>
                    <a:gd name="T24" fmla="*/ 317 w 610"/>
                    <a:gd name="T25" fmla="*/ 551 h 551"/>
                    <a:gd name="T26" fmla="*/ 280 w 610"/>
                    <a:gd name="T27" fmla="*/ 549 h 551"/>
                    <a:gd name="T28" fmla="*/ 256 w 610"/>
                    <a:gd name="T29" fmla="*/ 545 h 551"/>
                    <a:gd name="T30" fmla="*/ 213 w 610"/>
                    <a:gd name="T31" fmla="*/ 534 h 551"/>
                    <a:gd name="T32" fmla="*/ 175 w 610"/>
                    <a:gd name="T33" fmla="*/ 520 h 551"/>
                    <a:gd name="T34" fmla="*/ 140 w 610"/>
                    <a:gd name="T35" fmla="*/ 501 h 551"/>
                    <a:gd name="T36" fmla="*/ 110 w 610"/>
                    <a:gd name="T37" fmla="*/ 480 h 551"/>
                    <a:gd name="T38" fmla="*/ 84 w 610"/>
                    <a:gd name="T39" fmla="*/ 455 h 551"/>
                    <a:gd name="T40" fmla="*/ 62 w 610"/>
                    <a:gd name="T41" fmla="*/ 429 h 551"/>
                    <a:gd name="T42" fmla="*/ 43 w 610"/>
                    <a:gd name="T43" fmla="*/ 401 h 551"/>
                    <a:gd name="T44" fmla="*/ 28 w 610"/>
                    <a:gd name="T45" fmla="*/ 371 h 551"/>
                    <a:gd name="T46" fmla="*/ 16 w 610"/>
                    <a:gd name="T47" fmla="*/ 341 h 551"/>
                    <a:gd name="T48" fmla="*/ 8 w 610"/>
                    <a:gd name="T49" fmla="*/ 311 h 551"/>
                    <a:gd name="T50" fmla="*/ 2 w 610"/>
                    <a:gd name="T51" fmla="*/ 281 h 551"/>
                    <a:gd name="T52" fmla="*/ 0 w 610"/>
                    <a:gd name="T53" fmla="*/ 251 h 551"/>
                    <a:gd name="T54" fmla="*/ 0 w 610"/>
                    <a:gd name="T55" fmla="*/ 233 h 551"/>
                    <a:gd name="T56" fmla="*/ 6 w 610"/>
                    <a:gd name="T57" fmla="*/ 196 h 551"/>
                    <a:gd name="T58" fmla="*/ 20 w 610"/>
                    <a:gd name="T59" fmla="*/ 160 h 551"/>
                    <a:gd name="T60" fmla="*/ 41 w 610"/>
                    <a:gd name="T61" fmla="*/ 126 h 551"/>
                    <a:gd name="T62" fmla="*/ 68 w 610"/>
                    <a:gd name="T63" fmla="*/ 94 h 551"/>
                    <a:gd name="T64" fmla="*/ 83 w 610"/>
                    <a:gd name="T65" fmla="*/ 80 h 551"/>
                    <a:gd name="T66" fmla="*/ 115 w 610"/>
                    <a:gd name="T67" fmla="*/ 54 h 551"/>
                    <a:gd name="T68" fmla="*/ 149 w 610"/>
                    <a:gd name="T69" fmla="*/ 33 h 551"/>
                    <a:gd name="T70" fmla="*/ 186 w 610"/>
                    <a:gd name="T71" fmla="*/ 17 h 551"/>
                    <a:gd name="T72" fmla="*/ 223 w 610"/>
                    <a:gd name="T73" fmla="*/ 6 h 551"/>
                    <a:gd name="T74" fmla="*/ 259 w 610"/>
                    <a:gd name="T75" fmla="*/ 1 h 551"/>
                    <a:gd name="T76" fmla="*/ 276 w 610"/>
                    <a:gd name="T77" fmla="*/ 0 h 551"/>
                    <a:gd name="T78" fmla="*/ 321 w 610"/>
                    <a:gd name="T79" fmla="*/ 3 h 551"/>
                    <a:gd name="T80" fmla="*/ 362 w 610"/>
                    <a:gd name="T81" fmla="*/ 9 h 551"/>
                    <a:gd name="T82" fmla="*/ 402 w 610"/>
                    <a:gd name="T83" fmla="*/ 17 h 551"/>
                    <a:gd name="T84" fmla="*/ 438 w 610"/>
                    <a:gd name="T85" fmla="*/ 28 h 551"/>
                    <a:gd name="T86" fmla="*/ 471 w 610"/>
                    <a:gd name="T87" fmla="*/ 43 h 551"/>
                    <a:gd name="T88" fmla="*/ 501 w 610"/>
                    <a:gd name="T89" fmla="*/ 60 h 551"/>
                    <a:gd name="T90" fmla="*/ 527 w 610"/>
                    <a:gd name="T91" fmla="*/ 80 h 551"/>
                    <a:gd name="T92" fmla="*/ 550 w 610"/>
                    <a:gd name="T93" fmla="*/ 102 h 551"/>
                    <a:gd name="T94" fmla="*/ 569 w 610"/>
                    <a:gd name="T95" fmla="*/ 127 h 551"/>
                    <a:gd name="T96" fmla="*/ 585 w 610"/>
                    <a:gd name="T97" fmla="*/ 154 h 551"/>
                    <a:gd name="T98" fmla="*/ 598 w 610"/>
                    <a:gd name="T99" fmla="*/ 184 h 551"/>
                    <a:gd name="T100" fmla="*/ 606 w 610"/>
                    <a:gd name="T101" fmla="*/ 216 h 551"/>
                    <a:gd name="T102" fmla="*/ 610 w 610"/>
                    <a:gd name="T103" fmla="*/ 250 h 55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0"/>
                    <a:gd name="T157" fmla="*/ 0 h 551"/>
                    <a:gd name="T158" fmla="*/ 610 w 610"/>
                    <a:gd name="T159" fmla="*/ 551 h 55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0" h="551">
                      <a:moveTo>
                        <a:pt x="610" y="250"/>
                      </a:moveTo>
                      <a:lnTo>
                        <a:pt x="610" y="266"/>
                      </a:lnTo>
                      <a:lnTo>
                        <a:pt x="609" y="283"/>
                      </a:lnTo>
                      <a:lnTo>
                        <a:pt x="606" y="300"/>
                      </a:lnTo>
                      <a:lnTo>
                        <a:pt x="602" y="318"/>
                      </a:lnTo>
                      <a:lnTo>
                        <a:pt x="596" y="335"/>
                      </a:lnTo>
                      <a:lnTo>
                        <a:pt x="589" y="353"/>
                      </a:lnTo>
                      <a:lnTo>
                        <a:pt x="581" y="370"/>
                      </a:lnTo>
                      <a:lnTo>
                        <a:pt x="572" y="388"/>
                      </a:lnTo>
                      <a:lnTo>
                        <a:pt x="561" y="405"/>
                      </a:lnTo>
                      <a:lnTo>
                        <a:pt x="549" y="422"/>
                      </a:lnTo>
                      <a:lnTo>
                        <a:pt x="536" y="438"/>
                      </a:lnTo>
                      <a:lnTo>
                        <a:pt x="522" y="454"/>
                      </a:lnTo>
                      <a:lnTo>
                        <a:pt x="507" y="469"/>
                      </a:lnTo>
                      <a:lnTo>
                        <a:pt x="491" y="482"/>
                      </a:lnTo>
                      <a:lnTo>
                        <a:pt x="475" y="495"/>
                      </a:lnTo>
                      <a:lnTo>
                        <a:pt x="459" y="506"/>
                      </a:lnTo>
                      <a:lnTo>
                        <a:pt x="442" y="517"/>
                      </a:lnTo>
                      <a:lnTo>
                        <a:pt x="424" y="525"/>
                      </a:lnTo>
                      <a:lnTo>
                        <a:pt x="407" y="533"/>
                      </a:lnTo>
                      <a:lnTo>
                        <a:pt x="389" y="539"/>
                      </a:lnTo>
                      <a:lnTo>
                        <a:pt x="371" y="544"/>
                      </a:lnTo>
                      <a:lnTo>
                        <a:pt x="353" y="548"/>
                      </a:lnTo>
                      <a:lnTo>
                        <a:pt x="334" y="550"/>
                      </a:lnTo>
                      <a:lnTo>
                        <a:pt x="317" y="551"/>
                      </a:lnTo>
                      <a:lnTo>
                        <a:pt x="298" y="551"/>
                      </a:lnTo>
                      <a:lnTo>
                        <a:pt x="280" y="549"/>
                      </a:lnTo>
                      <a:lnTo>
                        <a:pt x="256" y="545"/>
                      </a:lnTo>
                      <a:lnTo>
                        <a:pt x="234" y="540"/>
                      </a:lnTo>
                      <a:lnTo>
                        <a:pt x="213" y="534"/>
                      </a:lnTo>
                      <a:lnTo>
                        <a:pt x="193" y="528"/>
                      </a:lnTo>
                      <a:lnTo>
                        <a:pt x="175" y="520"/>
                      </a:lnTo>
                      <a:lnTo>
                        <a:pt x="157" y="511"/>
                      </a:lnTo>
                      <a:lnTo>
                        <a:pt x="140" y="501"/>
                      </a:lnTo>
                      <a:lnTo>
                        <a:pt x="125" y="491"/>
                      </a:lnTo>
                      <a:lnTo>
                        <a:pt x="110" y="480"/>
                      </a:lnTo>
                      <a:lnTo>
                        <a:pt x="97" y="468"/>
                      </a:lnTo>
                      <a:lnTo>
                        <a:pt x="84" y="455"/>
                      </a:lnTo>
                      <a:lnTo>
                        <a:pt x="73" y="442"/>
                      </a:lnTo>
                      <a:lnTo>
                        <a:pt x="62" y="429"/>
                      </a:lnTo>
                      <a:lnTo>
                        <a:pt x="52" y="415"/>
                      </a:lnTo>
                      <a:lnTo>
                        <a:pt x="43" y="401"/>
                      </a:lnTo>
                      <a:lnTo>
                        <a:pt x="35" y="386"/>
                      </a:lnTo>
                      <a:lnTo>
                        <a:pt x="28" y="371"/>
                      </a:lnTo>
                      <a:lnTo>
                        <a:pt x="22" y="356"/>
                      </a:lnTo>
                      <a:lnTo>
                        <a:pt x="16" y="341"/>
                      </a:lnTo>
                      <a:lnTo>
                        <a:pt x="12" y="326"/>
                      </a:lnTo>
                      <a:lnTo>
                        <a:pt x="8" y="311"/>
                      </a:lnTo>
                      <a:lnTo>
                        <a:pt x="5" y="296"/>
                      </a:lnTo>
                      <a:lnTo>
                        <a:pt x="2" y="281"/>
                      </a:lnTo>
                      <a:lnTo>
                        <a:pt x="1" y="266"/>
                      </a:lnTo>
                      <a:lnTo>
                        <a:pt x="0" y="251"/>
                      </a:lnTo>
                      <a:lnTo>
                        <a:pt x="0" y="233"/>
                      </a:lnTo>
                      <a:lnTo>
                        <a:pt x="2" y="215"/>
                      </a:lnTo>
                      <a:lnTo>
                        <a:pt x="6" y="196"/>
                      </a:lnTo>
                      <a:lnTo>
                        <a:pt x="12" y="178"/>
                      </a:lnTo>
                      <a:lnTo>
                        <a:pt x="20" y="160"/>
                      </a:lnTo>
                      <a:lnTo>
                        <a:pt x="29" y="143"/>
                      </a:lnTo>
                      <a:lnTo>
                        <a:pt x="41" y="126"/>
                      </a:lnTo>
                      <a:lnTo>
                        <a:pt x="54" y="110"/>
                      </a:lnTo>
                      <a:lnTo>
                        <a:pt x="68" y="94"/>
                      </a:lnTo>
                      <a:lnTo>
                        <a:pt x="83" y="80"/>
                      </a:lnTo>
                      <a:lnTo>
                        <a:pt x="99" y="67"/>
                      </a:lnTo>
                      <a:lnTo>
                        <a:pt x="115" y="54"/>
                      </a:lnTo>
                      <a:lnTo>
                        <a:pt x="132" y="43"/>
                      </a:lnTo>
                      <a:lnTo>
                        <a:pt x="149" y="33"/>
                      </a:lnTo>
                      <a:lnTo>
                        <a:pt x="168" y="25"/>
                      </a:lnTo>
                      <a:lnTo>
                        <a:pt x="186" y="17"/>
                      </a:lnTo>
                      <a:lnTo>
                        <a:pt x="204" y="11"/>
                      </a:lnTo>
                      <a:lnTo>
                        <a:pt x="223" y="6"/>
                      </a:lnTo>
                      <a:lnTo>
                        <a:pt x="241" y="3"/>
                      </a:lnTo>
                      <a:lnTo>
                        <a:pt x="259" y="1"/>
                      </a:lnTo>
                      <a:lnTo>
                        <a:pt x="276" y="0"/>
                      </a:lnTo>
                      <a:lnTo>
                        <a:pt x="299" y="1"/>
                      </a:lnTo>
                      <a:lnTo>
                        <a:pt x="321" y="3"/>
                      </a:lnTo>
                      <a:lnTo>
                        <a:pt x="342" y="5"/>
                      </a:lnTo>
                      <a:lnTo>
                        <a:pt x="362" y="9"/>
                      </a:lnTo>
                      <a:lnTo>
                        <a:pt x="382" y="12"/>
                      </a:lnTo>
                      <a:lnTo>
                        <a:pt x="402" y="17"/>
                      </a:lnTo>
                      <a:lnTo>
                        <a:pt x="420" y="22"/>
                      </a:lnTo>
                      <a:lnTo>
                        <a:pt x="438" y="28"/>
                      </a:lnTo>
                      <a:lnTo>
                        <a:pt x="455" y="35"/>
                      </a:lnTo>
                      <a:lnTo>
                        <a:pt x="471" y="43"/>
                      </a:lnTo>
                      <a:lnTo>
                        <a:pt x="486" y="51"/>
                      </a:lnTo>
                      <a:lnTo>
                        <a:pt x="501" y="60"/>
                      </a:lnTo>
                      <a:lnTo>
                        <a:pt x="514" y="69"/>
                      </a:lnTo>
                      <a:lnTo>
                        <a:pt x="527" y="80"/>
                      </a:lnTo>
                      <a:lnTo>
                        <a:pt x="539" y="91"/>
                      </a:lnTo>
                      <a:lnTo>
                        <a:pt x="550" y="102"/>
                      </a:lnTo>
                      <a:lnTo>
                        <a:pt x="560" y="114"/>
                      </a:lnTo>
                      <a:lnTo>
                        <a:pt x="569" y="127"/>
                      </a:lnTo>
                      <a:lnTo>
                        <a:pt x="578" y="140"/>
                      </a:lnTo>
                      <a:lnTo>
                        <a:pt x="585" y="154"/>
                      </a:lnTo>
                      <a:lnTo>
                        <a:pt x="592" y="169"/>
                      </a:lnTo>
                      <a:lnTo>
                        <a:pt x="598" y="184"/>
                      </a:lnTo>
                      <a:lnTo>
                        <a:pt x="602" y="199"/>
                      </a:lnTo>
                      <a:lnTo>
                        <a:pt x="606" y="216"/>
                      </a:lnTo>
                      <a:lnTo>
                        <a:pt x="609" y="233"/>
                      </a:lnTo>
                      <a:lnTo>
                        <a:pt x="610" y="25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Freeform 106"/>
                <p:cNvSpPr>
                  <a:spLocks/>
                </p:cNvSpPr>
                <p:nvPr/>
              </p:nvSpPr>
              <p:spPr bwMode="auto">
                <a:xfrm>
                  <a:off x="3704" y="2026"/>
                  <a:ext cx="552" cy="496"/>
                </a:xfrm>
                <a:custGeom>
                  <a:avLst/>
                  <a:gdLst>
                    <a:gd name="T0" fmla="*/ 233 w 552"/>
                    <a:gd name="T1" fmla="*/ 1 h 496"/>
                    <a:gd name="T2" fmla="*/ 201 w 552"/>
                    <a:gd name="T3" fmla="*/ 6 h 496"/>
                    <a:gd name="T4" fmla="*/ 168 w 552"/>
                    <a:gd name="T5" fmla="*/ 15 h 496"/>
                    <a:gd name="T6" fmla="*/ 136 w 552"/>
                    <a:gd name="T7" fmla="*/ 30 h 496"/>
                    <a:gd name="T8" fmla="*/ 105 w 552"/>
                    <a:gd name="T9" fmla="*/ 49 h 496"/>
                    <a:gd name="T10" fmla="*/ 76 w 552"/>
                    <a:gd name="T11" fmla="*/ 71 h 496"/>
                    <a:gd name="T12" fmla="*/ 51 w 552"/>
                    <a:gd name="T13" fmla="*/ 97 h 496"/>
                    <a:gd name="T14" fmla="*/ 29 w 552"/>
                    <a:gd name="T15" fmla="*/ 125 h 496"/>
                    <a:gd name="T16" fmla="*/ 13 w 552"/>
                    <a:gd name="T17" fmla="*/ 157 h 496"/>
                    <a:gd name="T18" fmla="*/ 3 w 552"/>
                    <a:gd name="T19" fmla="*/ 190 h 496"/>
                    <a:gd name="T20" fmla="*/ 0 w 552"/>
                    <a:gd name="T21" fmla="*/ 225 h 496"/>
                    <a:gd name="T22" fmla="*/ 2 w 552"/>
                    <a:gd name="T23" fmla="*/ 241 h 496"/>
                    <a:gd name="T24" fmla="*/ 6 w 552"/>
                    <a:gd name="T25" fmla="*/ 273 h 496"/>
                    <a:gd name="T26" fmla="*/ 15 w 552"/>
                    <a:gd name="T27" fmla="*/ 304 h 496"/>
                    <a:gd name="T28" fmla="*/ 26 w 552"/>
                    <a:gd name="T29" fmla="*/ 335 h 496"/>
                    <a:gd name="T30" fmla="*/ 42 w 552"/>
                    <a:gd name="T31" fmla="*/ 364 h 496"/>
                    <a:gd name="T32" fmla="*/ 61 w 552"/>
                    <a:gd name="T33" fmla="*/ 391 h 496"/>
                    <a:gd name="T34" fmla="*/ 84 w 552"/>
                    <a:gd name="T35" fmla="*/ 416 h 496"/>
                    <a:gd name="T36" fmla="*/ 110 w 552"/>
                    <a:gd name="T37" fmla="*/ 439 h 496"/>
                    <a:gd name="T38" fmla="*/ 140 w 552"/>
                    <a:gd name="T39" fmla="*/ 458 h 496"/>
                    <a:gd name="T40" fmla="*/ 174 w 552"/>
                    <a:gd name="T41" fmla="*/ 474 h 496"/>
                    <a:gd name="T42" fmla="*/ 212 w 552"/>
                    <a:gd name="T43" fmla="*/ 486 h 496"/>
                    <a:gd name="T44" fmla="*/ 254 w 552"/>
                    <a:gd name="T45" fmla="*/ 494 h 496"/>
                    <a:gd name="T46" fmla="*/ 273 w 552"/>
                    <a:gd name="T47" fmla="*/ 496 h 496"/>
                    <a:gd name="T48" fmla="*/ 310 w 552"/>
                    <a:gd name="T49" fmla="*/ 494 h 496"/>
                    <a:gd name="T50" fmla="*/ 346 w 552"/>
                    <a:gd name="T51" fmla="*/ 487 h 496"/>
                    <a:gd name="T52" fmla="*/ 380 w 552"/>
                    <a:gd name="T53" fmla="*/ 474 h 496"/>
                    <a:gd name="T54" fmla="*/ 412 w 552"/>
                    <a:gd name="T55" fmla="*/ 457 h 496"/>
                    <a:gd name="T56" fmla="*/ 442 w 552"/>
                    <a:gd name="T57" fmla="*/ 435 h 496"/>
                    <a:gd name="T58" fmla="*/ 468 w 552"/>
                    <a:gd name="T59" fmla="*/ 411 h 496"/>
                    <a:gd name="T60" fmla="*/ 492 w 552"/>
                    <a:gd name="T61" fmla="*/ 384 h 496"/>
                    <a:gd name="T62" fmla="*/ 512 w 552"/>
                    <a:gd name="T63" fmla="*/ 355 h 496"/>
                    <a:gd name="T64" fmla="*/ 528 w 552"/>
                    <a:gd name="T65" fmla="*/ 326 h 496"/>
                    <a:gd name="T66" fmla="*/ 540 w 552"/>
                    <a:gd name="T67" fmla="*/ 296 h 496"/>
                    <a:gd name="T68" fmla="*/ 548 w 552"/>
                    <a:gd name="T69" fmla="*/ 267 h 496"/>
                    <a:gd name="T70" fmla="*/ 552 w 552"/>
                    <a:gd name="T71" fmla="*/ 238 h 496"/>
                    <a:gd name="T72" fmla="*/ 551 w 552"/>
                    <a:gd name="T73" fmla="*/ 225 h 496"/>
                    <a:gd name="T74" fmla="*/ 548 w 552"/>
                    <a:gd name="T75" fmla="*/ 196 h 496"/>
                    <a:gd name="T76" fmla="*/ 541 w 552"/>
                    <a:gd name="T77" fmla="*/ 168 h 496"/>
                    <a:gd name="T78" fmla="*/ 530 w 552"/>
                    <a:gd name="T79" fmla="*/ 141 h 496"/>
                    <a:gd name="T80" fmla="*/ 516 w 552"/>
                    <a:gd name="T81" fmla="*/ 116 h 496"/>
                    <a:gd name="T82" fmla="*/ 497 w 552"/>
                    <a:gd name="T83" fmla="*/ 93 h 496"/>
                    <a:gd name="T84" fmla="*/ 475 w 552"/>
                    <a:gd name="T85" fmla="*/ 71 h 496"/>
                    <a:gd name="T86" fmla="*/ 448 w 552"/>
                    <a:gd name="T87" fmla="*/ 52 h 496"/>
                    <a:gd name="T88" fmla="*/ 418 w 552"/>
                    <a:gd name="T89" fmla="*/ 35 h 496"/>
                    <a:gd name="T90" fmla="*/ 382 w 552"/>
                    <a:gd name="T91" fmla="*/ 21 h 496"/>
                    <a:gd name="T92" fmla="*/ 342 w 552"/>
                    <a:gd name="T93" fmla="*/ 11 h 496"/>
                    <a:gd name="T94" fmla="*/ 298 w 552"/>
                    <a:gd name="T95" fmla="*/ 4 h 496"/>
                    <a:gd name="T96" fmla="*/ 248 w 552"/>
                    <a:gd name="T97" fmla="*/ 0 h 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52"/>
                    <a:gd name="T148" fmla="*/ 0 h 496"/>
                    <a:gd name="T149" fmla="*/ 552 w 552"/>
                    <a:gd name="T150" fmla="*/ 496 h 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52" h="496">
                      <a:moveTo>
                        <a:pt x="248" y="0"/>
                      </a:moveTo>
                      <a:lnTo>
                        <a:pt x="233" y="1"/>
                      </a:lnTo>
                      <a:lnTo>
                        <a:pt x="217" y="3"/>
                      </a:lnTo>
                      <a:lnTo>
                        <a:pt x="201" y="6"/>
                      </a:lnTo>
                      <a:lnTo>
                        <a:pt x="185" y="10"/>
                      </a:lnTo>
                      <a:lnTo>
                        <a:pt x="168" y="15"/>
                      </a:lnTo>
                      <a:lnTo>
                        <a:pt x="152" y="22"/>
                      </a:lnTo>
                      <a:lnTo>
                        <a:pt x="136" y="30"/>
                      </a:lnTo>
                      <a:lnTo>
                        <a:pt x="120" y="39"/>
                      </a:lnTo>
                      <a:lnTo>
                        <a:pt x="105" y="49"/>
                      </a:lnTo>
                      <a:lnTo>
                        <a:pt x="90" y="60"/>
                      </a:lnTo>
                      <a:lnTo>
                        <a:pt x="76" y="71"/>
                      </a:lnTo>
                      <a:lnTo>
                        <a:pt x="63" y="84"/>
                      </a:lnTo>
                      <a:lnTo>
                        <a:pt x="51" y="97"/>
                      </a:lnTo>
                      <a:lnTo>
                        <a:pt x="39" y="111"/>
                      </a:lnTo>
                      <a:lnTo>
                        <a:pt x="29" y="125"/>
                      </a:lnTo>
                      <a:lnTo>
                        <a:pt x="20" y="141"/>
                      </a:lnTo>
                      <a:lnTo>
                        <a:pt x="13" y="157"/>
                      </a:lnTo>
                      <a:lnTo>
                        <a:pt x="7" y="173"/>
                      </a:lnTo>
                      <a:lnTo>
                        <a:pt x="3" y="190"/>
                      </a:lnTo>
                      <a:lnTo>
                        <a:pt x="1" y="207"/>
                      </a:lnTo>
                      <a:lnTo>
                        <a:pt x="0" y="225"/>
                      </a:lnTo>
                      <a:lnTo>
                        <a:pt x="2" y="241"/>
                      </a:lnTo>
                      <a:lnTo>
                        <a:pt x="4" y="257"/>
                      </a:lnTo>
                      <a:lnTo>
                        <a:pt x="6" y="273"/>
                      </a:lnTo>
                      <a:lnTo>
                        <a:pt x="10" y="289"/>
                      </a:lnTo>
                      <a:lnTo>
                        <a:pt x="15" y="304"/>
                      </a:lnTo>
                      <a:lnTo>
                        <a:pt x="20" y="320"/>
                      </a:lnTo>
                      <a:lnTo>
                        <a:pt x="26" y="335"/>
                      </a:lnTo>
                      <a:lnTo>
                        <a:pt x="34" y="350"/>
                      </a:lnTo>
                      <a:lnTo>
                        <a:pt x="42" y="364"/>
                      </a:lnTo>
                      <a:lnTo>
                        <a:pt x="51" y="378"/>
                      </a:lnTo>
                      <a:lnTo>
                        <a:pt x="61" y="391"/>
                      </a:lnTo>
                      <a:lnTo>
                        <a:pt x="72" y="404"/>
                      </a:lnTo>
                      <a:lnTo>
                        <a:pt x="84" y="416"/>
                      </a:lnTo>
                      <a:lnTo>
                        <a:pt x="96" y="428"/>
                      </a:lnTo>
                      <a:lnTo>
                        <a:pt x="110" y="439"/>
                      </a:lnTo>
                      <a:lnTo>
                        <a:pt x="124" y="449"/>
                      </a:lnTo>
                      <a:lnTo>
                        <a:pt x="140" y="458"/>
                      </a:lnTo>
                      <a:lnTo>
                        <a:pt x="156" y="466"/>
                      </a:lnTo>
                      <a:lnTo>
                        <a:pt x="174" y="474"/>
                      </a:lnTo>
                      <a:lnTo>
                        <a:pt x="192" y="480"/>
                      </a:lnTo>
                      <a:lnTo>
                        <a:pt x="212" y="486"/>
                      </a:lnTo>
                      <a:lnTo>
                        <a:pt x="232" y="491"/>
                      </a:lnTo>
                      <a:lnTo>
                        <a:pt x="254" y="494"/>
                      </a:lnTo>
                      <a:lnTo>
                        <a:pt x="273" y="496"/>
                      </a:lnTo>
                      <a:lnTo>
                        <a:pt x="292" y="496"/>
                      </a:lnTo>
                      <a:lnTo>
                        <a:pt x="310" y="494"/>
                      </a:lnTo>
                      <a:lnTo>
                        <a:pt x="328" y="491"/>
                      </a:lnTo>
                      <a:lnTo>
                        <a:pt x="346" y="487"/>
                      </a:lnTo>
                      <a:lnTo>
                        <a:pt x="363" y="481"/>
                      </a:lnTo>
                      <a:lnTo>
                        <a:pt x="380" y="474"/>
                      </a:lnTo>
                      <a:lnTo>
                        <a:pt x="396" y="466"/>
                      </a:lnTo>
                      <a:lnTo>
                        <a:pt x="412" y="457"/>
                      </a:lnTo>
                      <a:lnTo>
                        <a:pt x="427" y="446"/>
                      </a:lnTo>
                      <a:lnTo>
                        <a:pt x="442" y="435"/>
                      </a:lnTo>
                      <a:lnTo>
                        <a:pt x="455" y="423"/>
                      </a:lnTo>
                      <a:lnTo>
                        <a:pt x="468" y="411"/>
                      </a:lnTo>
                      <a:lnTo>
                        <a:pt x="481" y="398"/>
                      </a:lnTo>
                      <a:lnTo>
                        <a:pt x="492" y="384"/>
                      </a:lnTo>
                      <a:lnTo>
                        <a:pt x="502" y="370"/>
                      </a:lnTo>
                      <a:lnTo>
                        <a:pt x="512" y="355"/>
                      </a:lnTo>
                      <a:lnTo>
                        <a:pt x="520" y="341"/>
                      </a:lnTo>
                      <a:lnTo>
                        <a:pt x="528" y="326"/>
                      </a:lnTo>
                      <a:lnTo>
                        <a:pt x="535" y="311"/>
                      </a:lnTo>
                      <a:lnTo>
                        <a:pt x="540" y="296"/>
                      </a:lnTo>
                      <a:lnTo>
                        <a:pt x="545" y="282"/>
                      </a:lnTo>
                      <a:lnTo>
                        <a:pt x="548" y="267"/>
                      </a:lnTo>
                      <a:lnTo>
                        <a:pt x="551" y="252"/>
                      </a:lnTo>
                      <a:lnTo>
                        <a:pt x="552" y="238"/>
                      </a:lnTo>
                      <a:lnTo>
                        <a:pt x="551" y="225"/>
                      </a:lnTo>
                      <a:lnTo>
                        <a:pt x="550" y="210"/>
                      </a:lnTo>
                      <a:lnTo>
                        <a:pt x="548" y="196"/>
                      </a:lnTo>
                      <a:lnTo>
                        <a:pt x="545" y="182"/>
                      </a:lnTo>
                      <a:lnTo>
                        <a:pt x="541" y="168"/>
                      </a:lnTo>
                      <a:lnTo>
                        <a:pt x="536" y="155"/>
                      </a:lnTo>
                      <a:lnTo>
                        <a:pt x="530" y="141"/>
                      </a:lnTo>
                      <a:lnTo>
                        <a:pt x="523" y="129"/>
                      </a:lnTo>
                      <a:lnTo>
                        <a:pt x="516" y="116"/>
                      </a:lnTo>
                      <a:lnTo>
                        <a:pt x="507" y="104"/>
                      </a:lnTo>
                      <a:lnTo>
                        <a:pt x="497" y="93"/>
                      </a:lnTo>
                      <a:lnTo>
                        <a:pt x="487" y="82"/>
                      </a:lnTo>
                      <a:lnTo>
                        <a:pt x="475" y="71"/>
                      </a:lnTo>
                      <a:lnTo>
                        <a:pt x="462" y="61"/>
                      </a:lnTo>
                      <a:lnTo>
                        <a:pt x="448" y="52"/>
                      </a:lnTo>
                      <a:lnTo>
                        <a:pt x="434" y="43"/>
                      </a:lnTo>
                      <a:lnTo>
                        <a:pt x="418" y="35"/>
                      </a:lnTo>
                      <a:lnTo>
                        <a:pt x="400" y="28"/>
                      </a:lnTo>
                      <a:lnTo>
                        <a:pt x="382" y="21"/>
                      </a:lnTo>
                      <a:lnTo>
                        <a:pt x="363" y="15"/>
                      </a:lnTo>
                      <a:lnTo>
                        <a:pt x="342" y="11"/>
                      </a:lnTo>
                      <a:lnTo>
                        <a:pt x="320" y="7"/>
                      </a:lnTo>
                      <a:lnTo>
                        <a:pt x="298" y="4"/>
                      </a:lnTo>
                      <a:lnTo>
                        <a:pt x="274" y="1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3" name="Group 107"/>
              <p:cNvGrpSpPr>
                <a:grpSpLocks/>
              </p:cNvGrpSpPr>
              <p:nvPr/>
            </p:nvGrpSpPr>
            <p:grpSpPr bwMode="auto">
              <a:xfrm>
                <a:off x="3848" y="2016"/>
                <a:ext cx="224" cy="246"/>
                <a:chOff x="3848" y="2016"/>
                <a:chExt cx="224" cy="246"/>
              </a:xfrm>
            </p:grpSpPr>
            <p:sp>
              <p:nvSpPr>
                <p:cNvPr id="14377" name="Freeform 108"/>
                <p:cNvSpPr>
                  <a:spLocks/>
                </p:cNvSpPr>
                <p:nvPr/>
              </p:nvSpPr>
              <p:spPr bwMode="auto">
                <a:xfrm>
                  <a:off x="3848" y="2212"/>
                  <a:ext cx="222" cy="50"/>
                </a:xfrm>
                <a:custGeom>
                  <a:avLst/>
                  <a:gdLst>
                    <a:gd name="T0" fmla="*/ 123 w 222"/>
                    <a:gd name="T1" fmla="*/ 29 h 50"/>
                    <a:gd name="T2" fmla="*/ 138 w 222"/>
                    <a:gd name="T3" fmla="*/ 31 h 50"/>
                    <a:gd name="T4" fmla="*/ 158 w 222"/>
                    <a:gd name="T5" fmla="*/ 34 h 50"/>
                    <a:gd name="T6" fmla="*/ 181 w 222"/>
                    <a:gd name="T7" fmla="*/ 35 h 50"/>
                    <a:gd name="T8" fmla="*/ 201 w 222"/>
                    <a:gd name="T9" fmla="*/ 34 h 50"/>
                    <a:gd name="T10" fmla="*/ 216 w 222"/>
                    <a:gd name="T11" fmla="*/ 29 h 50"/>
                    <a:gd name="T12" fmla="*/ 222 w 222"/>
                    <a:gd name="T13" fmla="*/ 18 h 50"/>
                    <a:gd name="T14" fmla="*/ 222 w 222"/>
                    <a:gd name="T15" fmla="*/ 18 h 50"/>
                    <a:gd name="T16" fmla="*/ 216 w 222"/>
                    <a:gd name="T17" fmla="*/ 7 h 50"/>
                    <a:gd name="T18" fmla="*/ 201 w 222"/>
                    <a:gd name="T19" fmla="*/ 1 h 50"/>
                    <a:gd name="T20" fmla="*/ 180 w 222"/>
                    <a:gd name="T21" fmla="*/ 0 h 50"/>
                    <a:gd name="T22" fmla="*/ 158 w 222"/>
                    <a:gd name="T23" fmla="*/ 1 h 50"/>
                    <a:gd name="T24" fmla="*/ 137 w 222"/>
                    <a:gd name="T25" fmla="*/ 5 h 50"/>
                    <a:gd name="T26" fmla="*/ 123 w 222"/>
                    <a:gd name="T27" fmla="*/ 9 h 50"/>
                    <a:gd name="T28" fmla="*/ 123 w 222"/>
                    <a:gd name="T29" fmla="*/ 9 h 50"/>
                    <a:gd name="T30" fmla="*/ 114 w 222"/>
                    <a:gd name="T31" fmla="*/ 11 h 50"/>
                    <a:gd name="T32" fmla="*/ 106 w 222"/>
                    <a:gd name="T33" fmla="*/ 12 h 50"/>
                    <a:gd name="T34" fmla="*/ 98 w 222"/>
                    <a:gd name="T35" fmla="*/ 11 h 50"/>
                    <a:gd name="T36" fmla="*/ 98 w 222"/>
                    <a:gd name="T37" fmla="*/ 11 h 50"/>
                    <a:gd name="T38" fmla="*/ 83 w 222"/>
                    <a:gd name="T39" fmla="*/ 10 h 50"/>
                    <a:gd name="T40" fmla="*/ 62 w 222"/>
                    <a:gd name="T41" fmla="*/ 10 h 50"/>
                    <a:gd name="T42" fmla="*/ 40 w 222"/>
                    <a:gd name="T43" fmla="*/ 12 h 50"/>
                    <a:gd name="T44" fmla="*/ 19 w 222"/>
                    <a:gd name="T45" fmla="*/ 17 h 50"/>
                    <a:gd name="T46" fmla="*/ 5 w 222"/>
                    <a:gd name="T47" fmla="*/ 25 h 50"/>
                    <a:gd name="T48" fmla="*/ 0 w 222"/>
                    <a:gd name="T49" fmla="*/ 37 h 50"/>
                    <a:gd name="T50" fmla="*/ 0 w 222"/>
                    <a:gd name="T51" fmla="*/ 37 h 50"/>
                    <a:gd name="T52" fmla="*/ 7 w 222"/>
                    <a:gd name="T53" fmla="*/ 47 h 50"/>
                    <a:gd name="T54" fmla="*/ 22 w 222"/>
                    <a:gd name="T55" fmla="*/ 50 h 50"/>
                    <a:gd name="T56" fmla="*/ 43 w 222"/>
                    <a:gd name="T57" fmla="*/ 47 h 50"/>
                    <a:gd name="T58" fmla="*/ 65 w 222"/>
                    <a:gd name="T59" fmla="*/ 42 h 50"/>
                    <a:gd name="T60" fmla="*/ 85 w 222"/>
                    <a:gd name="T61" fmla="*/ 36 h 50"/>
                    <a:gd name="T62" fmla="*/ 100 w 222"/>
                    <a:gd name="T63" fmla="*/ 31 h 50"/>
                    <a:gd name="T64" fmla="*/ 100 w 222"/>
                    <a:gd name="T65" fmla="*/ 31 h 50"/>
                    <a:gd name="T66" fmla="*/ 108 w 222"/>
                    <a:gd name="T67" fmla="*/ 29 h 50"/>
                    <a:gd name="T68" fmla="*/ 115 w 222"/>
                    <a:gd name="T69" fmla="*/ 28 h 50"/>
                    <a:gd name="T70" fmla="*/ 123 w 222"/>
                    <a:gd name="T71" fmla="*/ 29 h 50"/>
                    <a:gd name="T72" fmla="*/ 123 w 222"/>
                    <a:gd name="T73" fmla="*/ 29 h 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2"/>
                    <a:gd name="T112" fmla="*/ 0 h 50"/>
                    <a:gd name="T113" fmla="*/ 222 w 222"/>
                    <a:gd name="T114" fmla="*/ 50 h 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2" h="50">
                      <a:moveTo>
                        <a:pt x="123" y="29"/>
                      </a:moveTo>
                      <a:lnTo>
                        <a:pt x="138" y="31"/>
                      </a:lnTo>
                      <a:lnTo>
                        <a:pt x="158" y="34"/>
                      </a:lnTo>
                      <a:lnTo>
                        <a:pt x="181" y="35"/>
                      </a:lnTo>
                      <a:lnTo>
                        <a:pt x="201" y="34"/>
                      </a:lnTo>
                      <a:lnTo>
                        <a:pt x="216" y="29"/>
                      </a:lnTo>
                      <a:lnTo>
                        <a:pt x="222" y="18"/>
                      </a:lnTo>
                      <a:lnTo>
                        <a:pt x="216" y="7"/>
                      </a:lnTo>
                      <a:lnTo>
                        <a:pt x="201" y="1"/>
                      </a:lnTo>
                      <a:lnTo>
                        <a:pt x="180" y="0"/>
                      </a:lnTo>
                      <a:lnTo>
                        <a:pt x="158" y="1"/>
                      </a:lnTo>
                      <a:lnTo>
                        <a:pt x="137" y="5"/>
                      </a:lnTo>
                      <a:lnTo>
                        <a:pt x="123" y="9"/>
                      </a:lnTo>
                      <a:lnTo>
                        <a:pt x="114" y="11"/>
                      </a:lnTo>
                      <a:lnTo>
                        <a:pt x="106" y="12"/>
                      </a:lnTo>
                      <a:lnTo>
                        <a:pt x="98" y="11"/>
                      </a:lnTo>
                      <a:lnTo>
                        <a:pt x="83" y="10"/>
                      </a:lnTo>
                      <a:lnTo>
                        <a:pt x="62" y="10"/>
                      </a:lnTo>
                      <a:lnTo>
                        <a:pt x="40" y="12"/>
                      </a:lnTo>
                      <a:lnTo>
                        <a:pt x="19" y="17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7" y="47"/>
                      </a:lnTo>
                      <a:lnTo>
                        <a:pt x="22" y="50"/>
                      </a:lnTo>
                      <a:lnTo>
                        <a:pt x="43" y="47"/>
                      </a:lnTo>
                      <a:lnTo>
                        <a:pt x="65" y="42"/>
                      </a:lnTo>
                      <a:lnTo>
                        <a:pt x="85" y="36"/>
                      </a:lnTo>
                      <a:lnTo>
                        <a:pt x="100" y="31"/>
                      </a:lnTo>
                      <a:lnTo>
                        <a:pt x="108" y="29"/>
                      </a:lnTo>
                      <a:lnTo>
                        <a:pt x="115" y="28"/>
                      </a:lnTo>
                      <a:lnTo>
                        <a:pt x="123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3864" y="2016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74" name="Group 110"/>
              <p:cNvGrpSpPr>
                <a:grpSpLocks/>
              </p:cNvGrpSpPr>
              <p:nvPr/>
            </p:nvGrpSpPr>
            <p:grpSpPr bwMode="auto">
              <a:xfrm>
                <a:off x="3867" y="2303"/>
                <a:ext cx="201" cy="193"/>
                <a:chOff x="3867" y="2303"/>
                <a:chExt cx="201" cy="193"/>
              </a:xfrm>
            </p:grpSpPr>
            <p:sp>
              <p:nvSpPr>
                <p:cNvPr id="14375" name="Freeform 111"/>
                <p:cNvSpPr>
                  <a:spLocks/>
                </p:cNvSpPr>
                <p:nvPr/>
              </p:nvSpPr>
              <p:spPr bwMode="auto">
                <a:xfrm>
                  <a:off x="3892" y="2303"/>
                  <a:ext cx="132" cy="29"/>
                </a:xfrm>
                <a:custGeom>
                  <a:avLst/>
                  <a:gdLst>
                    <a:gd name="T0" fmla="*/ 73 w 132"/>
                    <a:gd name="T1" fmla="*/ 17 h 29"/>
                    <a:gd name="T2" fmla="*/ 95 w 132"/>
                    <a:gd name="T3" fmla="*/ 20 h 29"/>
                    <a:gd name="T4" fmla="*/ 120 w 132"/>
                    <a:gd name="T5" fmla="*/ 20 h 29"/>
                    <a:gd name="T6" fmla="*/ 132 w 132"/>
                    <a:gd name="T7" fmla="*/ 10 h 29"/>
                    <a:gd name="T8" fmla="*/ 132 w 132"/>
                    <a:gd name="T9" fmla="*/ 10 h 29"/>
                    <a:gd name="T10" fmla="*/ 120 w 132"/>
                    <a:gd name="T11" fmla="*/ 0 h 29"/>
                    <a:gd name="T12" fmla="*/ 95 w 132"/>
                    <a:gd name="T13" fmla="*/ 1 h 29"/>
                    <a:gd name="T14" fmla="*/ 73 w 132"/>
                    <a:gd name="T15" fmla="*/ 5 h 29"/>
                    <a:gd name="T16" fmla="*/ 73 w 132"/>
                    <a:gd name="T17" fmla="*/ 5 h 29"/>
                    <a:gd name="T18" fmla="*/ 68 w 132"/>
                    <a:gd name="T19" fmla="*/ 6 h 29"/>
                    <a:gd name="T20" fmla="*/ 63 w 132"/>
                    <a:gd name="T21" fmla="*/ 7 h 29"/>
                    <a:gd name="T22" fmla="*/ 59 w 132"/>
                    <a:gd name="T23" fmla="*/ 7 h 29"/>
                    <a:gd name="T24" fmla="*/ 59 w 132"/>
                    <a:gd name="T25" fmla="*/ 7 h 29"/>
                    <a:gd name="T26" fmla="*/ 37 w 132"/>
                    <a:gd name="T27" fmla="*/ 6 h 29"/>
                    <a:gd name="T28" fmla="*/ 11 w 132"/>
                    <a:gd name="T29" fmla="*/ 10 h 29"/>
                    <a:gd name="T30" fmla="*/ 0 w 132"/>
                    <a:gd name="T31" fmla="*/ 21 h 29"/>
                    <a:gd name="T32" fmla="*/ 0 w 132"/>
                    <a:gd name="T33" fmla="*/ 21 h 29"/>
                    <a:gd name="T34" fmla="*/ 13 w 132"/>
                    <a:gd name="T35" fmla="*/ 29 h 29"/>
                    <a:gd name="T36" fmla="*/ 39 w 132"/>
                    <a:gd name="T37" fmla="*/ 25 h 29"/>
                    <a:gd name="T38" fmla="*/ 60 w 132"/>
                    <a:gd name="T39" fmla="*/ 18 h 29"/>
                    <a:gd name="T40" fmla="*/ 60 w 132"/>
                    <a:gd name="T41" fmla="*/ 18 h 29"/>
                    <a:gd name="T42" fmla="*/ 65 w 132"/>
                    <a:gd name="T43" fmla="*/ 17 h 29"/>
                    <a:gd name="T44" fmla="*/ 69 w 132"/>
                    <a:gd name="T45" fmla="*/ 16 h 29"/>
                    <a:gd name="T46" fmla="*/ 73 w 132"/>
                    <a:gd name="T47" fmla="*/ 17 h 29"/>
                    <a:gd name="T48" fmla="*/ 73 w 132"/>
                    <a:gd name="T49" fmla="*/ 17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29"/>
                    <a:gd name="T77" fmla="*/ 132 w 132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29">
                      <a:moveTo>
                        <a:pt x="73" y="17"/>
                      </a:moveTo>
                      <a:lnTo>
                        <a:pt x="95" y="20"/>
                      </a:lnTo>
                      <a:lnTo>
                        <a:pt x="120" y="20"/>
                      </a:lnTo>
                      <a:lnTo>
                        <a:pt x="132" y="10"/>
                      </a:lnTo>
                      <a:lnTo>
                        <a:pt x="120" y="0"/>
                      </a:lnTo>
                      <a:lnTo>
                        <a:pt x="95" y="1"/>
                      </a:lnTo>
                      <a:lnTo>
                        <a:pt x="73" y="5"/>
                      </a:lnTo>
                      <a:lnTo>
                        <a:pt x="68" y="6"/>
                      </a:lnTo>
                      <a:lnTo>
                        <a:pt x="63" y="7"/>
                      </a:lnTo>
                      <a:lnTo>
                        <a:pt x="59" y="7"/>
                      </a:lnTo>
                      <a:lnTo>
                        <a:pt x="37" y="6"/>
                      </a:lnTo>
                      <a:lnTo>
                        <a:pt x="11" y="10"/>
                      </a:lnTo>
                      <a:lnTo>
                        <a:pt x="0" y="21"/>
                      </a:lnTo>
                      <a:lnTo>
                        <a:pt x="13" y="29"/>
                      </a:lnTo>
                      <a:lnTo>
                        <a:pt x="39" y="25"/>
                      </a:lnTo>
                      <a:lnTo>
                        <a:pt x="60" y="18"/>
                      </a:lnTo>
                      <a:lnTo>
                        <a:pt x="65" y="17"/>
                      </a:lnTo>
                      <a:lnTo>
                        <a:pt x="69" y="16"/>
                      </a:lnTo>
                      <a:lnTo>
                        <a:pt x="73" y="1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867" y="2304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  <p:grpSp>
          <p:nvGrpSpPr>
            <p:cNvPr id="14362" name="Group 113"/>
            <p:cNvGrpSpPr>
              <a:grpSpLocks/>
            </p:cNvGrpSpPr>
            <p:nvPr/>
          </p:nvGrpSpPr>
          <p:grpSpPr bwMode="auto">
            <a:xfrm>
              <a:off x="3738" y="2786"/>
              <a:ext cx="402" cy="412"/>
              <a:chOff x="3774" y="2804"/>
              <a:chExt cx="402" cy="412"/>
            </a:xfrm>
          </p:grpSpPr>
          <p:grpSp>
            <p:nvGrpSpPr>
              <p:cNvPr id="14363" name="Group 114"/>
              <p:cNvGrpSpPr>
                <a:grpSpLocks/>
              </p:cNvGrpSpPr>
              <p:nvPr/>
            </p:nvGrpSpPr>
            <p:grpSpPr bwMode="auto">
              <a:xfrm>
                <a:off x="3774" y="2822"/>
                <a:ext cx="402" cy="394"/>
                <a:chOff x="3754" y="2822"/>
                <a:chExt cx="402" cy="363"/>
              </a:xfrm>
            </p:grpSpPr>
            <p:sp>
              <p:nvSpPr>
                <p:cNvPr id="14370" name="Freeform 115"/>
                <p:cNvSpPr>
                  <a:spLocks/>
                </p:cNvSpPr>
                <p:nvPr/>
              </p:nvSpPr>
              <p:spPr bwMode="auto">
                <a:xfrm>
                  <a:off x="3754" y="2822"/>
                  <a:ext cx="402" cy="363"/>
                </a:xfrm>
                <a:custGeom>
                  <a:avLst/>
                  <a:gdLst>
                    <a:gd name="T0" fmla="*/ 402 w 402"/>
                    <a:gd name="T1" fmla="*/ 182 h 363"/>
                    <a:gd name="T2" fmla="*/ 394 w 402"/>
                    <a:gd name="T3" fmla="*/ 219 h 363"/>
                    <a:gd name="T4" fmla="*/ 376 w 402"/>
                    <a:gd name="T5" fmla="*/ 257 h 363"/>
                    <a:gd name="T6" fmla="*/ 350 w 402"/>
                    <a:gd name="T7" fmla="*/ 292 h 363"/>
                    <a:gd name="T8" fmla="*/ 334 w 402"/>
                    <a:gd name="T9" fmla="*/ 308 h 363"/>
                    <a:gd name="T10" fmla="*/ 299 w 402"/>
                    <a:gd name="T11" fmla="*/ 335 h 363"/>
                    <a:gd name="T12" fmla="*/ 262 w 402"/>
                    <a:gd name="T13" fmla="*/ 353 h 363"/>
                    <a:gd name="T14" fmla="*/ 224 w 402"/>
                    <a:gd name="T15" fmla="*/ 362 h 363"/>
                    <a:gd name="T16" fmla="*/ 184 w 402"/>
                    <a:gd name="T17" fmla="*/ 362 h 363"/>
                    <a:gd name="T18" fmla="*/ 161 w 402"/>
                    <a:gd name="T19" fmla="*/ 357 h 363"/>
                    <a:gd name="T20" fmla="*/ 119 w 402"/>
                    <a:gd name="T21" fmla="*/ 344 h 363"/>
                    <a:gd name="T22" fmla="*/ 84 w 402"/>
                    <a:gd name="T23" fmla="*/ 324 h 363"/>
                    <a:gd name="T24" fmla="*/ 56 w 402"/>
                    <a:gd name="T25" fmla="*/ 300 h 363"/>
                    <a:gd name="T26" fmla="*/ 34 w 402"/>
                    <a:gd name="T27" fmla="*/ 272 h 363"/>
                    <a:gd name="T28" fmla="*/ 18 w 402"/>
                    <a:gd name="T29" fmla="*/ 242 h 363"/>
                    <a:gd name="T30" fmla="*/ 7 w 402"/>
                    <a:gd name="T31" fmla="*/ 212 h 363"/>
                    <a:gd name="T32" fmla="*/ 1 w 402"/>
                    <a:gd name="T33" fmla="*/ 181 h 363"/>
                    <a:gd name="T34" fmla="*/ 0 w 402"/>
                    <a:gd name="T35" fmla="*/ 165 h 363"/>
                    <a:gd name="T36" fmla="*/ 7 w 402"/>
                    <a:gd name="T37" fmla="*/ 122 h 363"/>
                    <a:gd name="T38" fmla="*/ 29 w 402"/>
                    <a:gd name="T39" fmla="*/ 80 h 363"/>
                    <a:gd name="T40" fmla="*/ 45 w 402"/>
                    <a:gd name="T41" fmla="*/ 61 h 363"/>
                    <a:gd name="T42" fmla="*/ 80 w 402"/>
                    <a:gd name="T43" fmla="*/ 33 h 363"/>
                    <a:gd name="T44" fmla="*/ 121 w 402"/>
                    <a:gd name="T45" fmla="*/ 12 h 363"/>
                    <a:gd name="T46" fmla="*/ 162 w 402"/>
                    <a:gd name="T47" fmla="*/ 1 h 363"/>
                    <a:gd name="T48" fmla="*/ 182 w 402"/>
                    <a:gd name="T49" fmla="*/ 0 h 363"/>
                    <a:gd name="T50" fmla="*/ 226 w 402"/>
                    <a:gd name="T51" fmla="*/ 3 h 363"/>
                    <a:gd name="T52" fmla="*/ 266 w 402"/>
                    <a:gd name="T53" fmla="*/ 11 h 363"/>
                    <a:gd name="T54" fmla="*/ 301 w 402"/>
                    <a:gd name="T55" fmla="*/ 24 h 363"/>
                    <a:gd name="T56" fmla="*/ 332 w 402"/>
                    <a:gd name="T57" fmla="*/ 40 h 363"/>
                    <a:gd name="T58" fmla="*/ 357 w 402"/>
                    <a:gd name="T59" fmla="*/ 61 h 363"/>
                    <a:gd name="T60" fmla="*/ 377 w 402"/>
                    <a:gd name="T61" fmla="*/ 86 h 363"/>
                    <a:gd name="T62" fmla="*/ 392 w 402"/>
                    <a:gd name="T63" fmla="*/ 115 h 363"/>
                    <a:gd name="T64" fmla="*/ 400 w 402"/>
                    <a:gd name="T65" fmla="*/ 147 h 363"/>
                    <a:gd name="T66" fmla="*/ 402 w 402"/>
                    <a:gd name="T67" fmla="*/ 164 h 3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2"/>
                    <a:gd name="T103" fmla="*/ 0 h 363"/>
                    <a:gd name="T104" fmla="*/ 402 w 402"/>
                    <a:gd name="T105" fmla="*/ 363 h 3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2" h="363">
                      <a:moveTo>
                        <a:pt x="402" y="164"/>
                      </a:moveTo>
                      <a:lnTo>
                        <a:pt x="402" y="182"/>
                      </a:lnTo>
                      <a:lnTo>
                        <a:pt x="399" y="201"/>
                      </a:lnTo>
                      <a:lnTo>
                        <a:pt x="394" y="219"/>
                      </a:lnTo>
                      <a:lnTo>
                        <a:pt x="386" y="238"/>
                      </a:lnTo>
                      <a:lnTo>
                        <a:pt x="376" y="257"/>
                      </a:lnTo>
                      <a:lnTo>
                        <a:pt x="364" y="275"/>
                      </a:lnTo>
                      <a:lnTo>
                        <a:pt x="350" y="292"/>
                      </a:lnTo>
                      <a:lnTo>
                        <a:pt x="334" y="308"/>
                      </a:lnTo>
                      <a:lnTo>
                        <a:pt x="317" y="323"/>
                      </a:lnTo>
                      <a:lnTo>
                        <a:pt x="299" y="335"/>
                      </a:lnTo>
                      <a:lnTo>
                        <a:pt x="281" y="345"/>
                      </a:lnTo>
                      <a:lnTo>
                        <a:pt x="262" y="353"/>
                      </a:lnTo>
                      <a:lnTo>
                        <a:pt x="243" y="359"/>
                      </a:lnTo>
                      <a:lnTo>
                        <a:pt x="224" y="362"/>
                      </a:lnTo>
                      <a:lnTo>
                        <a:pt x="204" y="363"/>
                      </a:lnTo>
                      <a:lnTo>
                        <a:pt x="184" y="362"/>
                      </a:lnTo>
                      <a:lnTo>
                        <a:pt x="161" y="357"/>
                      </a:lnTo>
                      <a:lnTo>
                        <a:pt x="139" y="351"/>
                      </a:lnTo>
                      <a:lnTo>
                        <a:pt x="119" y="344"/>
                      </a:lnTo>
                      <a:lnTo>
                        <a:pt x="101" y="335"/>
                      </a:lnTo>
                      <a:lnTo>
                        <a:pt x="84" y="324"/>
                      </a:lnTo>
                      <a:lnTo>
                        <a:pt x="69" y="313"/>
                      </a:lnTo>
                      <a:lnTo>
                        <a:pt x="56" y="300"/>
                      </a:lnTo>
                      <a:lnTo>
                        <a:pt x="45" y="287"/>
                      </a:lnTo>
                      <a:lnTo>
                        <a:pt x="34" y="272"/>
                      </a:lnTo>
                      <a:lnTo>
                        <a:pt x="25" y="258"/>
                      </a:lnTo>
                      <a:lnTo>
                        <a:pt x="18" y="242"/>
                      </a:lnTo>
                      <a:lnTo>
                        <a:pt x="12" y="227"/>
                      </a:lnTo>
                      <a:lnTo>
                        <a:pt x="7" y="212"/>
                      </a:lnTo>
                      <a:lnTo>
                        <a:pt x="4" y="196"/>
                      </a:lnTo>
                      <a:lnTo>
                        <a:pt x="1" y="181"/>
                      </a:lnTo>
                      <a:lnTo>
                        <a:pt x="0" y="165"/>
                      </a:lnTo>
                      <a:lnTo>
                        <a:pt x="1" y="144"/>
                      </a:lnTo>
                      <a:lnTo>
                        <a:pt x="7" y="122"/>
                      </a:lnTo>
                      <a:lnTo>
                        <a:pt x="16" y="101"/>
                      </a:lnTo>
                      <a:lnTo>
                        <a:pt x="29" y="80"/>
                      </a:lnTo>
                      <a:lnTo>
                        <a:pt x="45" y="61"/>
                      </a:lnTo>
                      <a:lnTo>
                        <a:pt x="62" y="46"/>
                      </a:lnTo>
                      <a:lnTo>
                        <a:pt x="80" y="33"/>
                      </a:lnTo>
                      <a:lnTo>
                        <a:pt x="100" y="21"/>
                      </a:lnTo>
                      <a:lnTo>
                        <a:pt x="121" y="12"/>
                      </a:lnTo>
                      <a:lnTo>
                        <a:pt x="142" y="5"/>
                      </a:lnTo>
                      <a:lnTo>
                        <a:pt x="162" y="1"/>
                      </a:lnTo>
                      <a:lnTo>
                        <a:pt x="182" y="0"/>
                      </a:lnTo>
                      <a:lnTo>
                        <a:pt x="205" y="1"/>
                      </a:lnTo>
                      <a:lnTo>
                        <a:pt x="226" y="3"/>
                      </a:lnTo>
                      <a:lnTo>
                        <a:pt x="247" y="7"/>
                      </a:lnTo>
                      <a:lnTo>
                        <a:pt x="266" y="11"/>
                      </a:lnTo>
                      <a:lnTo>
                        <a:pt x="284" y="17"/>
                      </a:lnTo>
                      <a:lnTo>
                        <a:pt x="301" y="24"/>
                      </a:lnTo>
                      <a:lnTo>
                        <a:pt x="317" y="32"/>
                      </a:lnTo>
                      <a:lnTo>
                        <a:pt x="332" y="40"/>
                      </a:lnTo>
                      <a:lnTo>
                        <a:pt x="345" y="50"/>
                      </a:lnTo>
                      <a:lnTo>
                        <a:pt x="357" y="61"/>
                      </a:lnTo>
                      <a:lnTo>
                        <a:pt x="368" y="73"/>
                      </a:lnTo>
                      <a:lnTo>
                        <a:pt x="377" y="86"/>
                      </a:lnTo>
                      <a:lnTo>
                        <a:pt x="385" y="100"/>
                      </a:lnTo>
                      <a:lnTo>
                        <a:pt x="392" y="115"/>
                      </a:lnTo>
                      <a:lnTo>
                        <a:pt x="397" y="131"/>
                      </a:lnTo>
                      <a:lnTo>
                        <a:pt x="400" y="147"/>
                      </a:lnTo>
                      <a:lnTo>
                        <a:pt x="402" y="164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Freeform 116"/>
                <p:cNvSpPr>
                  <a:spLocks/>
                </p:cNvSpPr>
                <p:nvPr/>
              </p:nvSpPr>
              <p:spPr bwMode="auto">
                <a:xfrm>
                  <a:off x="3774" y="2840"/>
                  <a:ext cx="362" cy="326"/>
                </a:xfrm>
                <a:custGeom>
                  <a:avLst/>
                  <a:gdLst>
                    <a:gd name="T0" fmla="*/ 146 w 362"/>
                    <a:gd name="T1" fmla="*/ 1 h 326"/>
                    <a:gd name="T2" fmla="*/ 112 w 362"/>
                    <a:gd name="T3" fmla="*/ 9 h 326"/>
                    <a:gd name="T4" fmla="*/ 78 w 362"/>
                    <a:gd name="T5" fmla="*/ 25 h 326"/>
                    <a:gd name="T6" fmla="*/ 46 w 362"/>
                    <a:gd name="T7" fmla="*/ 49 h 326"/>
                    <a:gd name="T8" fmla="*/ 21 w 362"/>
                    <a:gd name="T9" fmla="*/ 78 h 326"/>
                    <a:gd name="T10" fmla="*/ 5 w 362"/>
                    <a:gd name="T11" fmla="*/ 111 h 326"/>
                    <a:gd name="T12" fmla="*/ 0 w 362"/>
                    <a:gd name="T13" fmla="*/ 148 h 326"/>
                    <a:gd name="T14" fmla="*/ 1 w 362"/>
                    <a:gd name="T15" fmla="*/ 165 h 326"/>
                    <a:gd name="T16" fmla="*/ 9 w 362"/>
                    <a:gd name="T17" fmla="*/ 200 h 326"/>
                    <a:gd name="T18" fmla="*/ 23 w 362"/>
                    <a:gd name="T19" fmla="*/ 232 h 326"/>
                    <a:gd name="T20" fmla="*/ 42 w 362"/>
                    <a:gd name="T21" fmla="*/ 261 h 326"/>
                    <a:gd name="T22" fmla="*/ 69 w 362"/>
                    <a:gd name="T23" fmla="*/ 287 h 326"/>
                    <a:gd name="T24" fmla="*/ 103 w 362"/>
                    <a:gd name="T25" fmla="*/ 307 h 326"/>
                    <a:gd name="T26" fmla="*/ 143 w 362"/>
                    <a:gd name="T27" fmla="*/ 321 h 326"/>
                    <a:gd name="T28" fmla="*/ 166 w 362"/>
                    <a:gd name="T29" fmla="*/ 325 h 326"/>
                    <a:gd name="T30" fmla="*/ 204 w 362"/>
                    <a:gd name="T31" fmla="*/ 325 h 326"/>
                    <a:gd name="T32" fmla="*/ 240 w 362"/>
                    <a:gd name="T33" fmla="*/ 316 h 326"/>
                    <a:gd name="T34" fmla="*/ 272 w 362"/>
                    <a:gd name="T35" fmla="*/ 299 h 326"/>
                    <a:gd name="T36" fmla="*/ 301 w 362"/>
                    <a:gd name="T37" fmla="*/ 276 h 326"/>
                    <a:gd name="T38" fmla="*/ 325 w 362"/>
                    <a:gd name="T39" fmla="*/ 250 h 326"/>
                    <a:gd name="T40" fmla="*/ 344 w 362"/>
                    <a:gd name="T41" fmla="*/ 220 h 326"/>
                    <a:gd name="T42" fmla="*/ 357 w 362"/>
                    <a:gd name="T43" fmla="*/ 191 h 326"/>
                    <a:gd name="T44" fmla="*/ 362 w 362"/>
                    <a:gd name="T45" fmla="*/ 162 h 326"/>
                    <a:gd name="T46" fmla="*/ 362 w 362"/>
                    <a:gd name="T47" fmla="*/ 148 h 326"/>
                    <a:gd name="T48" fmla="*/ 358 w 362"/>
                    <a:gd name="T49" fmla="*/ 118 h 326"/>
                    <a:gd name="T50" fmla="*/ 347 w 362"/>
                    <a:gd name="T51" fmla="*/ 89 h 326"/>
                    <a:gd name="T52" fmla="*/ 329 w 362"/>
                    <a:gd name="T53" fmla="*/ 63 h 326"/>
                    <a:gd name="T54" fmla="*/ 305 w 362"/>
                    <a:gd name="T55" fmla="*/ 41 h 326"/>
                    <a:gd name="T56" fmla="*/ 274 w 362"/>
                    <a:gd name="T57" fmla="*/ 22 h 326"/>
                    <a:gd name="T58" fmla="*/ 235 w 362"/>
                    <a:gd name="T59" fmla="*/ 9 h 326"/>
                    <a:gd name="T60" fmla="*/ 189 w 362"/>
                    <a:gd name="T61" fmla="*/ 2 h 326"/>
                    <a:gd name="T62" fmla="*/ 163 w 362"/>
                    <a:gd name="T63" fmla="*/ 0 h 3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2"/>
                    <a:gd name="T97" fmla="*/ 0 h 326"/>
                    <a:gd name="T98" fmla="*/ 362 w 362"/>
                    <a:gd name="T99" fmla="*/ 326 h 32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2" h="326">
                      <a:moveTo>
                        <a:pt x="163" y="0"/>
                      </a:moveTo>
                      <a:lnTo>
                        <a:pt x="146" y="1"/>
                      </a:lnTo>
                      <a:lnTo>
                        <a:pt x="129" y="4"/>
                      </a:lnTo>
                      <a:lnTo>
                        <a:pt x="112" y="9"/>
                      </a:lnTo>
                      <a:lnTo>
                        <a:pt x="94" y="16"/>
                      </a:lnTo>
                      <a:lnTo>
                        <a:pt x="78" y="25"/>
                      </a:lnTo>
                      <a:lnTo>
                        <a:pt x="61" y="36"/>
                      </a:lnTo>
                      <a:lnTo>
                        <a:pt x="46" y="49"/>
                      </a:lnTo>
                      <a:lnTo>
                        <a:pt x="33" y="63"/>
                      </a:lnTo>
                      <a:lnTo>
                        <a:pt x="21" y="78"/>
                      </a:lnTo>
                      <a:lnTo>
                        <a:pt x="12" y="94"/>
                      </a:lnTo>
                      <a:lnTo>
                        <a:pt x="5" y="111"/>
                      </a:lnTo>
                      <a:lnTo>
                        <a:pt x="1" y="129"/>
                      </a:lnTo>
                      <a:lnTo>
                        <a:pt x="0" y="148"/>
                      </a:lnTo>
                      <a:lnTo>
                        <a:pt x="1" y="165"/>
                      </a:lnTo>
                      <a:lnTo>
                        <a:pt x="4" y="183"/>
                      </a:lnTo>
                      <a:lnTo>
                        <a:pt x="9" y="200"/>
                      </a:lnTo>
                      <a:lnTo>
                        <a:pt x="15" y="216"/>
                      </a:lnTo>
                      <a:lnTo>
                        <a:pt x="23" y="232"/>
                      </a:lnTo>
                      <a:lnTo>
                        <a:pt x="31" y="247"/>
                      </a:lnTo>
                      <a:lnTo>
                        <a:pt x="42" y="261"/>
                      </a:lnTo>
                      <a:lnTo>
                        <a:pt x="55" y="275"/>
                      </a:lnTo>
                      <a:lnTo>
                        <a:pt x="69" y="287"/>
                      </a:lnTo>
                      <a:lnTo>
                        <a:pt x="85" y="298"/>
                      </a:lnTo>
                      <a:lnTo>
                        <a:pt x="103" y="307"/>
                      </a:lnTo>
                      <a:lnTo>
                        <a:pt x="122" y="315"/>
                      </a:lnTo>
                      <a:lnTo>
                        <a:pt x="143" y="321"/>
                      </a:lnTo>
                      <a:lnTo>
                        <a:pt x="166" y="325"/>
                      </a:lnTo>
                      <a:lnTo>
                        <a:pt x="186" y="326"/>
                      </a:lnTo>
                      <a:lnTo>
                        <a:pt x="204" y="325"/>
                      </a:lnTo>
                      <a:lnTo>
                        <a:pt x="223" y="321"/>
                      </a:lnTo>
                      <a:lnTo>
                        <a:pt x="240" y="316"/>
                      </a:lnTo>
                      <a:lnTo>
                        <a:pt x="256" y="308"/>
                      </a:lnTo>
                      <a:lnTo>
                        <a:pt x="272" y="299"/>
                      </a:lnTo>
                      <a:lnTo>
                        <a:pt x="287" y="288"/>
                      </a:lnTo>
                      <a:lnTo>
                        <a:pt x="301" y="276"/>
                      </a:lnTo>
                      <a:lnTo>
                        <a:pt x="314" y="264"/>
                      </a:lnTo>
                      <a:lnTo>
                        <a:pt x="325" y="250"/>
                      </a:lnTo>
                      <a:lnTo>
                        <a:pt x="335" y="235"/>
                      </a:lnTo>
                      <a:lnTo>
                        <a:pt x="344" y="220"/>
                      </a:lnTo>
                      <a:lnTo>
                        <a:pt x="351" y="206"/>
                      </a:lnTo>
                      <a:lnTo>
                        <a:pt x="357" y="191"/>
                      </a:lnTo>
                      <a:lnTo>
                        <a:pt x="360" y="176"/>
                      </a:lnTo>
                      <a:lnTo>
                        <a:pt x="362" y="162"/>
                      </a:lnTo>
                      <a:lnTo>
                        <a:pt x="362" y="148"/>
                      </a:lnTo>
                      <a:lnTo>
                        <a:pt x="361" y="133"/>
                      </a:lnTo>
                      <a:lnTo>
                        <a:pt x="358" y="118"/>
                      </a:lnTo>
                      <a:lnTo>
                        <a:pt x="353" y="103"/>
                      </a:lnTo>
                      <a:lnTo>
                        <a:pt x="347" y="89"/>
                      </a:lnTo>
                      <a:lnTo>
                        <a:pt x="339" y="76"/>
                      </a:lnTo>
                      <a:lnTo>
                        <a:pt x="329" y="63"/>
                      </a:lnTo>
                      <a:lnTo>
                        <a:pt x="318" y="52"/>
                      </a:lnTo>
                      <a:lnTo>
                        <a:pt x="305" y="41"/>
                      </a:lnTo>
                      <a:lnTo>
                        <a:pt x="291" y="31"/>
                      </a:lnTo>
                      <a:lnTo>
                        <a:pt x="274" y="22"/>
                      </a:lnTo>
                      <a:lnTo>
                        <a:pt x="256" y="15"/>
                      </a:lnTo>
                      <a:lnTo>
                        <a:pt x="235" y="9"/>
                      </a:lnTo>
                      <a:lnTo>
                        <a:pt x="213" y="5"/>
                      </a:lnTo>
                      <a:lnTo>
                        <a:pt x="189" y="2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mpd="sng">
                  <a:solidFill>
                    <a:srgbClr val="B67F5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4" name="Group 117"/>
              <p:cNvGrpSpPr>
                <a:grpSpLocks/>
              </p:cNvGrpSpPr>
              <p:nvPr/>
            </p:nvGrpSpPr>
            <p:grpSpPr bwMode="auto">
              <a:xfrm>
                <a:off x="3848" y="2804"/>
                <a:ext cx="224" cy="221"/>
                <a:chOff x="3848" y="2804"/>
                <a:chExt cx="224" cy="221"/>
              </a:xfrm>
            </p:grpSpPr>
            <p:sp>
              <p:nvSpPr>
                <p:cNvPr id="14368" name="Freeform 118"/>
                <p:cNvSpPr>
                  <a:spLocks/>
                </p:cNvSpPr>
                <p:nvPr/>
              </p:nvSpPr>
              <p:spPr bwMode="auto">
                <a:xfrm>
                  <a:off x="3848" y="2976"/>
                  <a:ext cx="222" cy="49"/>
                </a:xfrm>
                <a:custGeom>
                  <a:avLst/>
                  <a:gdLst>
                    <a:gd name="T0" fmla="*/ 123 w 222"/>
                    <a:gd name="T1" fmla="*/ 28 h 49"/>
                    <a:gd name="T2" fmla="*/ 138 w 222"/>
                    <a:gd name="T3" fmla="*/ 31 h 49"/>
                    <a:gd name="T4" fmla="*/ 158 w 222"/>
                    <a:gd name="T5" fmla="*/ 33 h 49"/>
                    <a:gd name="T6" fmla="*/ 181 w 222"/>
                    <a:gd name="T7" fmla="*/ 35 h 49"/>
                    <a:gd name="T8" fmla="*/ 201 w 222"/>
                    <a:gd name="T9" fmla="*/ 34 h 49"/>
                    <a:gd name="T10" fmla="*/ 216 w 222"/>
                    <a:gd name="T11" fmla="*/ 28 h 49"/>
                    <a:gd name="T12" fmla="*/ 222 w 222"/>
                    <a:gd name="T13" fmla="*/ 18 h 49"/>
                    <a:gd name="T14" fmla="*/ 222 w 222"/>
                    <a:gd name="T15" fmla="*/ 18 h 49"/>
                    <a:gd name="T16" fmla="*/ 216 w 222"/>
                    <a:gd name="T17" fmla="*/ 7 h 49"/>
                    <a:gd name="T18" fmla="*/ 201 w 222"/>
                    <a:gd name="T19" fmla="*/ 1 h 49"/>
                    <a:gd name="T20" fmla="*/ 180 w 222"/>
                    <a:gd name="T21" fmla="*/ 0 h 49"/>
                    <a:gd name="T22" fmla="*/ 158 w 222"/>
                    <a:gd name="T23" fmla="*/ 1 h 49"/>
                    <a:gd name="T24" fmla="*/ 137 w 222"/>
                    <a:gd name="T25" fmla="*/ 4 h 49"/>
                    <a:gd name="T26" fmla="*/ 123 w 222"/>
                    <a:gd name="T27" fmla="*/ 8 h 49"/>
                    <a:gd name="T28" fmla="*/ 123 w 222"/>
                    <a:gd name="T29" fmla="*/ 8 h 49"/>
                    <a:gd name="T30" fmla="*/ 114 w 222"/>
                    <a:gd name="T31" fmla="*/ 10 h 49"/>
                    <a:gd name="T32" fmla="*/ 106 w 222"/>
                    <a:gd name="T33" fmla="*/ 12 h 49"/>
                    <a:gd name="T34" fmla="*/ 98 w 222"/>
                    <a:gd name="T35" fmla="*/ 11 h 49"/>
                    <a:gd name="T36" fmla="*/ 98 w 222"/>
                    <a:gd name="T37" fmla="*/ 11 h 49"/>
                    <a:gd name="T38" fmla="*/ 83 w 222"/>
                    <a:gd name="T39" fmla="*/ 10 h 49"/>
                    <a:gd name="T40" fmla="*/ 62 w 222"/>
                    <a:gd name="T41" fmla="*/ 10 h 49"/>
                    <a:gd name="T42" fmla="*/ 40 w 222"/>
                    <a:gd name="T43" fmla="*/ 12 h 49"/>
                    <a:gd name="T44" fmla="*/ 19 w 222"/>
                    <a:gd name="T45" fmla="*/ 17 h 49"/>
                    <a:gd name="T46" fmla="*/ 5 w 222"/>
                    <a:gd name="T47" fmla="*/ 25 h 49"/>
                    <a:gd name="T48" fmla="*/ 0 w 222"/>
                    <a:gd name="T49" fmla="*/ 37 h 49"/>
                    <a:gd name="T50" fmla="*/ 0 w 222"/>
                    <a:gd name="T51" fmla="*/ 37 h 49"/>
                    <a:gd name="T52" fmla="*/ 7 w 222"/>
                    <a:gd name="T53" fmla="*/ 47 h 49"/>
                    <a:gd name="T54" fmla="*/ 22 w 222"/>
                    <a:gd name="T55" fmla="*/ 49 h 49"/>
                    <a:gd name="T56" fmla="*/ 43 w 222"/>
                    <a:gd name="T57" fmla="*/ 47 h 49"/>
                    <a:gd name="T58" fmla="*/ 65 w 222"/>
                    <a:gd name="T59" fmla="*/ 42 h 49"/>
                    <a:gd name="T60" fmla="*/ 85 w 222"/>
                    <a:gd name="T61" fmla="*/ 36 h 49"/>
                    <a:gd name="T62" fmla="*/ 100 w 222"/>
                    <a:gd name="T63" fmla="*/ 31 h 49"/>
                    <a:gd name="T64" fmla="*/ 100 w 222"/>
                    <a:gd name="T65" fmla="*/ 31 h 49"/>
                    <a:gd name="T66" fmla="*/ 108 w 222"/>
                    <a:gd name="T67" fmla="*/ 29 h 49"/>
                    <a:gd name="T68" fmla="*/ 115 w 222"/>
                    <a:gd name="T69" fmla="*/ 28 h 49"/>
                    <a:gd name="T70" fmla="*/ 123 w 222"/>
                    <a:gd name="T71" fmla="*/ 28 h 49"/>
                    <a:gd name="T72" fmla="*/ 123 w 222"/>
                    <a:gd name="T73" fmla="*/ 28 h 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22"/>
                    <a:gd name="T112" fmla="*/ 0 h 49"/>
                    <a:gd name="T113" fmla="*/ 222 w 222"/>
                    <a:gd name="T114" fmla="*/ 49 h 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22" h="49">
                      <a:moveTo>
                        <a:pt x="123" y="28"/>
                      </a:moveTo>
                      <a:lnTo>
                        <a:pt x="138" y="31"/>
                      </a:lnTo>
                      <a:lnTo>
                        <a:pt x="158" y="33"/>
                      </a:lnTo>
                      <a:lnTo>
                        <a:pt x="181" y="35"/>
                      </a:lnTo>
                      <a:lnTo>
                        <a:pt x="201" y="34"/>
                      </a:lnTo>
                      <a:lnTo>
                        <a:pt x="216" y="28"/>
                      </a:lnTo>
                      <a:lnTo>
                        <a:pt x="222" y="18"/>
                      </a:lnTo>
                      <a:lnTo>
                        <a:pt x="216" y="7"/>
                      </a:lnTo>
                      <a:lnTo>
                        <a:pt x="201" y="1"/>
                      </a:lnTo>
                      <a:lnTo>
                        <a:pt x="180" y="0"/>
                      </a:lnTo>
                      <a:lnTo>
                        <a:pt x="158" y="1"/>
                      </a:lnTo>
                      <a:lnTo>
                        <a:pt x="137" y="4"/>
                      </a:lnTo>
                      <a:lnTo>
                        <a:pt x="123" y="8"/>
                      </a:lnTo>
                      <a:lnTo>
                        <a:pt x="114" y="10"/>
                      </a:lnTo>
                      <a:lnTo>
                        <a:pt x="106" y="12"/>
                      </a:lnTo>
                      <a:lnTo>
                        <a:pt x="98" y="11"/>
                      </a:lnTo>
                      <a:lnTo>
                        <a:pt x="83" y="10"/>
                      </a:lnTo>
                      <a:lnTo>
                        <a:pt x="62" y="10"/>
                      </a:lnTo>
                      <a:lnTo>
                        <a:pt x="40" y="12"/>
                      </a:lnTo>
                      <a:lnTo>
                        <a:pt x="19" y="17"/>
                      </a:lnTo>
                      <a:lnTo>
                        <a:pt x="5" y="25"/>
                      </a:lnTo>
                      <a:lnTo>
                        <a:pt x="0" y="37"/>
                      </a:lnTo>
                      <a:lnTo>
                        <a:pt x="7" y="47"/>
                      </a:lnTo>
                      <a:lnTo>
                        <a:pt x="22" y="49"/>
                      </a:lnTo>
                      <a:lnTo>
                        <a:pt x="43" y="47"/>
                      </a:lnTo>
                      <a:lnTo>
                        <a:pt x="65" y="42"/>
                      </a:lnTo>
                      <a:lnTo>
                        <a:pt x="85" y="36"/>
                      </a:lnTo>
                      <a:lnTo>
                        <a:pt x="100" y="31"/>
                      </a:lnTo>
                      <a:lnTo>
                        <a:pt x="108" y="29"/>
                      </a:lnTo>
                      <a:lnTo>
                        <a:pt x="115" y="28"/>
                      </a:lnTo>
                      <a:lnTo>
                        <a:pt x="123" y="2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2700" cmpd="sng">
                  <a:solidFill>
                    <a:srgbClr val="0A50A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3864" y="2804"/>
                  <a:ext cx="20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 i="1">
                      <a:latin typeface="Arial" charset="0"/>
                    </a:rPr>
                    <a:t>A</a:t>
                  </a:r>
                  <a:endParaRPr lang="en-US" sz="1400" b="1">
                    <a:latin typeface="Arial" charset="0"/>
                  </a:endParaRPr>
                </a:p>
              </p:txBody>
            </p:sp>
          </p:grpSp>
          <p:grpSp>
            <p:nvGrpSpPr>
              <p:cNvPr id="14365" name="Group 120"/>
              <p:cNvGrpSpPr>
                <a:grpSpLocks/>
              </p:cNvGrpSpPr>
              <p:nvPr/>
            </p:nvGrpSpPr>
            <p:grpSpPr bwMode="auto">
              <a:xfrm>
                <a:off x="3867" y="3016"/>
                <a:ext cx="201" cy="192"/>
                <a:chOff x="3867" y="3016"/>
                <a:chExt cx="201" cy="192"/>
              </a:xfrm>
            </p:grpSpPr>
            <p:sp>
              <p:nvSpPr>
                <p:cNvPr id="14366" name="Freeform 121"/>
                <p:cNvSpPr>
                  <a:spLocks/>
                </p:cNvSpPr>
                <p:nvPr/>
              </p:nvSpPr>
              <p:spPr bwMode="auto">
                <a:xfrm>
                  <a:off x="3892" y="3039"/>
                  <a:ext cx="132" cy="29"/>
                </a:xfrm>
                <a:custGeom>
                  <a:avLst/>
                  <a:gdLst>
                    <a:gd name="T0" fmla="*/ 73 w 132"/>
                    <a:gd name="T1" fmla="*/ 16 h 29"/>
                    <a:gd name="T2" fmla="*/ 95 w 132"/>
                    <a:gd name="T3" fmla="*/ 19 h 29"/>
                    <a:gd name="T4" fmla="*/ 120 w 132"/>
                    <a:gd name="T5" fmla="*/ 19 h 29"/>
                    <a:gd name="T6" fmla="*/ 132 w 132"/>
                    <a:gd name="T7" fmla="*/ 10 h 29"/>
                    <a:gd name="T8" fmla="*/ 132 w 132"/>
                    <a:gd name="T9" fmla="*/ 10 h 29"/>
                    <a:gd name="T10" fmla="*/ 120 w 132"/>
                    <a:gd name="T11" fmla="*/ 0 h 29"/>
                    <a:gd name="T12" fmla="*/ 95 w 132"/>
                    <a:gd name="T13" fmla="*/ 0 h 29"/>
                    <a:gd name="T14" fmla="*/ 73 w 132"/>
                    <a:gd name="T15" fmla="*/ 4 h 29"/>
                    <a:gd name="T16" fmla="*/ 73 w 132"/>
                    <a:gd name="T17" fmla="*/ 4 h 29"/>
                    <a:gd name="T18" fmla="*/ 68 w 132"/>
                    <a:gd name="T19" fmla="*/ 6 h 29"/>
                    <a:gd name="T20" fmla="*/ 63 w 132"/>
                    <a:gd name="T21" fmla="*/ 6 h 29"/>
                    <a:gd name="T22" fmla="*/ 59 w 132"/>
                    <a:gd name="T23" fmla="*/ 6 h 29"/>
                    <a:gd name="T24" fmla="*/ 59 w 132"/>
                    <a:gd name="T25" fmla="*/ 6 h 29"/>
                    <a:gd name="T26" fmla="*/ 37 w 132"/>
                    <a:gd name="T27" fmla="*/ 5 h 29"/>
                    <a:gd name="T28" fmla="*/ 11 w 132"/>
                    <a:gd name="T29" fmla="*/ 10 h 29"/>
                    <a:gd name="T30" fmla="*/ 0 w 132"/>
                    <a:gd name="T31" fmla="*/ 21 h 29"/>
                    <a:gd name="T32" fmla="*/ 0 w 132"/>
                    <a:gd name="T33" fmla="*/ 21 h 29"/>
                    <a:gd name="T34" fmla="*/ 13 w 132"/>
                    <a:gd name="T35" fmla="*/ 29 h 29"/>
                    <a:gd name="T36" fmla="*/ 39 w 132"/>
                    <a:gd name="T37" fmla="*/ 24 h 29"/>
                    <a:gd name="T38" fmla="*/ 60 w 132"/>
                    <a:gd name="T39" fmla="*/ 18 h 29"/>
                    <a:gd name="T40" fmla="*/ 60 w 132"/>
                    <a:gd name="T41" fmla="*/ 18 h 29"/>
                    <a:gd name="T42" fmla="*/ 65 w 132"/>
                    <a:gd name="T43" fmla="*/ 17 h 29"/>
                    <a:gd name="T44" fmla="*/ 69 w 132"/>
                    <a:gd name="T45" fmla="*/ 16 h 29"/>
                    <a:gd name="T46" fmla="*/ 73 w 132"/>
                    <a:gd name="T47" fmla="*/ 16 h 29"/>
                    <a:gd name="T48" fmla="*/ 73 w 132"/>
                    <a:gd name="T49" fmla="*/ 16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29"/>
                    <a:gd name="T77" fmla="*/ 132 w 132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29">
                      <a:moveTo>
                        <a:pt x="73" y="16"/>
                      </a:moveTo>
                      <a:lnTo>
                        <a:pt x="95" y="19"/>
                      </a:lnTo>
                      <a:lnTo>
                        <a:pt x="120" y="19"/>
                      </a:lnTo>
                      <a:lnTo>
                        <a:pt x="132" y="10"/>
                      </a:lnTo>
                      <a:lnTo>
                        <a:pt x="120" y="0"/>
                      </a:lnTo>
                      <a:lnTo>
                        <a:pt x="95" y="0"/>
                      </a:lnTo>
                      <a:lnTo>
                        <a:pt x="73" y="4"/>
                      </a:lnTo>
                      <a:lnTo>
                        <a:pt x="68" y="6"/>
                      </a:lnTo>
                      <a:lnTo>
                        <a:pt x="63" y="6"/>
                      </a:lnTo>
                      <a:lnTo>
                        <a:pt x="59" y="6"/>
                      </a:lnTo>
                      <a:lnTo>
                        <a:pt x="37" y="5"/>
                      </a:lnTo>
                      <a:lnTo>
                        <a:pt x="11" y="10"/>
                      </a:lnTo>
                      <a:lnTo>
                        <a:pt x="0" y="21"/>
                      </a:lnTo>
                      <a:lnTo>
                        <a:pt x="13" y="29"/>
                      </a:lnTo>
                      <a:lnTo>
                        <a:pt x="39" y="24"/>
                      </a:lnTo>
                      <a:lnTo>
                        <a:pt x="60" y="18"/>
                      </a:lnTo>
                      <a:lnTo>
                        <a:pt x="65" y="17"/>
                      </a:lnTo>
                      <a:lnTo>
                        <a:pt x="69" y="16"/>
                      </a:lnTo>
                      <a:lnTo>
                        <a:pt x="73" y="1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12700" cmpd="sng">
                  <a:solidFill>
                    <a:srgbClr val="1E521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867" y="3016"/>
                  <a:ext cx="20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1400" b="1">
                      <a:latin typeface="Arial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14340" name="Rectangle 123"/>
          <p:cNvSpPr>
            <a:spLocks noChangeArrowheads="1"/>
          </p:cNvSpPr>
          <p:nvPr/>
        </p:nvSpPr>
        <p:spPr bwMode="auto">
          <a:xfrm>
            <a:off x="4419600" y="4876800"/>
            <a:ext cx="1219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76200"/>
            <a:ext cx="10145713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66FF"/>
                </a:solidFill>
                <a:latin typeface="Tahoma" pitchFamily="34" charset="0"/>
                <a:cs typeface="Tahoma" pitchFamily="34" charset="0"/>
              </a:rPr>
              <a:t>Oogenesis			Spermatogenesis</a:t>
            </a:r>
            <a:endParaRPr lang="en-US" smtClean="0">
              <a:solidFill>
                <a:srgbClr val="99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924800" y="5200650"/>
            <a:ext cx="1066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696913"/>
            <a:ext cx="4953000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4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Eggs are created in the embryo, before birth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These eggs begin meiosis (before birth) and stop just before the first division. 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Puberty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ovulation once a month, egg completes it’s first division and is released from the ovary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It begins the second division, but does not complete the process </a:t>
            </a:r>
            <a:r>
              <a:rPr lang="en-US" sz="2400" dirty="0">
                <a:solidFill>
                  <a:srgbClr val="FF0C1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unless fertilized!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average, a woman will ovulate about 400 eggs between puberty and menopause.</a:t>
            </a:r>
          </a:p>
          <a:p>
            <a:pPr eaLnBrk="0" hangingPunct="0">
              <a:spcAft>
                <a:spcPts val="600"/>
              </a:spcAft>
              <a:buFontTx/>
              <a:buChar char="•"/>
              <a:defRPr/>
            </a:pPr>
            <a:endParaRPr lang="en-US" sz="2400" dirty="0">
              <a:solidFill>
                <a:srgbClr val="FF0C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Tx/>
              <a:buChar char="•"/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81600" y="1073150"/>
            <a:ext cx="396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Stem cells that will make sperm are present at birth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Puberty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stem cells undergo mitosis to make spermatocytes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Proceed immediately into meiosis and produce spermatids that mature into sperm – 48 day cycle.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orgasm produces about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400 million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sperm cells.</a:t>
            </a:r>
            <a:endParaRPr 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4648200"/>
            <a:ext cx="8139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soon as one sperm gets into the egg, a chemical reaction occurs, preventing additional sperm from entering.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334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Fertilization</a:t>
            </a:r>
          </a:p>
        </p:txBody>
      </p:sp>
      <p:pic>
        <p:nvPicPr>
          <p:cNvPr id="16388" name="Picture 9" descr="DevBio7e07160.jpg                                              000F1A27&#10;Gilbert7eIRCD                  BAB97E4A:"/>
          <p:cNvPicPr>
            <a:picLocks noChangeAspect="1" noChangeArrowheads="1"/>
          </p:cNvPicPr>
          <p:nvPr/>
        </p:nvPicPr>
        <p:blipFill>
          <a:blip r:embed="rId3" cstate="print"/>
          <a:srcRect t="13039" r="43890" b="17065"/>
          <a:stretch>
            <a:fillRect/>
          </a:stretch>
        </p:blipFill>
        <p:spPr bwMode="auto">
          <a:xfrm>
            <a:off x="2362200" y="685800"/>
            <a:ext cx="35067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196975"/>
            <a:ext cx="7924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What would happen if two sperm fertilized the egg?</a:t>
            </a:r>
          </a:p>
          <a:p>
            <a:pPr marL="457200" indent="-457200" eaLnBrk="0" hangingPunct="0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develop normally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die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the process that creates fraternal twins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1196975"/>
            <a:ext cx="7924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What would happen if two sperm fertilized the egg?</a:t>
            </a:r>
          </a:p>
          <a:p>
            <a:pPr marL="457200" indent="-457200" eaLnBrk="0" hangingPunct="0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3 copies of every chromosome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would have normal chromosomal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content</a:t>
            </a:r>
          </a:p>
          <a:p>
            <a:pPr marL="457200" indent="-457200" eaLnBrk="0" hangingPunct="0">
              <a:buFont typeface="Times" charset="0"/>
              <a:buAutoNum type="alphaLcPeriod"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a or b.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buFont typeface="Times" charset="0"/>
              <a:buAutoNum type="alphaLcPeriod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9966FF"/>
                </a:solidFill>
                <a:latin typeface="Tahoma" pitchFamily="34" charset="0"/>
                <a:cs typeface="Tahoma" pitchFamily="34" charset="0"/>
              </a:rPr>
              <a:t>Twins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Fraternal</a:t>
            </a:r>
          </a:p>
          <a:p>
            <a:pPr lvl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separate eggs ovulated. 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Just like any other siblings.</a:t>
            </a:r>
          </a:p>
          <a:p>
            <a:pPr lvl="1"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Identical</a:t>
            </a:r>
          </a:p>
          <a:p>
            <a:pPr lvl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fertilized egg splits into two. 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Share </a:t>
            </a:r>
            <a:r>
              <a:rPr lang="en-US" sz="2400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exact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genetic material</a:t>
            </a:r>
            <a:endParaRPr lang="en-US" sz="24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27051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Reproductive problems and technology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40% caused by male, 40% by female, 20% complications with both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Male infertility</a:t>
            </a:r>
            <a:r>
              <a:rPr lang="en-US" sz="2800" b="1" dirty="0" smtClean="0">
                <a:solidFill>
                  <a:srgbClr val="0000FF"/>
                </a:solidFill>
              </a:rPr>
              <a:t/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1 in 25 men are infertile (4%) (usually a problem with Y chromosome genes)</a:t>
            </a:r>
            <a:r>
              <a:rPr lang="en-US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About one in 25 men are infertile (4%) (usually a problem with Y chromosome genes)</a:t>
            </a: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3400" y="3429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800" b="1" dirty="0">
                <a:latin typeface="Tahoma" pitchFamily="34" charset="0"/>
                <a:cs typeface="Tahoma" pitchFamily="34" charset="0"/>
              </a:rPr>
              <a:t>Female infertility: 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more things can go wrong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81000" y="39624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to ovulate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ovaries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of uterine lining to thicken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abnormal thickening of lining (endometriosis)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blocked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Falopian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tube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failure of implantation,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307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38200" y="2286000"/>
            <a:ext cx="75438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191000" y="1066800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429000" y="2133600"/>
            <a:ext cx="11430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762000" y="922338"/>
            <a:ext cx="76962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Defects during development can be caused by</a:t>
            </a:r>
            <a:r>
              <a:rPr lang="en-US" sz="24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eaLnBrk="0" hangingPunct="0"/>
            <a:endParaRPr lang="en-US" sz="2400" b="1">
              <a:solidFill>
                <a:srgbClr val="0000FF"/>
              </a:solidFill>
            </a:endParaRPr>
          </a:p>
          <a:p>
            <a:pPr algn="ctr" eaLnBrk="0" hangingPunct="0"/>
            <a:endParaRPr lang="en-US" sz="2400" b="1">
              <a:solidFill>
                <a:srgbClr val="0000FF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recessive disease that both parents carry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(Molly’s case)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complete loss or duplication of a chromosome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have pieces rearranged</a:t>
            </a:r>
          </a:p>
          <a:p>
            <a:pPr eaLnBrk="0" hangingPunct="0">
              <a:buFont typeface="Arial" charset="0"/>
              <a:buChar char="•"/>
            </a:pPr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Font typeface="Arial" charset="0"/>
              <a:buChar char="•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trade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76400" y="533400"/>
            <a:ext cx="5724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</a:rPr>
              <a:t>Abnormal chromosome structure</a:t>
            </a:r>
          </a:p>
        </p:txBody>
      </p:sp>
      <p:grpSp>
        <p:nvGrpSpPr>
          <p:cNvPr id="21507" name="Group 24"/>
          <p:cNvGrpSpPr>
            <a:grpSpLocks/>
          </p:cNvGrpSpPr>
          <p:nvPr/>
        </p:nvGrpSpPr>
        <p:grpSpPr bwMode="auto">
          <a:xfrm>
            <a:off x="-1447800" y="457200"/>
            <a:ext cx="10304463" cy="5635625"/>
            <a:chOff x="144" y="1632"/>
            <a:chExt cx="6337" cy="3565"/>
          </a:xfrm>
        </p:grpSpPr>
        <p:pic>
          <p:nvPicPr>
            <p:cNvPr id="21511" name="Picture 25" descr="E:\digital_content\chapt12\art_library\color_art_library\12_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1" y="2305"/>
              <a:ext cx="5400" cy="2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26"/>
            <p:cNvSpPr>
              <a:spLocks noChangeArrowheads="1"/>
            </p:cNvSpPr>
            <p:nvPr/>
          </p:nvSpPr>
          <p:spPr bwMode="auto">
            <a:xfrm>
              <a:off x="144" y="1632"/>
              <a:ext cx="624" cy="28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3" name="Rectangle 27"/>
            <p:cNvSpPr>
              <a:spLocks noChangeArrowheads="1"/>
            </p:cNvSpPr>
            <p:nvPr/>
          </p:nvSpPr>
          <p:spPr bwMode="auto">
            <a:xfrm>
              <a:off x="144" y="2400"/>
              <a:ext cx="816" cy="240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14" name="Rectangle 28"/>
            <p:cNvSpPr>
              <a:spLocks noChangeArrowheads="1"/>
            </p:cNvSpPr>
            <p:nvPr/>
          </p:nvSpPr>
          <p:spPr bwMode="auto">
            <a:xfrm>
              <a:off x="144" y="3168"/>
              <a:ext cx="672" cy="19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886200"/>
            <a:ext cx="9144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105400"/>
            <a:ext cx="91440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igital_content\chapt12\art_library\color_art_library\12_1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38200"/>
            <a:ext cx="6210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52800" y="55563"/>
            <a:ext cx="281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Translocations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12725" y="3543300"/>
            <a:ext cx="8931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parts of all chromosomes are present so person is usually normal.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arise if a gene is interrupted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can be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Miscarriage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600" b="1" smtClean="0">
                <a:latin typeface="Tahoma" pitchFamily="34" charset="0"/>
                <a:cs typeface="Tahoma" pitchFamily="34" charset="0"/>
              </a:rPr>
            </a:br>
            <a:r>
              <a:rPr lang="en-US" sz="2400" smtClean="0">
                <a:solidFill>
                  <a:srgbClr val="C00000"/>
                </a:solidFill>
                <a:cs typeface="Tahoma" pitchFamily="34" charset="0"/>
              </a:rPr>
              <a:t>Our body’s way of taking care of most chromosomal defects – “mistakes”.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25 - 30% of all pregnancies - usually in first 6 weeks</a:t>
            </a:r>
          </a:p>
          <a:p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60% of early miscarriages are genetic problems</a:t>
            </a:r>
          </a:p>
          <a:p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 of miscarriage increases with age of both men and women.</a:t>
            </a:r>
          </a:p>
          <a:p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or more in a row considered a case for further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 in the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154988" cy="1143000"/>
          </a:xfrm>
        </p:spPr>
        <p:txBody>
          <a:bodyPr/>
          <a:lstStyle/>
          <a:p>
            <a:r>
              <a:rPr lang="en-US" sz="3200" b="1" smtClean="0">
                <a:latin typeface="Tahoma" pitchFamily="34" charset="0"/>
                <a:cs typeface="Tahoma" pitchFamily="34" charset="0"/>
              </a:rPr>
              <a:t>Early development</a:t>
            </a:r>
            <a:endParaRPr lang="en-US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71913" y="6151563"/>
            <a:ext cx="147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</a:rPr>
              <a:t>Figure 3.14</a:t>
            </a:r>
          </a:p>
        </p:txBody>
      </p:sp>
      <p:pic>
        <p:nvPicPr>
          <p:cNvPr id="25604" name="Picture 4" descr="G:\JpegVRL\IMAGES\0795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 r="22501" b="9000"/>
          <a:stretch>
            <a:fillRect/>
          </a:stretch>
        </p:blipFill>
        <p:spPr>
          <a:xfrm>
            <a:off x="1143000" y="1268413"/>
            <a:ext cx="6911975" cy="5284787"/>
          </a:xfrm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28956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19284503">
            <a:off x="376238" y="1743075"/>
            <a:ext cx="6203950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1295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Fertilized and grown  in the lab</a:t>
            </a:r>
          </a:p>
        </p:txBody>
      </p:sp>
      <p:cxnSp>
        <p:nvCxnSpPr>
          <p:cNvPr id="9" name="Curved Connector 8"/>
          <p:cNvCxnSpPr/>
          <p:nvPr/>
        </p:nvCxnSpPr>
        <p:spPr>
          <a:xfrm>
            <a:off x="1752600" y="1676400"/>
            <a:ext cx="990600" cy="152400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6096000" y="51816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Drugs help lots of eggs mature</a:t>
            </a:r>
          </a:p>
          <a:p>
            <a:r>
              <a:rPr lang="en-US" sz="2400">
                <a:solidFill>
                  <a:srgbClr val="FF0000"/>
                </a:solidFill>
              </a:rPr>
              <a:t>Surgically remove ~30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health of each embryo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228600"/>
            <a:ext cx="9525000" cy="990600"/>
          </a:xfrm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Pre-implantation Genetic Screening or </a:t>
            </a:r>
            <a:b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Diagnosis (PGS or PGD)</a:t>
            </a:r>
            <a:endParaRPr lang="en-US" sz="2800" b="1" smtClean="0">
              <a:solidFill>
                <a:srgbClr val="99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504950"/>
            <a:ext cx="8108950" cy="1009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Detection of genetic abnormalities prior to implantation.  </a:t>
            </a:r>
          </a:p>
          <a:p>
            <a:pPr>
              <a:lnSpc>
                <a:spcPct val="90000"/>
              </a:lnSpc>
            </a:pPr>
            <a:endParaRPr lang="en-US" sz="2400" b="1" smtClean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784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PGS – checks for number of chromosomes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PGD – checks for specific diseases like cystic fibrosis   (</a:t>
            </a:r>
            <a:r>
              <a:rPr lang="en-US" sz="2400" dirty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can also tell gender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0" hangingPunct="0">
              <a:spcAft>
                <a:spcPts val="600"/>
              </a:spcAft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ts val="600"/>
              </a:spcAft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June 2008 can screen all 23 chromosomes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Time consuming so flash freeze embryos </a:t>
            </a: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Gives mom time to recover from egg harvesting.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Cell Removal</a:t>
            </a:r>
          </a:p>
        </p:txBody>
      </p:sp>
      <p:pic>
        <p:nvPicPr>
          <p:cNvPr id="28675" name="Picture 3" descr=" 21_06.jpg                                                      00005697&#10;new_server                     B92E27C9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51"/>
          <a:stretch>
            <a:fillRect/>
          </a:stretch>
        </p:blipFill>
        <p:spPr>
          <a:xfrm>
            <a:off x="3862388" y="1066800"/>
            <a:ext cx="5281612" cy="5586413"/>
          </a:xfr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2667000"/>
            <a:ext cx="1828800" cy="396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5943600" y="3276600"/>
            <a:ext cx="2133600" cy="129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35052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What do you think happens to the embryo that has only 7 instead of 8 cells now?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will develop abnormally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will not develop at all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will develop normally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They put the 8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cell back after testing.</a:t>
            </a:r>
          </a:p>
          <a:p>
            <a:pPr marL="457200" indent="-457200">
              <a:buFontTx/>
              <a:buAutoNum type="alphaL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066800"/>
            <a:ext cx="355917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84825" y="4495800"/>
            <a:ext cx="355917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2667000"/>
            <a:ext cx="2438400" cy="2667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0" y="4114800"/>
            <a:ext cx="2438400" cy="12192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460375"/>
            <a:ext cx="8823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In Vitro Fertilization (IVF)</a:t>
            </a:r>
            <a:r>
              <a:rPr lang="en-US" sz="400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</a:rPr>
              <a:t/>
            </a:r>
            <a:br>
              <a:rPr lang="en-US" sz="4000" smtClean="0">
                <a:solidFill>
                  <a:srgbClr val="0000FF"/>
                </a:solidFill>
              </a:rPr>
            </a:b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Super-ovulation is induced in mother to be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eggs removed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 with sperm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Rate </a:t>
            </a: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health of each embryo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Flash frozen while testing and waiting for mom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Fertilized embryos/blastocysts are implanted in uterus</a:t>
            </a:r>
          </a:p>
          <a:p>
            <a:pPr lvl="1" indent="-457200" eaLnBrk="0" hangingPunct="0">
              <a:spcAft>
                <a:spcPts val="6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lvl="1" indent="-457200" eaLnBrk="0" hangingPunct="0">
              <a:spcAft>
                <a:spcPts val="600"/>
              </a:spcAf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If 2 embryos implanted: have a 50-60% of 1 surviving and 30% that both will survive</a:t>
            </a: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0" hangingPunct="0">
              <a:spcAft>
                <a:spcPts val="600"/>
              </a:spcAft>
              <a:buFont typeface="Comic Sans MS" pitchFamily="66" charset="0"/>
              <a:buAutoNum type="arabicPeriod"/>
            </a:pPr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Extra embryos remain frozen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4099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048000"/>
            <a:ext cx="75438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-2408129">
            <a:off x="4402138" y="936625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 rot="-2488062">
            <a:off x="2160588" y="773113"/>
            <a:ext cx="1690687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 rot="-5400000">
            <a:off x="4087018" y="1094582"/>
            <a:ext cx="354013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 rot="-5400000">
            <a:off x="3845718" y="2047082"/>
            <a:ext cx="125413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Brecken and Kaiya</a:t>
            </a:r>
            <a:br>
              <a:rPr lang="en-US" sz="2400" smtClean="0"/>
            </a:br>
            <a:r>
              <a:rPr lang="en-US" sz="2400" smtClean="0"/>
              <a:t>both had 8-1 =</a:t>
            </a:r>
            <a:r>
              <a:rPr lang="en-US" sz="2400" b="1" smtClean="0"/>
              <a:t>7 cells while embryos</a:t>
            </a:r>
            <a:r>
              <a:rPr lang="en-US" sz="2400" smtClean="0"/>
              <a:t>.</a:t>
            </a:r>
            <a:br>
              <a:rPr lang="en-US" sz="2400" smtClean="0"/>
            </a:br>
            <a:r>
              <a:rPr lang="en-US" sz="2400" smtClean="0"/>
              <a:t>Flash frozen and stored for several weeks.  </a:t>
            </a:r>
            <a:r>
              <a:rPr lang="en-US" sz="2400" i="1" smtClean="0"/>
              <a:t>2 others still frozen.</a:t>
            </a:r>
          </a:p>
        </p:txBody>
      </p:sp>
      <p:pic>
        <p:nvPicPr>
          <p:cNvPr id="30723" name="Picture 2" descr="E:\IMG_06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17" t="5051" r="13084" b="30235"/>
          <a:stretch>
            <a:fillRect/>
          </a:stretch>
        </p:blipFill>
        <p:spPr>
          <a:xfrm>
            <a:off x="307975" y="1600200"/>
            <a:ext cx="8664575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2" descr="E:\August 2011\IMG_08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975" b="12526"/>
          <a:stretch>
            <a:fillRect/>
          </a:stretch>
        </p:blipFill>
        <p:spPr>
          <a:xfrm>
            <a:off x="990600" y="0"/>
            <a:ext cx="6629400" cy="685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C:\Users\Wendy\Documents\Scanned Documents\Image (62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85" t="9259" r="32603" b="42593"/>
          <a:stretch>
            <a:fillRect/>
          </a:stretch>
        </p:blipFill>
        <p:spPr bwMode="auto">
          <a:xfrm>
            <a:off x="2057400" y="80211"/>
            <a:ext cx="4648200" cy="677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0"/>
            <a:ext cx="8154988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9933FF"/>
                </a:solidFill>
                <a:latin typeface="Tahoma" pitchFamily="34" charset="0"/>
                <a:cs typeface="Tahoma" pitchFamily="34" charset="0"/>
              </a:rPr>
              <a:t>Early development: ovulation to implantation</a:t>
            </a:r>
            <a:endParaRPr lang="en-US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71913" y="6151563"/>
            <a:ext cx="14795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bg1"/>
                </a:solidFill>
              </a:rPr>
              <a:t>Figure 3.14</a:t>
            </a:r>
          </a:p>
        </p:txBody>
      </p:sp>
      <p:pic>
        <p:nvPicPr>
          <p:cNvPr id="40964" name="Picture 4" descr="G:\JpegVRL\IMAGES\0795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2000" r="22501" b="9000"/>
          <a:stretch>
            <a:fillRect/>
          </a:stretch>
        </p:blipFill>
        <p:spPr>
          <a:xfrm>
            <a:off x="1143000" y="1268413"/>
            <a:ext cx="6911975" cy="5284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Blastocyst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76400"/>
            <a:ext cx="5410200" cy="13287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 developing embryo becomes 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 hollow 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ball of cells and is called a </a:t>
            </a:r>
            <a:r>
              <a:rPr lang="en-US" sz="28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blastocyst</a:t>
            </a:r>
            <a:r>
              <a:rPr lang="en-US" sz="28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endParaRPr lang="en-US" sz="2000" b="1" dirty="0" smtClean="0">
              <a:solidFill>
                <a:srgbClr val="FFFF66"/>
              </a:solidFill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" y="3352800"/>
            <a:ext cx="7064375" cy="2759075"/>
            <a:chOff x="48" y="1728"/>
            <a:chExt cx="4450" cy="1738"/>
          </a:xfrm>
        </p:grpSpPr>
        <p:grpSp>
          <p:nvGrpSpPr>
            <p:cNvPr id="33824" name="Group 5"/>
            <p:cNvGrpSpPr>
              <a:grpSpLocks/>
            </p:cNvGrpSpPr>
            <p:nvPr/>
          </p:nvGrpSpPr>
          <p:grpSpPr bwMode="auto">
            <a:xfrm>
              <a:off x="4162" y="2981"/>
              <a:ext cx="336" cy="485"/>
              <a:chOff x="4475" y="1518"/>
              <a:chExt cx="336" cy="485"/>
            </a:xfrm>
          </p:grpSpPr>
          <p:sp>
            <p:nvSpPr>
              <p:cNvPr id="33832" name="Oval 6"/>
              <p:cNvSpPr>
                <a:spLocks noChangeArrowheads="1"/>
              </p:cNvSpPr>
              <p:nvPr/>
            </p:nvSpPr>
            <p:spPr bwMode="auto">
              <a:xfrm>
                <a:off x="4573" y="1677"/>
                <a:ext cx="142" cy="148"/>
              </a:xfrm>
              <a:prstGeom prst="ellipse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33833" name="Group 7"/>
              <p:cNvGrpSpPr>
                <a:grpSpLocks/>
              </p:cNvGrpSpPr>
              <p:nvPr/>
            </p:nvGrpSpPr>
            <p:grpSpPr bwMode="auto">
              <a:xfrm>
                <a:off x="4475" y="1518"/>
                <a:ext cx="336" cy="485"/>
                <a:chOff x="4468" y="1518"/>
                <a:chExt cx="336" cy="485"/>
              </a:xfrm>
            </p:grpSpPr>
            <p:sp>
              <p:nvSpPr>
                <p:cNvPr id="33834" name="Oval 8"/>
                <p:cNvSpPr>
                  <a:spLocks noChangeArrowheads="1"/>
                </p:cNvSpPr>
                <p:nvPr/>
              </p:nvSpPr>
              <p:spPr bwMode="auto">
                <a:xfrm>
                  <a:off x="4499" y="1736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5" name="Oval 9"/>
                <p:cNvSpPr>
                  <a:spLocks noChangeArrowheads="1"/>
                </p:cNvSpPr>
                <p:nvPr/>
              </p:nvSpPr>
              <p:spPr bwMode="auto">
                <a:xfrm>
                  <a:off x="4552" y="1780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6" name="Oval 10"/>
                <p:cNvSpPr>
                  <a:spLocks noChangeArrowheads="1"/>
                </p:cNvSpPr>
                <p:nvPr/>
              </p:nvSpPr>
              <p:spPr bwMode="auto">
                <a:xfrm>
                  <a:off x="4468" y="1518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7" name="Oval 11"/>
                <p:cNvSpPr>
                  <a:spLocks noChangeArrowheads="1"/>
                </p:cNvSpPr>
                <p:nvPr/>
              </p:nvSpPr>
              <p:spPr bwMode="auto">
                <a:xfrm>
                  <a:off x="4669" y="1773"/>
                  <a:ext cx="135" cy="141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8" name="Oval 12"/>
                <p:cNvSpPr>
                  <a:spLocks noChangeArrowheads="1"/>
                </p:cNvSpPr>
                <p:nvPr/>
              </p:nvSpPr>
              <p:spPr bwMode="auto">
                <a:xfrm>
                  <a:off x="4639" y="1855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</p:grpSp>
        <p:grpSp>
          <p:nvGrpSpPr>
            <p:cNvPr id="33825" name="Group 13"/>
            <p:cNvGrpSpPr>
              <a:grpSpLocks/>
            </p:cNvGrpSpPr>
            <p:nvPr/>
          </p:nvGrpSpPr>
          <p:grpSpPr bwMode="auto">
            <a:xfrm>
              <a:off x="48" y="1728"/>
              <a:ext cx="4414" cy="1636"/>
              <a:chOff x="48" y="1728"/>
              <a:chExt cx="4414" cy="1636"/>
            </a:xfrm>
          </p:grpSpPr>
          <p:grpSp>
            <p:nvGrpSpPr>
              <p:cNvPr id="33826" name="Group 14"/>
              <p:cNvGrpSpPr>
                <a:grpSpLocks/>
              </p:cNvGrpSpPr>
              <p:nvPr/>
            </p:nvGrpSpPr>
            <p:grpSpPr bwMode="auto">
              <a:xfrm>
                <a:off x="4148" y="3017"/>
                <a:ext cx="314" cy="347"/>
                <a:chOff x="4468" y="1547"/>
                <a:chExt cx="314" cy="347"/>
              </a:xfrm>
            </p:grpSpPr>
            <p:sp>
              <p:nvSpPr>
                <p:cNvPr id="33828" name="Oval 15"/>
                <p:cNvSpPr>
                  <a:spLocks noChangeArrowheads="1"/>
                </p:cNvSpPr>
                <p:nvPr/>
              </p:nvSpPr>
              <p:spPr bwMode="auto">
                <a:xfrm>
                  <a:off x="4468" y="1602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29" name="Oval 16"/>
                <p:cNvSpPr>
                  <a:spLocks noChangeArrowheads="1"/>
                </p:cNvSpPr>
                <p:nvPr/>
              </p:nvSpPr>
              <p:spPr bwMode="auto">
                <a:xfrm>
                  <a:off x="4592" y="1650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0" name="Oval 17"/>
                <p:cNvSpPr>
                  <a:spLocks noChangeArrowheads="1"/>
                </p:cNvSpPr>
                <p:nvPr/>
              </p:nvSpPr>
              <p:spPr bwMode="auto">
                <a:xfrm>
                  <a:off x="4564" y="1547"/>
                  <a:ext cx="142" cy="148"/>
                </a:xfrm>
                <a:prstGeom prst="ellipse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831" name="Oval 18"/>
                <p:cNvSpPr>
                  <a:spLocks noChangeArrowheads="1"/>
                </p:cNvSpPr>
                <p:nvPr/>
              </p:nvSpPr>
              <p:spPr bwMode="auto">
                <a:xfrm>
                  <a:off x="4640" y="1746"/>
                  <a:ext cx="142" cy="148"/>
                </a:xfrm>
                <a:prstGeom prst="ellipse">
                  <a:avLst/>
                </a:prstGeom>
                <a:solidFill>
                  <a:srgbClr val="9966FF">
                    <a:alpha val="98038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33827" name="Rectangle 20"/>
              <p:cNvSpPr>
                <a:spLocks noChangeArrowheads="1"/>
              </p:cNvSpPr>
              <p:nvPr/>
            </p:nvSpPr>
            <p:spPr bwMode="auto">
              <a:xfrm>
                <a:off x="48" y="1728"/>
                <a:ext cx="37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b="1">
                    <a:solidFill>
                      <a:srgbClr val="008080"/>
                    </a:solidFill>
                  </a:rPr>
                  <a:t>.</a:t>
                </a:r>
                <a:endParaRPr lang="en-US" sz="2400" b="1">
                  <a:solidFill>
                    <a:srgbClr val="00FF00"/>
                  </a:solidFill>
                </a:endParaRPr>
              </a:p>
            </p:txBody>
          </p:sp>
        </p:grpSp>
      </p:grpSp>
      <p:grpSp>
        <p:nvGrpSpPr>
          <p:cNvPr id="33797" name="Group 23"/>
          <p:cNvGrpSpPr>
            <a:grpSpLocks/>
          </p:cNvGrpSpPr>
          <p:nvPr/>
        </p:nvGrpSpPr>
        <p:grpSpPr bwMode="auto">
          <a:xfrm>
            <a:off x="6477000" y="4876800"/>
            <a:ext cx="1601788" cy="1403350"/>
            <a:chOff x="4177" y="538"/>
            <a:chExt cx="1009" cy="884"/>
          </a:xfrm>
        </p:grpSpPr>
        <p:sp>
          <p:nvSpPr>
            <p:cNvPr id="33801" name="Oval 24"/>
            <p:cNvSpPr>
              <a:spLocks noChangeArrowheads="1"/>
            </p:cNvSpPr>
            <p:nvPr/>
          </p:nvSpPr>
          <p:spPr bwMode="auto">
            <a:xfrm>
              <a:off x="4406" y="58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2" name="Oval 25"/>
            <p:cNvSpPr>
              <a:spLocks noChangeArrowheads="1"/>
            </p:cNvSpPr>
            <p:nvPr/>
          </p:nvSpPr>
          <p:spPr bwMode="auto">
            <a:xfrm>
              <a:off x="4283" y="62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3" name="Oval 26"/>
            <p:cNvSpPr>
              <a:spLocks noChangeArrowheads="1"/>
            </p:cNvSpPr>
            <p:nvPr/>
          </p:nvSpPr>
          <p:spPr bwMode="auto">
            <a:xfrm>
              <a:off x="4194" y="729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4" name="Oval 27"/>
            <p:cNvSpPr>
              <a:spLocks noChangeArrowheads="1"/>
            </p:cNvSpPr>
            <p:nvPr/>
          </p:nvSpPr>
          <p:spPr bwMode="auto">
            <a:xfrm>
              <a:off x="4177" y="846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5" name="Oval 28"/>
            <p:cNvSpPr>
              <a:spLocks noChangeArrowheads="1"/>
            </p:cNvSpPr>
            <p:nvPr/>
          </p:nvSpPr>
          <p:spPr bwMode="auto">
            <a:xfrm>
              <a:off x="4210" y="97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6" name="Oval 29"/>
            <p:cNvSpPr>
              <a:spLocks noChangeArrowheads="1"/>
            </p:cNvSpPr>
            <p:nvPr/>
          </p:nvSpPr>
          <p:spPr bwMode="auto">
            <a:xfrm>
              <a:off x="4260" y="1099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7" name="Oval 30"/>
            <p:cNvSpPr>
              <a:spLocks noChangeArrowheads="1"/>
            </p:cNvSpPr>
            <p:nvPr/>
          </p:nvSpPr>
          <p:spPr bwMode="auto">
            <a:xfrm>
              <a:off x="4335" y="1195"/>
              <a:ext cx="156" cy="162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8" name="Oval 31"/>
            <p:cNvSpPr>
              <a:spLocks noChangeArrowheads="1"/>
            </p:cNvSpPr>
            <p:nvPr/>
          </p:nvSpPr>
          <p:spPr bwMode="auto">
            <a:xfrm>
              <a:off x="4424" y="1262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09" name="Oval 32"/>
            <p:cNvSpPr>
              <a:spLocks noChangeArrowheads="1"/>
            </p:cNvSpPr>
            <p:nvPr/>
          </p:nvSpPr>
          <p:spPr bwMode="auto">
            <a:xfrm>
              <a:off x="4548" y="1274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0" name="Oval 33"/>
            <p:cNvSpPr>
              <a:spLocks noChangeArrowheads="1"/>
            </p:cNvSpPr>
            <p:nvPr/>
          </p:nvSpPr>
          <p:spPr bwMode="auto">
            <a:xfrm>
              <a:off x="4672" y="1271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1" name="Oval 34"/>
            <p:cNvSpPr>
              <a:spLocks noChangeArrowheads="1"/>
            </p:cNvSpPr>
            <p:nvPr/>
          </p:nvSpPr>
          <p:spPr bwMode="auto">
            <a:xfrm>
              <a:off x="4790" y="123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2" name="Oval 35"/>
            <p:cNvSpPr>
              <a:spLocks noChangeArrowheads="1"/>
            </p:cNvSpPr>
            <p:nvPr/>
          </p:nvSpPr>
          <p:spPr bwMode="auto">
            <a:xfrm>
              <a:off x="4900" y="1166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3" name="Oval 36"/>
            <p:cNvSpPr>
              <a:spLocks noChangeArrowheads="1"/>
            </p:cNvSpPr>
            <p:nvPr/>
          </p:nvSpPr>
          <p:spPr bwMode="auto">
            <a:xfrm>
              <a:off x="4976" y="1092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4" name="Oval 37"/>
            <p:cNvSpPr>
              <a:spLocks noChangeArrowheads="1"/>
            </p:cNvSpPr>
            <p:nvPr/>
          </p:nvSpPr>
          <p:spPr bwMode="auto">
            <a:xfrm>
              <a:off x="5029" y="98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5" name="Oval 38"/>
            <p:cNvSpPr>
              <a:spLocks noChangeArrowheads="1"/>
            </p:cNvSpPr>
            <p:nvPr/>
          </p:nvSpPr>
          <p:spPr bwMode="auto">
            <a:xfrm>
              <a:off x="4492" y="56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6" name="Oval 39"/>
            <p:cNvSpPr>
              <a:spLocks noChangeArrowheads="1"/>
            </p:cNvSpPr>
            <p:nvPr/>
          </p:nvSpPr>
          <p:spPr bwMode="auto">
            <a:xfrm>
              <a:off x="4597" y="53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7" name="Oval 40"/>
            <p:cNvSpPr>
              <a:spLocks noChangeArrowheads="1"/>
            </p:cNvSpPr>
            <p:nvPr/>
          </p:nvSpPr>
          <p:spPr bwMode="auto">
            <a:xfrm>
              <a:off x="4683" y="545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8" name="Oval 41"/>
            <p:cNvSpPr>
              <a:spLocks noChangeArrowheads="1"/>
            </p:cNvSpPr>
            <p:nvPr/>
          </p:nvSpPr>
          <p:spPr bwMode="auto">
            <a:xfrm>
              <a:off x="4788" y="573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19" name="Oval 42"/>
            <p:cNvSpPr>
              <a:spLocks noChangeArrowheads="1"/>
            </p:cNvSpPr>
            <p:nvPr/>
          </p:nvSpPr>
          <p:spPr bwMode="auto">
            <a:xfrm>
              <a:off x="4866" y="60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0" name="Oval 43"/>
            <p:cNvSpPr>
              <a:spLocks noChangeArrowheads="1"/>
            </p:cNvSpPr>
            <p:nvPr/>
          </p:nvSpPr>
          <p:spPr bwMode="auto">
            <a:xfrm>
              <a:off x="4937" y="658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1" name="Oval 44"/>
            <p:cNvSpPr>
              <a:spLocks noChangeArrowheads="1"/>
            </p:cNvSpPr>
            <p:nvPr/>
          </p:nvSpPr>
          <p:spPr bwMode="auto">
            <a:xfrm>
              <a:off x="4998" y="704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2" name="Oval 45"/>
            <p:cNvSpPr>
              <a:spLocks noChangeArrowheads="1"/>
            </p:cNvSpPr>
            <p:nvPr/>
          </p:nvSpPr>
          <p:spPr bwMode="auto">
            <a:xfrm>
              <a:off x="5044" y="80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823" name="Oval 46"/>
            <p:cNvSpPr>
              <a:spLocks noChangeArrowheads="1"/>
            </p:cNvSpPr>
            <p:nvPr/>
          </p:nvSpPr>
          <p:spPr bwMode="auto">
            <a:xfrm>
              <a:off x="5020" y="897"/>
              <a:ext cx="142" cy="148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3798" name="Group 50"/>
          <p:cNvGrpSpPr>
            <a:grpSpLocks/>
          </p:cNvGrpSpPr>
          <p:nvPr/>
        </p:nvGrpSpPr>
        <p:grpSpPr bwMode="auto">
          <a:xfrm>
            <a:off x="5943600" y="1524000"/>
            <a:ext cx="2955925" cy="2805113"/>
            <a:chOff x="3792" y="2452"/>
            <a:chExt cx="1862" cy="1767"/>
          </a:xfrm>
        </p:grpSpPr>
        <p:pic>
          <p:nvPicPr>
            <p:cNvPr id="33799" name="Picture 51" descr="G:\JpegVRL\IMAGES\0795l.jpg"/>
            <p:cNvPicPr>
              <a:picLocks noChangeAspect="1" noChangeArrowheads="1"/>
            </p:cNvPicPr>
            <p:nvPr/>
          </p:nvPicPr>
          <p:blipFill>
            <a:blip r:embed="rId3" cstate="print"/>
            <a:srcRect l="49500" t="33000" b="3000"/>
            <a:stretch>
              <a:fillRect/>
            </a:stretch>
          </p:blipFill>
          <p:spPr bwMode="auto">
            <a:xfrm>
              <a:off x="3796" y="2452"/>
              <a:ext cx="1858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ectangle 52"/>
            <p:cNvSpPr>
              <a:spLocks noChangeArrowheads="1"/>
            </p:cNvSpPr>
            <p:nvPr/>
          </p:nvSpPr>
          <p:spPr bwMode="auto">
            <a:xfrm>
              <a:off x="3792" y="2784"/>
              <a:ext cx="33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7200" y="46482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Some IVF clinics wait until </a:t>
            </a:r>
            <a:r>
              <a:rPr lang="en-US" sz="2800" dirty="0" err="1" smtClean="0">
                <a:latin typeface="Calibri" pitchFamily="34" charset="0"/>
              </a:rPr>
              <a:t>blastocyst</a:t>
            </a:r>
            <a:r>
              <a:rPr lang="en-US" sz="2800" dirty="0" smtClean="0">
                <a:latin typeface="Calibri" pitchFamily="34" charset="0"/>
              </a:rPr>
              <a:t> stage and remove the cell from the outer layer.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5257800" cy="1143000"/>
          </a:xfrm>
        </p:spPr>
        <p:txBody>
          <a:bodyPr/>
          <a:lstStyle/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What was unusual (first of its kind) about the form of PGD (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preimplantation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genetic diagnosis) that was used with Molly’s brother Adam?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029200" cy="25146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where PGD was used to remove unwanted genetic characteristics.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selected in a lab for his immune system so he could help Molly.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give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Adam the specific genes needed to help Molly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34820" name="Picture 2" descr="mollyandbro.jpg                                                0004F4D5Macintosh HD                   B9015EF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685800"/>
            <a:ext cx="35861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5562600" y="3429000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Molly Nash, suffering from Fanconia Anemia</a:t>
            </a:r>
          </a:p>
          <a:p>
            <a:pPr eaLnBrk="0" hangingPunct="0"/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with brother Adam, whose stem cells saved her life, and Dr. Wagner.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What was unusual (first of its kind) about the form of PGD (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preimplantation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genetic diagnosis) that was used with Molly’s brother Adam?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remove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unwanted genetic  characteristics.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selected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 a lab for his immune system so he could help Molly.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He was the first embryo where PGD was used to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give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Adam the specific genes needed to help Molly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058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smtClean="0"/>
              <a:t>I was doing some more research on the article about [Molly}]. I didn't know where I heard this before; it sounded so familiar. I looked up the family and it turns out that Adam, the family's son, was my camper at the resident camp I work at in the summer. What a small world. In the picture, he is the child on the far left of me on the log. </a:t>
            </a:r>
          </a:p>
        </p:txBody>
      </p:sp>
      <p:pic>
        <p:nvPicPr>
          <p:cNvPr id="4" name="Picture 3" descr="Devon_Adam.jpeg"/>
          <p:cNvPicPr>
            <a:picLocks noChangeAspect="1"/>
          </p:cNvPicPr>
          <p:nvPr/>
        </p:nvPicPr>
        <p:blipFill>
          <a:blip r:embed="rId2" cstate="print"/>
          <a:srcRect t="24445" b="17778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can Molly inherit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Fanconi’s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anemia even though neither of her parents suffer from the disease?</a:t>
            </a: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She didn’t inherit it, it was a random mutation that caused her to get it.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dominant trait and each of 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recessive trait and each of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recessive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dominant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can Molly inherit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Fanconi’s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anemia even though neither of her parents suffer from the disease?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She didn’t inherit it, it was a random mutation that caused her to get it.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dominant trait and each of 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must be a recessive trait and each of her parents were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recessive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must be a dominant trait and only one of her parents was a carrier.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5123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609600" y="3771900"/>
            <a:ext cx="75438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 rot="-2408129">
            <a:off x="4652963" y="212725"/>
            <a:ext cx="4191000" cy="3200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-2488062">
            <a:off x="1411288" y="1004888"/>
            <a:ext cx="2638425" cy="2274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 rot="-5400000">
            <a:off x="2930525" y="2022475"/>
            <a:ext cx="533400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rot="-5400000">
            <a:off x="3845718" y="2047082"/>
            <a:ext cx="125413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 rot="-2488062">
            <a:off x="4330700" y="2179638"/>
            <a:ext cx="3675063" cy="41132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What are the odds that the Nash’s next child would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have the disease?  Assuming a natural pregnancy – not IVF?</a:t>
            </a:r>
          </a:p>
          <a:p>
            <a:pPr marL="457200" indent="-457200"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100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75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50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25 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less than 1 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in 4 or 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8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much pain and suffering was involved for Adam when his cells were donated to Molly?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substantial amount - bone marrow removal is very painful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Adam was only a baby so he was too young to suffer from the pain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new technique was used that caused very little pain and suffering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None – his marrow was not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3400"/>
            <a:ext cx="90678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How much pain and suffering was involved for Adam when his cells were donated to Molly?</a:t>
            </a:r>
          </a:p>
          <a:p>
            <a:pPr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substantial amount - bone marrow removal is very painful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Adam was only a baby so he was too young to suffer from the pain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new technique was used that caused very little pain and suffering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None – his marrow was not used.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defRPr/>
            </a:pPr>
            <a:r>
              <a:rPr lang="en-US" sz="2400" dirty="0">
                <a:solidFill>
                  <a:srgbClr val="9933FF"/>
                </a:solidFill>
                <a:latin typeface="+mj-lt"/>
                <a:cs typeface="Calibri" pitchFamily="34" charset="0"/>
              </a:rPr>
              <a:t>	Cells from Adam’s </a:t>
            </a:r>
            <a:r>
              <a:rPr lang="en-US" sz="2400" u="sng" dirty="0">
                <a:solidFill>
                  <a:srgbClr val="9933FF"/>
                </a:solidFill>
                <a:latin typeface="+mj-lt"/>
                <a:cs typeface="Calibri" pitchFamily="34" charset="0"/>
              </a:rPr>
              <a:t>umbilical-cord blood </a:t>
            </a:r>
            <a:r>
              <a:rPr lang="en-US" sz="2400" dirty="0">
                <a:solidFill>
                  <a:srgbClr val="9933FF"/>
                </a:solidFill>
                <a:latin typeface="+mj-lt"/>
                <a:cs typeface="Calibri" pitchFamily="34" charset="0"/>
              </a:rPr>
              <a:t>where used to seed Molly’s bone marrow.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93750" y="236538"/>
            <a:ext cx="75326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“Spare” Embryos:  ethical concerns</a:t>
            </a:r>
            <a:r>
              <a:rPr lang="en-US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863" y="1100138"/>
            <a:ext cx="87201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Fertilized embryos that are not implanted can be donated for research purposes</a:t>
            </a:r>
          </a:p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Stem cell “lines” can be maintained to help cure all sorts of diseases and ailments.</a:t>
            </a:r>
          </a:p>
          <a:p>
            <a:pPr eaLnBrk="0" hangingPunct="0"/>
            <a:endParaRPr lang="en-US" sz="24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/>
          </a:p>
        </p:txBody>
      </p:sp>
      <p:pic>
        <p:nvPicPr>
          <p:cNvPr id="5" name="Picture 4" descr="731px-Stem_cell_treatments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6210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2919413"/>
            <a:ext cx="4419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IVF and PGS or PGD, a prospective child can be “screened” to see if they are healthy, or even if they are a match for donating stem cells to a sibling.</a:t>
            </a:r>
          </a:p>
          <a:p>
            <a:pPr eaLnBrk="0" hangingPunct="0">
              <a:spcBef>
                <a:spcPct val="50000"/>
              </a:spcBef>
            </a:pPr>
            <a:endParaRPr lang="en-US" sz="2400" b="1"/>
          </a:p>
          <a:p>
            <a:pPr eaLnBrk="0" hangingPunct="0">
              <a:spcBef>
                <a:spcPct val="50000"/>
              </a:spcBef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6147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1143000" y="4419600"/>
            <a:ext cx="838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-4421119">
            <a:off x="2197100" y="1003300"/>
            <a:ext cx="2252663" cy="2779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 rot="-2488062">
            <a:off x="3775075" y="3995738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 rot="-5710903">
            <a:off x="2930525" y="2682875"/>
            <a:ext cx="533400" cy="16700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 rot="-5400000">
            <a:off x="7325519" y="-696119"/>
            <a:ext cx="125412" cy="6032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-4432924">
            <a:off x="4775201" y="1516062"/>
            <a:ext cx="4906962" cy="41132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7171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1066800" y="5359400"/>
            <a:ext cx="83820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-4043899">
            <a:off x="2428081" y="750095"/>
            <a:ext cx="2320925" cy="34718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-2488062">
            <a:off x="4156075" y="4525963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-6048603">
            <a:off x="2286794" y="2737644"/>
            <a:ext cx="1697037" cy="20097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-5400000">
            <a:off x="6105525" y="11080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-4432924">
            <a:off x="5538787" y="1822451"/>
            <a:ext cx="4994275" cy="412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5943600" y="3810000"/>
            <a:ext cx="274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 undergoing mitosis until something (hormones or other chemical tells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819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4400" y="6858000"/>
            <a:ext cx="8382000" cy="3581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 rot="-4043899">
            <a:off x="2725737" y="495301"/>
            <a:ext cx="2455863" cy="4799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rot="-2488062">
            <a:off x="9566275" y="3484563"/>
            <a:ext cx="2638425" cy="22733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rot="-6048603">
            <a:off x="1956595" y="2770981"/>
            <a:ext cx="2570162" cy="30194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 rot="-5400000">
            <a:off x="3851275" y="263525"/>
            <a:ext cx="1524000" cy="34353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 rot="-4432924">
            <a:off x="8104187" y="-996950"/>
            <a:ext cx="4994276" cy="4127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95600" y="0"/>
            <a:ext cx="3287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9933FF"/>
                </a:solidFill>
              </a:rPr>
              <a:t>What is a stem cell?</a:t>
            </a:r>
          </a:p>
        </p:txBody>
      </p:sp>
      <p:pic>
        <p:nvPicPr>
          <p:cNvPr id="9219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15988"/>
            <a:ext cx="6096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 rot="-5400000">
            <a:off x="1368425" y="4803775"/>
            <a:ext cx="838200" cy="6794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22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Stem Cells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18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Cells that contain all of our genetic information – </a:t>
            </a:r>
          </a:p>
          <a:p>
            <a:pPr eaLnBrk="0" hangingPunct="0">
              <a:defRPr/>
            </a:pPr>
            <a:endParaRPr lang="en-US" sz="2000" b="1" dirty="0">
              <a:solidFill>
                <a:srgbClr val="C0000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Not just in the umbilical cord</a:t>
            </a:r>
          </a:p>
          <a:p>
            <a:pPr eaLnBrk="0" hangingPunct="0"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directions to build a person (or frog or…).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Bone marrow (to make blood)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Testes (to make sperm)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Embryo (first two weeks)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Umbilical cord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Various other areas in body</a:t>
            </a:r>
          </a:p>
        </p:txBody>
      </p:sp>
      <p:pic>
        <p:nvPicPr>
          <p:cNvPr id="5" name="Picture 4" descr="school_student_directions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10112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Wendy\AppData\Local\Microsoft\Windows\Temporary Internet Files\Content.IE5\L70JZK7F\MP9001851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0763" y="838200"/>
            <a:ext cx="136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 02_22.jpg                                                      00005892&#10;new_server                     B8CF6061:"/>
          <p:cNvPicPr>
            <a:picLocks noChangeAspect="1" noChangeArrowheads="1"/>
          </p:cNvPicPr>
          <p:nvPr/>
        </p:nvPicPr>
        <p:blipFill>
          <a:blip r:embed="rId5" cstate="print"/>
          <a:srcRect l="51250" t="17039" r="38750" b="69997"/>
          <a:stretch>
            <a:fillRect/>
          </a:stretch>
        </p:blipFill>
        <p:spPr bwMode="auto">
          <a:xfrm>
            <a:off x="7620000" y="3657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 rot="10800000">
            <a:off x="7010400" y="3810000"/>
            <a:ext cx="609600" cy="2286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2402</TotalTime>
  <Words>1784</Words>
  <Application>Microsoft Office PowerPoint</Application>
  <PresentationFormat>On-screen Show (4:3)</PresentationFormat>
  <Paragraphs>287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Comic Sans MS</vt:lpstr>
      <vt:lpstr>Arial</vt:lpstr>
      <vt:lpstr>Calibri</vt:lpstr>
      <vt:lpstr>Arial Unicode MS</vt:lpstr>
      <vt:lpstr>Tahoma</vt:lpstr>
      <vt:lpstr>Times</vt:lpstr>
      <vt:lpstr>Times New Roman</vt:lpstr>
      <vt:lpstr>Blank Presentation</vt:lpstr>
      <vt:lpstr>Gamete development and embryo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Oogenesis</vt:lpstr>
      <vt:lpstr>Oogenesis   Spermatogenesis</vt:lpstr>
      <vt:lpstr>Slide 15</vt:lpstr>
      <vt:lpstr>Slide 16</vt:lpstr>
      <vt:lpstr>Slide 17</vt:lpstr>
      <vt:lpstr>Twins</vt:lpstr>
      <vt:lpstr>Reproductive problems and technology  40% caused by male, 40% by female, 20% complications with both  Male infertility  About 1 in 25 men are infertile (4%) (usually a problem with Y chromosome genes)  </vt:lpstr>
      <vt:lpstr>Slide 20</vt:lpstr>
      <vt:lpstr>Slide 21</vt:lpstr>
      <vt:lpstr>Slide 22</vt:lpstr>
      <vt:lpstr>Miscarriage Our body’s way of taking care of most chromosomal defects – “mistakes”.</vt:lpstr>
      <vt:lpstr>In Vitro Fertilization (IVF)  </vt:lpstr>
      <vt:lpstr>Early development</vt:lpstr>
      <vt:lpstr>In Vitro Fertilization (IVF)  </vt:lpstr>
      <vt:lpstr>Pre-implantation Genetic Screening or  Diagnosis (PGS or PGD)</vt:lpstr>
      <vt:lpstr>Cell Removal</vt:lpstr>
      <vt:lpstr>In Vitro Fertilization (IVF)  </vt:lpstr>
      <vt:lpstr>Brecken and Kaiya both had 8-1 =7 cells while embryos. Flash frozen and stored for several weeks.  2 others still frozen.</vt:lpstr>
      <vt:lpstr>Slide 31</vt:lpstr>
      <vt:lpstr>Slide 32</vt:lpstr>
      <vt:lpstr>Early development: ovulation to implantation</vt:lpstr>
      <vt:lpstr>Blastocyst</vt:lpstr>
      <vt:lpstr>What was unusual (first of its kind) about the form of PGD (preimplantation genetic diagnosis) that was used with Molly’s brother Adam? </vt:lpstr>
      <vt:lpstr>What was unusual (first of its kind) about the form of PGD (preimplantation genetic diagnosis) that was used with Molly’s brother Adam? 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Spermatogenesis:  sperm formation</dc:title>
  <dc:creator>Jennifer Knight</dc:creator>
  <cp:lastModifiedBy>Wendy</cp:lastModifiedBy>
  <cp:revision>186</cp:revision>
  <cp:lastPrinted>2003-09-05T20:55:05Z</cp:lastPrinted>
  <dcterms:created xsi:type="dcterms:W3CDTF">2002-08-14T21:56:11Z</dcterms:created>
  <dcterms:modified xsi:type="dcterms:W3CDTF">2014-01-27T01:50:23Z</dcterms:modified>
</cp:coreProperties>
</file>