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60" r:id="rId3"/>
    <p:sldId id="261" r:id="rId4"/>
    <p:sldId id="262" r:id="rId5"/>
    <p:sldId id="263" r:id="rId6"/>
    <p:sldId id="258" r:id="rId7"/>
    <p:sldId id="257" r:id="rId8"/>
    <p:sldId id="273" r:id="rId9"/>
    <p:sldId id="274" r:id="rId10"/>
    <p:sldId id="275" r:id="rId11"/>
    <p:sldId id="264" r:id="rId12"/>
    <p:sldId id="267" r:id="rId13"/>
    <p:sldId id="268" r:id="rId14"/>
    <p:sldId id="276" r:id="rId15"/>
    <p:sldId id="266" r:id="rId16"/>
    <p:sldId id="269" r:id="rId17"/>
    <p:sldId id="279" r:id="rId18"/>
    <p:sldId id="270"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8" autoAdjust="0"/>
  </p:normalViewPr>
  <p:slideViewPr>
    <p:cSldViewPr>
      <p:cViewPr varScale="1">
        <p:scale>
          <a:sx n="95" d="100"/>
          <a:sy n="95" d="100"/>
        </p:scale>
        <p:origin x="-18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79E5CC-C0F0-48F2-94F8-C7B32C7E24E4}" type="datetimeFigureOut">
              <a:rPr lang="en-US" smtClean="0"/>
              <a:pPr/>
              <a:t>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83D4E-3673-4179-A198-B2943C402323}" type="slidenum">
              <a:rPr lang="en-US" smtClean="0"/>
              <a:pPr/>
              <a:t>‹#›</a:t>
            </a:fld>
            <a:endParaRPr lang="en-US"/>
          </a:p>
        </p:txBody>
      </p:sp>
    </p:spTree>
    <p:extLst>
      <p:ext uri="{BB962C8B-B14F-4D97-AF65-F5344CB8AC3E}">
        <p14:creationId xmlns:p14="http://schemas.microsoft.com/office/powerpoint/2010/main" val="91276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C162-44D4-4E7D-964B-81B07134D704}" type="datetimeFigureOut">
              <a:rPr lang="en-US" smtClean="0"/>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447EC-C9FC-48C8-BC8D-EBBAF8006B7E}" type="slidenum">
              <a:rPr lang="en-US" smtClean="0"/>
              <a:pPr/>
              <a:t>‹#›</a:t>
            </a:fld>
            <a:endParaRPr lang="en-US"/>
          </a:p>
        </p:txBody>
      </p:sp>
    </p:spTree>
    <p:extLst>
      <p:ext uri="{BB962C8B-B14F-4D97-AF65-F5344CB8AC3E}">
        <p14:creationId xmlns:p14="http://schemas.microsoft.com/office/powerpoint/2010/main" val="424447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Anatomy</a:t>
            </a:r>
            <a:r>
              <a:rPr lang="en-US" baseline="0" dirty="0" smtClean="0"/>
              <a:t> of a wave partner activity:  One person is a reporter and the other is the artist.  The artist tries to draw what the reporter describes.  Rules are important but the result is kids learn the parts of a wave and they learn how hard it is to use only a verbal description!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this</a:t>
            </a:r>
            <a:r>
              <a:rPr lang="en-US" baseline="0" dirty="0" smtClean="0"/>
              <a:t> lesson to introduce earthquakes so showed video H on this page.  Epicenters and focus.  We talk about the source of the earthquake.</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PhET Wave on a String simulation: Phet.colorado.edu  and asked how the waves  add?  Example on next slide.  It helps to show the Wave on a String simulation first.  Show one pulse and how it travels back and forth along the string. Then ask the question on the following slide.  You could show both pulses shown on the next slide separately but not together or that will give it away!</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233C53B-DB37-4C34-A77B-179FF9B995CE}" type="slidenum">
              <a:rPr lang="en-US"/>
              <a:pPr/>
              <a:t>13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dirty="0" smtClean="0"/>
              <a:t>After students</a:t>
            </a:r>
            <a:r>
              <a:rPr lang="en-US" baseline="0" dirty="0" smtClean="0"/>
              <a:t> draw their predictions, ask for them to share with the class. Then show the results on the simulation. Click the snapshot to open the </a:t>
            </a:r>
            <a:r>
              <a:rPr lang="en-US" baseline="0" dirty="0" err="1" smtClean="0"/>
              <a:t>sim</a:t>
            </a:r>
            <a:r>
              <a:rPr lang="en-US" baseline="0" dirty="0" smtClean="0"/>
              <a:t>.</a:t>
            </a:r>
            <a:endParaRPr lang="en-US" dirty="0" smtClean="0"/>
          </a:p>
          <a:p>
            <a:pPr eaLnBrk="1" hangingPunct="1"/>
            <a:r>
              <a:rPr lang="en-US" dirty="0" smtClean="0"/>
              <a:t>To demonstrate:</a:t>
            </a:r>
            <a:r>
              <a:rPr lang="en-US" baseline="0" dirty="0" smtClean="0"/>
              <a:t> </a:t>
            </a:r>
            <a:r>
              <a:rPr lang="en-US" dirty="0" smtClean="0"/>
              <a:t>I used the Pulse feature with Zero damping. First I set the wave characteristics to A = 50, PW = 50, Damping</a:t>
            </a:r>
            <a:r>
              <a:rPr lang="en-US" baseline="0" dirty="0" smtClean="0"/>
              <a:t> = 0, Tension high</a:t>
            </a:r>
            <a:r>
              <a:rPr lang="en-US" dirty="0" smtClean="0"/>
              <a:t>, then pulsed and paused quickly. Then I reset the characteristics and sent another pulse. Quickly ,I paused again and used the Step feature for slow motion. </a:t>
            </a:r>
            <a:r>
              <a:rPr lang="en-US" dirty="0" smtClean="0">
                <a:cs typeface="Times New Roman" charset="0"/>
              </a:rPr>
              <a:t>You can cycle through the waves interactions many times by stepping. </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a:t>
            </a:r>
            <a:r>
              <a:rPr lang="en-US" baseline="0" dirty="0" smtClean="0"/>
              <a:t> the lower wave is moving to the left.  In shot 3 it’s under the top wave.  So the top wave is shorter and the lower wave isn’t showing.  When you add them up the top wave plus the negative bottom wave, you get a smaller but still positive number.  On shot 4 you can see the lower wave emerge on the left and the top wave is bigger again.  Finally shot 5 they are separate again and no different than they were to start with.</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swing example and explain</a:t>
            </a:r>
            <a:r>
              <a:rPr lang="en-US" baseline="0" dirty="0" smtClean="0"/>
              <a:t> how your push has to be just right.  If it is, each time you push it adds to how high the person is going.  If you try to push with different timing than the swings Natural frequency, it just doesn’t work!</a:t>
            </a:r>
          </a:p>
          <a:p>
            <a:r>
              <a:rPr lang="en-US" baseline="0" dirty="0" smtClean="0"/>
              <a:t/>
            </a:r>
            <a:br>
              <a:rPr lang="en-US" baseline="0" dirty="0" smtClean="0"/>
            </a:br>
            <a:r>
              <a:rPr lang="en-US" baseline="0" dirty="0" smtClean="0"/>
              <a:t>Show the pasta raisin demo.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r>
            <a:br>
              <a:rPr lang="en-US" baseline="0" dirty="0" smtClean="0"/>
            </a:br>
            <a:r>
              <a:rPr lang="en-US" baseline="0" dirty="0" smtClean="0"/>
              <a:t>Show the pasta raisin demo.  In this picture can you see the middle pasta and how fast it is moving?!</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settings given above</a:t>
            </a:r>
            <a:r>
              <a:rPr lang="en-US" baseline="0" dirty="0" smtClean="0"/>
              <a:t> to show resonance with the Wave on a String simulation.  It’s really NEAT.</a:t>
            </a:r>
          </a:p>
          <a:p>
            <a:endParaRPr lang="en-US" baseline="0" dirty="0" smtClean="0"/>
          </a:p>
        </p:txBody>
      </p:sp>
      <p:sp>
        <p:nvSpPr>
          <p:cNvPr id="4" name="Slide Number Placeholder 3"/>
          <p:cNvSpPr>
            <a:spLocks noGrp="1"/>
          </p:cNvSpPr>
          <p:nvPr>
            <p:ph type="sldNum" sz="quarter" idx="10"/>
          </p:nvPr>
        </p:nvSpPr>
        <p:spPr/>
        <p:txBody>
          <a:bodyPr/>
          <a:lstStyle/>
          <a:p>
            <a:fld id="{465447EC-C9FC-48C8-BC8D-EBBAF8006B7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very clear video of resonance.  It’s designed to demonstrate earthquake damage but works beautifully for resonance in general.  It shows different height objects resonating at different frequencies.  I stop the video at the points where the speaker says he asks his students to predict, then I ask my students to predict.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a wavelength</a:t>
            </a:r>
            <a:r>
              <a:rPr lang="en-US" baseline="0" dirty="0" smtClean="0"/>
              <a:t> as the length between adjacent crests.  Show both the first two wavelengths on the slide.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also a wavelength?  It is.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 wavelength.  It is actually 2 wavelengths.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a:t>
            </a:r>
            <a:r>
              <a:rPr lang="en-US" baseline="0" dirty="0" smtClean="0"/>
              <a:t> amplitude then show the 1</a:t>
            </a:r>
            <a:r>
              <a:rPr lang="en-US" baseline="30000" dirty="0" smtClean="0"/>
              <a:t>st</a:t>
            </a:r>
            <a:r>
              <a:rPr lang="en-US" baseline="0" dirty="0" smtClean="0"/>
              <a:t> wave.  Ask students to describe what the same wave would look like with a smaller amplitude.  If they’ve done the “Wave Basics” homework, they should be able to do this.</a:t>
            </a:r>
          </a:p>
          <a:p>
            <a:r>
              <a:rPr lang="en-US" baseline="0" dirty="0" smtClean="0"/>
              <a:t>Next define frequency.  Then show the wave and ask students what it would look like with a smaller frequency.</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class do</a:t>
            </a:r>
            <a:r>
              <a:rPr lang="en-US" baseline="0" dirty="0" smtClean="0"/>
              <a:t> the wave.  Then show the animation and talk about wave travel.  How the energy moves across the room but the people only move up and down. Describe the people as the “medium” that the wave moves through/on.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link</a:t>
            </a:r>
            <a:r>
              <a:rPr lang="en-US" baseline="0" dirty="0" smtClean="0"/>
              <a:t> at the bottom is a site that has very nice animations. However, it requires Apple </a:t>
            </a:r>
            <a:r>
              <a:rPr lang="en-US" baseline="0" dirty="0" err="1" smtClean="0"/>
              <a:t>Quicktime</a:t>
            </a:r>
            <a:r>
              <a:rPr lang="en-US" baseline="0" dirty="0" smtClean="0"/>
              <a:t> to run.  These animations are simpler and easier to grasp than a slinky wave so I show the slinky after I show the animation.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2423C-593F-457D-8B6C-3D6ED4A441AB}"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32423C-593F-457D-8B6C-3D6ED4A441AB}"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32423C-593F-457D-8B6C-3D6ED4A441AB}"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32423C-593F-457D-8B6C-3D6ED4A441AB}"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2423C-593F-457D-8B6C-3D6ED4A441AB}"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2423C-593F-457D-8B6C-3D6ED4A441AB}"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61C0B-5E11-4729-A689-753FC9209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edu/hq/programs/education_and_outreach/videos#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hyperlink" Target="http://phet.colorado.edu/sims/wave-on-a-string/wave-on-a-string_e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4FPK1oKdd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het.colorado.edu/sims/wave-on-a-string/wave-on-a-string_en.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ris.edu/hq/programs/education_and_outreach/video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hysics.nyu.edu/~ts2/Animation/waves.html" TargetMode="External"/><Relationship Id="rId5" Type="http://schemas.openxmlformats.org/officeDocument/2006/relationships/image" Target="../media/image2.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Partner activity</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3200400"/>
            <a:ext cx="8229600" cy="2925763"/>
          </a:xfrm>
        </p:spPr>
        <p:txBody>
          <a:bodyPr>
            <a:normAutofit/>
          </a:bodyPr>
          <a:lstStyle/>
          <a:p>
            <a:pPr algn="ctr">
              <a:buNone/>
            </a:pPr>
            <a:r>
              <a:rPr lang="en-US" sz="6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Do not peek!!</a:t>
            </a:r>
            <a:endParaRPr lang="en-US" sz="6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Longitudinal slinky wave</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start of slinky</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start of slinky</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slinky</a:t>
            </a:r>
            <a:endParaRPr lang="en-US" sz="2400" dirty="0">
              <a:solidFill>
                <a:schemeClr val="tx2"/>
              </a:solidFill>
              <a:latin typeface="Comic Sans MS" pitchFamily="66" charset="0"/>
            </a:endParaRPr>
          </a:p>
        </p:txBody>
      </p:sp>
      <p:pic>
        <p:nvPicPr>
          <p:cNvPr id="6" name="Picture 5" descr="slinky.gif"/>
          <p:cNvPicPr>
            <a:picLocks noChangeAspect="1"/>
          </p:cNvPicPr>
          <p:nvPr/>
        </p:nvPicPr>
        <p:blipFill>
          <a:blip r:embed="rId3" cstate="print"/>
          <a:stretch>
            <a:fillRect/>
          </a:stretch>
        </p:blipFill>
        <p:spPr>
          <a:xfrm>
            <a:off x="5181600" y="16764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dirty="0" smtClean="0">
                <a:hlinkClick r:id="rId3"/>
              </a:rPr>
              <a:t>http://www.iris.edu/hq/programs/education_and_outreach/videos#H</a:t>
            </a: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How do waves add?</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Sketch what you think the pattern will look like</a:t>
            </a:r>
          </a:p>
        </p:txBody>
      </p:sp>
      <p:graphicFrame>
        <p:nvGraphicFramePr>
          <p:cNvPr id="8195" name="Object 3">
            <a:hlinkClick r:id="rId4"/>
          </p:cNvPr>
          <p:cNvGraphicFramePr>
            <a:graphicFrameLocks noChangeAspect="1"/>
          </p:cNvGraphicFramePr>
          <p:nvPr/>
        </p:nvGraphicFramePr>
        <p:xfrm>
          <a:off x="1600200" y="2133600"/>
          <a:ext cx="6705600" cy="2530475"/>
        </p:xfrm>
        <a:graphic>
          <a:graphicData uri="http://schemas.openxmlformats.org/presentationml/2006/ole">
            <mc:AlternateContent xmlns:mc="http://schemas.openxmlformats.org/markup-compatibility/2006">
              <mc:Choice xmlns:v="urn:schemas-microsoft-com:vml" Requires="v">
                <p:oleObj spid="_x0000_s3076" name="Bitmap Image" r:id="rId5" imgW="4320914" imgH="1630821" progId="PBrush">
                  <p:embed/>
                </p:oleObj>
              </mc:Choice>
              <mc:Fallback>
                <p:oleObj name="Bitmap Image" r:id="rId5" imgW="4320914" imgH="1630821"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133600"/>
                        <a:ext cx="6705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Line 4"/>
          <p:cNvSpPr>
            <a:spLocks noChangeShapeType="1"/>
          </p:cNvSpPr>
          <p:nvPr/>
        </p:nvSpPr>
        <p:spPr bwMode="auto">
          <a:xfrm>
            <a:off x="2438400" y="2286000"/>
            <a:ext cx="2286000" cy="0"/>
          </a:xfrm>
          <a:prstGeom prst="line">
            <a:avLst/>
          </a:prstGeom>
          <a:noFill/>
          <a:ln w="76200">
            <a:solidFill>
              <a:schemeClr val="tx1"/>
            </a:solidFill>
            <a:round/>
            <a:headEnd/>
            <a:tailEnd type="triangle" w="med" len="med"/>
          </a:ln>
          <a:effectLst/>
        </p:spPr>
        <p:txBody>
          <a:bodyPr/>
          <a:lstStyle/>
          <a:p>
            <a:endParaRPr lang="en-US"/>
          </a:p>
        </p:txBody>
      </p:sp>
      <p:sp>
        <p:nvSpPr>
          <p:cNvPr id="8197" name="Line 5"/>
          <p:cNvSpPr>
            <a:spLocks noChangeShapeType="1"/>
          </p:cNvSpPr>
          <p:nvPr/>
        </p:nvSpPr>
        <p:spPr bwMode="auto">
          <a:xfrm flipH="1">
            <a:off x="5715000" y="4876800"/>
            <a:ext cx="2286000"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l="57084" t="42667" r="20833" b="44000"/>
          <a:stretch>
            <a:fillRect/>
          </a:stretch>
        </p:blipFill>
        <p:spPr bwMode="auto">
          <a:xfrm>
            <a:off x="1981200" y="0"/>
            <a:ext cx="4038600" cy="15240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l="57083" t="43332" r="20715" b="42667"/>
          <a:stretch>
            <a:fillRect/>
          </a:stretch>
        </p:blipFill>
        <p:spPr bwMode="auto">
          <a:xfrm>
            <a:off x="2057400" y="1371600"/>
            <a:ext cx="4060368" cy="1600200"/>
          </a:xfrm>
          <a:prstGeom prst="rect">
            <a:avLst/>
          </a:prstGeom>
          <a:noFill/>
          <a:ln w="9525">
            <a:noFill/>
            <a:miter lim="800000"/>
            <a:headEnd/>
            <a:tailEnd/>
          </a:ln>
        </p:spPr>
      </p:pic>
      <p:pic>
        <p:nvPicPr>
          <p:cNvPr id="51204" name="Picture 4"/>
          <p:cNvPicPr>
            <a:picLocks noChangeAspect="1" noChangeArrowheads="1"/>
          </p:cNvPicPr>
          <p:nvPr/>
        </p:nvPicPr>
        <p:blipFill>
          <a:blip r:embed="rId5" cstate="print"/>
          <a:srcRect l="57500" t="41333" r="20575" b="42667"/>
          <a:stretch>
            <a:fillRect/>
          </a:stretch>
        </p:blipFill>
        <p:spPr bwMode="auto">
          <a:xfrm>
            <a:off x="2010228" y="2514600"/>
            <a:ext cx="4009572" cy="1828800"/>
          </a:xfrm>
          <a:prstGeom prst="rect">
            <a:avLst/>
          </a:prstGeom>
          <a:noFill/>
          <a:ln w="9525">
            <a:noFill/>
            <a:miter lim="800000"/>
            <a:headEnd/>
            <a:tailEnd/>
          </a:ln>
        </p:spPr>
      </p:pic>
      <p:pic>
        <p:nvPicPr>
          <p:cNvPr id="51205" name="Picture 5"/>
          <p:cNvPicPr>
            <a:picLocks noChangeAspect="1" noChangeArrowheads="1"/>
          </p:cNvPicPr>
          <p:nvPr/>
        </p:nvPicPr>
        <p:blipFill>
          <a:blip r:embed="rId6" cstate="print"/>
          <a:srcRect l="57500" t="40667" r="20416" b="46000"/>
          <a:stretch>
            <a:fillRect/>
          </a:stretch>
        </p:blipFill>
        <p:spPr bwMode="auto">
          <a:xfrm>
            <a:off x="1981200" y="3962400"/>
            <a:ext cx="4038600" cy="1524000"/>
          </a:xfrm>
          <a:prstGeom prst="rect">
            <a:avLst/>
          </a:prstGeom>
          <a:noFill/>
          <a:ln w="9525">
            <a:noFill/>
            <a:miter lim="800000"/>
            <a:headEnd/>
            <a:tailEnd/>
          </a:ln>
        </p:spPr>
      </p:pic>
      <p:pic>
        <p:nvPicPr>
          <p:cNvPr id="51206" name="Picture 6"/>
          <p:cNvPicPr>
            <a:picLocks noChangeAspect="1" noChangeArrowheads="1"/>
          </p:cNvPicPr>
          <p:nvPr/>
        </p:nvPicPr>
        <p:blipFill>
          <a:blip r:embed="rId7" cstate="print"/>
          <a:srcRect l="57083" t="43333" r="20000" b="44000"/>
          <a:stretch>
            <a:fillRect/>
          </a:stretch>
        </p:blipFill>
        <p:spPr bwMode="auto">
          <a:xfrm>
            <a:off x="1905000" y="5486400"/>
            <a:ext cx="4191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latin typeface="Tahoma" pitchFamily="34" charset="0"/>
                <a:ea typeface="Tahoma" pitchFamily="34" charset="0"/>
                <a:cs typeface="Tahoma" pitchFamily="34" charset="0"/>
              </a:rPr>
              <a:t>Resonance</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286000"/>
            <a:ext cx="8229600" cy="3840163"/>
          </a:xfrm>
        </p:spPr>
        <p:txBody>
          <a:bodyPr>
            <a:normAutofit/>
          </a:bodyPr>
          <a:lstStyle/>
          <a:p>
            <a:pPr algn="ctr">
              <a:buNone/>
            </a:pPr>
            <a:r>
              <a:rPr lang="en-US" dirty="0" smtClean="0">
                <a:solidFill>
                  <a:schemeClr val="tx2"/>
                </a:solidFill>
                <a:effectLst>
                  <a:outerShdw blurRad="38100" dist="38100" dir="2700000" algn="tl">
                    <a:srgbClr val="000000">
                      <a:alpha val="43137"/>
                    </a:srgbClr>
                  </a:outerShdw>
                </a:effectLst>
                <a:latin typeface="Comic Sans MS" pitchFamily="66" charset="0"/>
              </a:rPr>
              <a:t>The natural frequency of an object</a:t>
            </a:r>
            <a:r>
              <a:rPr lang="en-US" sz="2400" dirty="0" smtClean="0">
                <a:solidFill>
                  <a:schemeClr val="tx2"/>
                </a:solidFill>
                <a:effectLst>
                  <a:outerShdw blurRad="38100" dist="38100" dir="2700000" algn="tl">
                    <a:srgbClr val="000000">
                      <a:alpha val="43137"/>
                    </a:srgbClr>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524000"/>
            <a:ext cx="7010400" cy="4525963"/>
          </a:xfrm>
        </p:spPr>
        <p:txBody>
          <a:bodyPr>
            <a:normAutofit/>
          </a:bodyPr>
          <a:lstStyle/>
          <a:p>
            <a:endParaRPr lang="en-US" sz="2400" dirty="0" smtClean="0"/>
          </a:p>
          <a:p>
            <a:endParaRPr lang="en-US" sz="2400" dirty="0" smtClean="0"/>
          </a:p>
          <a:p>
            <a:endParaRPr lang="en-US" sz="2400" dirty="0" smtClean="0"/>
          </a:p>
          <a:p>
            <a:r>
              <a:rPr lang="en-US" sz="2400" dirty="0" smtClean="0"/>
              <a:t>Swinging</a:t>
            </a:r>
          </a:p>
          <a:p>
            <a:pPr>
              <a:buNone/>
            </a:pPr>
            <a:r>
              <a:rPr lang="en-US" sz="1200" dirty="0" smtClean="0">
                <a:hlinkClick r:id="rId3"/>
              </a:rPr>
              <a:t>http://www.youtube.com/watch?v=I4FPK1oKddQ</a:t>
            </a:r>
            <a:r>
              <a:rPr lang="en-US" sz="1200" dirty="0" smtClean="0"/>
              <a:t> </a:t>
            </a:r>
          </a:p>
          <a:p>
            <a:endParaRPr lang="en-US" sz="1200" dirty="0" smtClean="0"/>
          </a:p>
          <a:p>
            <a:pPr algn="ctr">
              <a:buNone/>
            </a:pPr>
            <a:endParaRPr lang="en-US" sz="2400" dirty="0" smtClean="0">
              <a:solidFill>
                <a:schemeClr val="tx2"/>
              </a:solidFill>
              <a:latin typeface="Comic Sans MS" pitchFamily="66" charset="0"/>
            </a:endParaRPr>
          </a:p>
          <a:p>
            <a:pPr algn="ctr">
              <a:buNone/>
            </a:pPr>
            <a:endParaRPr lang="en-US" sz="2400" dirty="0" smtClean="0">
              <a:solidFill>
                <a:schemeClr val="tx2"/>
              </a:solidFill>
              <a:latin typeface="Comic Sans MS" pitchFamily="66" charset="0"/>
            </a:endParaRPr>
          </a:p>
          <a:p>
            <a:pPr algn="ctr">
              <a:buNone/>
            </a:pPr>
            <a:r>
              <a:rPr lang="en-US" sz="2400" dirty="0" smtClean="0">
                <a:solidFill>
                  <a:schemeClr val="tx2"/>
                </a:solidFill>
                <a:latin typeface="Comic Sans MS" pitchFamily="66" charset="0"/>
              </a:rPr>
              <a:t>The frequency an object likes to vibrate at</a:t>
            </a:r>
          </a:p>
        </p:txBody>
      </p:sp>
      <p:pic>
        <p:nvPicPr>
          <p:cNvPr id="48129" name="Picture 1">
            <a:hlinkClick r:id="rId3"/>
          </p:cNvPr>
          <p:cNvPicPr>
            <a:picLocks noChangeAspect="1" noChangeArrowheads="1"/>
          </p:cNvPicPr>
          <p:nvPr/>
        </p:nvPicPr>
        <p:blipFill>
          <a:blip r:embed="rId4" cstate="print"/>
          <a:srcRect l="9167" t="22667" r="65833" b="50666"/>
          <a:stretch>
            <a:fillRect/>
          </a:stretch>
        </p:blipFill>
        <p:spPr bwMode="auto">
          <a:xfrm>
            <a:off x="4572000" y="1295400"/>
            <a:ext cx="4572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4953000" cy="4525963"/>
          </a:xfrm>
        </p:spPr>
        <p:txBody>
          <a:bodyPr>
            <a:normAutofit/>
          </a:bodyPr>
          <a:lstStyle/>
          <a:p>
            <a:endParaRPr lang="en-US" sz="2400" dirty="0" smtClean="0"/>
          </a:p>
          <a:p>
            <a:r>
              <a:rPr lang="en-US" sz="2400" dirty="0" smtClean="0"/>
              <a:t>Pasta/raisin demonstration</a:t>
            </a:r>
          </a:p>
          <a:p>
            <a:pPr marL="0" algn="ctr">
              <a:buNone/>
            </a:pPr>
            <a:endParaRPr lang="en-US" sz="2400" dirty="0" smtClean="0"/>
          </a:p>
          <a:p>
            <a:pPr marL="0" algn="ctr">
              <a:buNone/>
            </a:pPr>
            <a:r>
              <a:rPr lang="en-US" sz="2400" dirty="0" smtClean="0">
                <a:solidFill>
                  <a:schemeClr val="tx2"/>
                </a:solidFill>
                <a:latin typeface="Comic Sans MS" pitchFamily="66" charset="0"/>
              </a:rPr>
              <a:t>The frequency an object likes to vibrate at</a:t>
            </a:r>
          </a:p>
        </p:txBody>
      </p:sp>
      <p:pic>
        <p:nvPicPr>
          <p:cNvPr id="6" name="Picture 5" descr="IMG_0542.JPG"/>
          <p:cNvPicPr>
            <a:picLocks noChangeAspect="1"/>
          </p:cNvPicPr>
          <p:nvPr/>
        </p:nvPicPr>
        <p:blipFill>
          <a:blip r:embed="rId3" cstate="print"/>
          <a:srcRect l="12500" t="25455" b="2024"/>
          <a:stretch>
            <a:fillRect/>
          </a:stretch>
        </p:blipFill>
        <p:spPr>
          <a:xfrm rot="5400000">
            <a:off x="4887685" y="2601687"/>
            <a:ext cx="5257799" cy="32548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endParaRPr lang="en-US" dirty="0" smtClean="0"/>
          </a:p>
          <a:p>
            <a:pPr algn="ctr">
              <a:buNone/>
            </a:pPr>
            <a:r>
              <a:rPr lang="en-US" sz="2400" dirty="0" smtClean="0">
                <a:solidFill>
                  <a:schemeClr val="tx2"/>
                </a:solidFill>
                <a:latin typeface="Comic Sans MS" pitchFamily="66" charset="0"/>
              </a:rPr>
              <a:t>The frequency an object likes to vibrate at</a:t>
            </a:r>
          </a:p>
          <a:p>
            <a:endParaRPr lang="en-US" sz="2400" dirty="0" smtClean="0"/>
          </a:p>
          <a:p>
            <a:r>
              <a:rPr lang="en-US" sz="2400" dirty="0" smtClean="0">
                <a:hlinkClick r:id="rId3"/>
              </a:rPr>
              <a:t>Wave on a String </a:t>
            </a:r>
            <a:r>
              <a:rPr lang="en-US" sz="2400" dirty="0" smtClean="0"/>
              <a:t>(A=3, f=50, Damp = 0, Tension = high)</a:t>
            </a:r>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endParaRPr lang="en-US" dirty="0" smtClean="0"/>
          </a:p>
          <a:p>
            <a:pPr algn="ctr">
              <a:buNone/>
            </a:pPr>
            <a:r>
              <a:rPr lang="en-US" sz="2400" dirty="0" smtClean="0">
                <a:solidFill>
                  <a:schemeClr val="tx2"/>
                </a:solidFill>
                <a:latin typeface="Comic Sans MS" pitchFamily="66" charset="0"/>
              </a:rPr>
              <a:t>The frequency an object likes to vibrate at</a:t>
            </a:r>
          </a:p>
          <a:p>
            <a:endParaRPr lang="en-US" sz="2400" dirty="0" smtClean="0"/>
          </a:p>
          <a:p>
            <a:endParaRPr lang="en-US" sz="2400" dirty="0" smtClean="0"/>
          </a:p>
          <a:p>
            <a:r>
              <a:rPr lang="en-US" sz="2400" dirty="0" smtClean="0"/>
              <a:t>Tall vs. Short Building damage</a:t>
            </a:r>
          </a:p>
          <a:p>
            <a:pPr>
              <a:buNone/>
            </a:pPr>
            <a:r>
              <a:rPr lang="en-US" sz="1200" dirty="0" smtClean="0">
                <a:hlinkClick r:id="rId3"/>
              </a:rPr>
              <a:t>http://www.iris.edu/hq/programs/education_and_outreach/videos#O</a:t>
            </a:r>
            <a:r>
              <a:rPr lang="en-US" sz="1200" dirty="0" smtClean="0"/>
              <a:t>  </a:t>
            </a:r>
          </a:p>
        </p:txBody>
      </p:sp>
      <p:pic>
        <p:nvPicPr>
          <p:cNvPr id="52226" name="Picture 2">
            <a:hlinkClick r:id="rId3"/>
          </p:cNvPr>
          <p:cNvPicPr>
            <a:picLocks noChangeAspect="1" noChangeArrowheads="1"/>
          </p:cNvPicPr>
          <p:nvPr/>
        </p:nvPicPr>
        <p:blipFill>
          <a:blip r:embed="rId4" cstate="print"/>
          <a:srcRect l="18750" t="56667" r="65000" b="25333"/>
          <a:stretch>
            <a:fillRect/>
          </a:stretch>
        </p:blipFill>
        <p:spPr bwMode="auto">
          <a:xfrm>
            <a:off x="5562600" y="3505200"/>
            <a:ext cx="2971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6" name="Straight Connector 5"/>
          <p:cNvCxnSpPr/>
          <p:nvPr/>
        </p:nvCxnSpPr>
        <p:spPr>
          <a:xfrm rot="5400000" flipH="1" flipV="1">
            <a:off x="37338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6608134"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18288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12954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15" name="Straight Connector 14"/>
          <p:cNvCxnSpPr/>
          <p:nvPr/>
        </p:nvCxnSpPr>
        <p:spPr>
          <a:xfrm rot="5400000" flipH="1" flipV="1">
            <a:off x="2264734"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172736"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55626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22" name="Straight Arrow Connector 21"/>
          <p:cNvCxnSpPr/>
          <p:nvPr/>
        </p:nvCxnSpPr>
        <p:spPr>
          <a:xfrm>
            <a:off x="2971800" y="55626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17" name="Straight Arrow Connector 16"/>
          <p:cNvCxnSpPr/>
          <p:nvPr/>
        </p:nvCxnSpPr>
        <p:spPr>
          <a:xfrm>
            <a:off x="3505200" y="38862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8674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9718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95800" y="5494776"/>
            <a:ext cx="4114800" cy="1384995"/>
          </a:xfrm>
          <a:prstGeom prst="rect">
            <a:avLst/>
          </a:prstGeom>
          <a:noFill/>
        </p:spPr>
        <p:txBody>
          <a:bodyPr wrap="square" rtlCol="0">
            <a:spAutoFit/>
          </a:bodyPr>
          <a:lstStyle/>
          <a:p>
            <a:r>
              <a:rPr lang="en-US" sz="2800" dirty="0" smtClean="0"/>
              <a:t>Is this a wavelength?</a:t>
            </a:r>
          </a:p>
          <a:p>
            <a:pPr marL="342900" indent="-342900">
              <a:buAutoNum type="alphaUcPeriod"/>
            </a:pPr>
            <a:r>
              <a:rPr lang="en-US" sz="2800" dirty="0" smtClean="0"/>
              <a:t>Yes</a:t>
            </a:r>
          </a:p>
          <a:p>
            <a:pPr marL="342900" indent="-342900">
              <a:buAutoNum type="alphaUcPeriod"/>
            </a:pPr>
            <a:r>
              <a:rPr lang="en-US" sz="2800" dirty="0" smtClean="0"/>
              <a:t>No</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17" name="Straight Arrow Connector 16"/>
          <p:cNvCxnSpPr/>
          <p:nvPr/>
        </p:nvCxnSpPr>
        <p:spPr>
          <a:xfrm>
            <a:off x="1371600" y="1828800"/>
            <a:ext cx="54864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6294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8382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5494776"/>
            <a:ext cx="4114800" cy="1384995"/>
          </a:xfrm>
          <a:prstGeom prst="rect">
            <a:avLst/>
          </a:prstGeom>
          <a:noFill/>
        </p:spPr>
        <p:txBody>
          <a:bodyPr wrap="square" rtlCol="0">
            <a:spAutoFit/>
          </a:bodyPr>
          <a:lstStyle/>
          <a:p>
            <a:r>
              <a:rPr lang="en-US" sz="2800" dirty="0" smtClean="0"/>
              <a:t>Is this a wavelength?</a:t>
            </a:r>
          </a:p>
          <a:p>
            <a:pPr marL="342900" indent="-342900">
              <a:buAutoNum type="alphaUcPeriod"/>
            </a:pPr>
            <a:r>
              <a:rPr lang="en-US" sz="2800" dirty="0" smtClean="0"/>
              <a:t>Yes</a:t>
            </a:r>
          </a:p>
          <a:p>
            <a:pPr marL="342900" indent="-342900">
              <a:buAutoNum type="alphaUcPeriod"/>
            </a:pPr>
            <a:r>
              <a:rPr lang="en-US" sz="2800" dirty="0" smtClean="0"/>
              <a:t>No</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What is</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b="1" dirty="0" smtClean="0">
                <a:latin typeface="Tahoma" pitchFamily="34" charset="0"/>
                <a:ea typeface="Tahoma" pitchFamily="34" charset="0"/>
                <a:cs typeface="Tahoma" pitchFamily="34" charset="0"/>
              </a:rPr>
              <a:t>Amplitude?</a:t>
            </a:r>
          </a:p>
          <a:p>
            <a:pPr lvl="1"/>
            <a:r>
              <a:rPr lang="en-US" dirty="0" smtClean="0">
                <a:latin typeface="Comic Sans MS" pitchFamily="66" charset="0"/>
              </a:rPr>
              <a:t>How high/low the crests/troughs are.</a:t>
            </a:r>
            <a:endParaRPr lang="en-US" dirty="0">
              <a:latin typeface="Comic Sans MS" pitchFamily="66" charset="0"/>
            </a:endParaRPr>
          </a:p>
          <a:p>
            <a:endParaRPr lang="en-US" dirty="0" smtClean="0"/>
          </a:p>
          <a:p>
            <a:endParaRPr lang="en-US" dirty="0"/>
          </a:p>
          <a:p>
            <a:r>
              <a:rPr lang="en-US" b="1" dirty="0" smtClean="0">
                <a:latin typeface="Tahoma" pitchFamily="34" charset="0"/>
                <a:ea typeface="Tahoma" pitchFamily="34" charset="0"/>
                <a:cs typeface="Tahoma" pitchFamily="34" charset="0"/>
              </a:rPr>
              <a:t>Frequency?</a:t>
            </a:r>
          </a:p>
          <a:p>
            <a:pPr lvl="1"/>
            <a:r>
              <a:rPr lang="en-US" dirty="0" smtClean="0">
                <a:latin typeface="Comic Sans MS" pitchFamily="66" charset="0"/>
              </a:rPr>
              <a:t>Rate of the wiggle</a:t>
            </a:r>
            <a:endParaRPr lang="en-US" dirty="0">
              <a:latin typeface="Comic Sans MS" pitchFamily="66" charset="0"/>
            </a:endParaRPr>
          </a:p>
        </p:txBody>
      </p:sp>
      <p:pic>
        <p:nvPicPr>
          <p:cNvPr id="4" name="Picture 3" descr="http://www.mathematical.com/sinxpi2.gif"/>
          <p:cNvPicPr/>
          <p:nvPr/>
        </p:nvPicPr>
        <p:blipFill>
          <a:blip r:embed="rId3" cstate="print"/>
          <a:srcRect l="7027" t="3928" b="3323"/>
          <a:stretch>
            <a:fillRect/>
          </a:stretch>
        </p:blipFill>
        <p:spPr bwMode="auto">
          <a:xfrm>
            <a:off x="2667000" y="36576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b="3323"/>
          <a:stretch>
            <a:fillRect/>
          </a:stretch>
        </p:blipFill>
        <p:spPr bwMode="auto">
          <a:xfrm>
            <a:off x="1676400" y="4953000"/>
            <a:ext cx="39624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676400" y="578056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733800" y="577215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2819400"/>
            <a:ext cx="398145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Waves travel</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5105400"/>
          </a:xfrm>
        </p:spPr>
        <p:txBody>
          <a:bodyPr rtlCol="0">
            <a:noAutofit/>
          </a:bodyPr>
          <a:lstStyle/>
          <a:p>
            <a:pPr fontAlgn="auto">
              <a:spcAft>
                <a:spcPts val="0"/>
              </a:spcAft>
              <a:buFont typeface="Arial" pitchFamily="34" charset="0"/>
              <a:buNone/>
              <a:defRPr/>
            </a:pPr>
            <a:r>
              <a:rPr lang="en-US" sz="2400" dirty="0" smtClean="0">
                <a:solidFill>
                  <a:schemeClr val="bg1">
                    <a:lumMod val="50000"/>
                  </a:schemeClr>
                </a:solidFill>
              </a:rPr>
              <a:t>Do the wave </a:t>
            </a:r>
          </a:p>
          <a:p>
            <a:pPr fontAlgn="auto">
              <a:spcAft>
                <a:spcPts val="0"/>
              </a:spcAft>
              <a:buFont typeface="Arial" pitchFamily="34" charset="0"/>
              <a:buChar char="•"/>
              <a:defRPr/>
            </a:pPr>
            <a:r>
              <a:rPr lang="en-US" sz="2400" b="1" dirty="0" smtClean="0"/>
              <a:t>Did the wave make it across the room?</a:t>
            </a:r>
          </a:p>
          <a:p>
            <a:pPr fontAlgn="auto">
              <a:spcAft>
                <a:spcPts val="0"/>
              </a:spcAft>
              <a:buFont typeface="Arial" pitchFamily="34" charset="0"/>
              <a:buChar char="•"/>
              <a:defRPr/>
            </a:pPr>
            <a:r>
              <a:rPr lang="en-US" sz="2400" b="1" dirty="0" smtClean="0"/>
              <a:t>Did the people who started it move across the room?</a:t>
            </a:r>
          </a:p>
          <a:p>
            <a:pPr fontAlgn="auto">
              <a:spcAft>
                <a:spcPts val="0"/>
              </a:spcAft>
              <a:buFont typeface="Arial" pitchFamily="34" charset="0"/>
              <a:buChar char="•"/>
              <a:defRPr/>
            </a:pPr>
            <a:endParaRPr lang="en-US" sz="2400" b="1" dirty="0"/>
          </a:p>
          <a:p>
            <a:pPr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r>
              <a:rPr lang="en-US" sz="2400" b="1" dirty="0" smtClean="0">
                <a:solidFill>
                  <a:schemeClr val="bg1">
                    <a:lumMod val="50000"/>
                  </a:schemeClr>
                </a:solidFill>
              </a:rPr>
              <a:t>People move  up and down as the wave’s energy goes past.</a:t>
            </a:r>
          </a:p>
          <a:p>
            <a:pPr fontAlgn="auto">
              <a:spcAft>
                <a:spcPts val="0"/>
              </a:spcAft>
              <a:buFont typeface="Arial" pitchFamily="34" charset="0"/>
              <a:buChar char="•"/>
              <a:defRPr/>
            </a:pPr>
            <a:endParaRPr lang="en-US" sz="2400" b="1" dirty="0">
              <a:solidFill>
                <a:schemeClr val="bg1">
                  <a:lumMod val="50000"/>
                </a:schemeClr>
              </a:solidFill>
              <a:effectLst>
                <a:outerShdw blurRad="38100" dist="38100" dir="2700000" algn="tl">
                  <a:srgbClr val="000000">
                    <a:alpha val="43137"/>
                  </a:srgbClr>
                </a:outerShdw>
              </a:effectLst>
              <a:latin typeface="Comic Sans MS" pitchFamily="66" charset="0"/>
            </a:endParaRPr>
          </a:p>
          <a:p>
            <a:pPr algn="ctr" fontAlgn="auto">
              <a:spcAft>
                <a:spcPts val="0"/>
              </a:spcAft>
              <a:buNone/>
              <a:defRPr/>
            </a:pPr>
            <a:r>
              <a:rPr lang="en-US" b="1" dirty="0" smtClean="0">
                <a:solidFill>
                  <a:schemeClr val="tx2"/>
                </a:solidFill>
                <a:effectLst>
                  <a:outerShdw blurRad="38100" dist="38100" dir="2700000" algn="tl">
                    <a:srgbClr val="000000">
                      <a:alpha val="43137"/>
                    </a:srgbClr>
                  </a:outerShdw>
                </a:effectLst>
                <a:latin typeface="Comic Sans MS" pitchFamily="66" charset="0"/>
              </a:rPr>
              <a:t>Waves carry energy</a:t>
            </a:r>
            <a:r>
              <a:rPr lang="en-US" b="1" dirty="0" smtClean="0">
                <a:solidFill>
                  <a:schemeClr val="accent1"/>
                </a:solidFill>
                <a:effectLst>
                  <a:outerShdw blurRad="38100" dist="38100" dir="2700000" algn="tl">
                    <a:srgbClr val="000000">
                      <a:alpha val="43137"/>
                    </a:srgbClr>
                  </a:outerShdw>
                </a:effectLst>
                <a:latin typeface="Comic Sans MS" pitchFamily="66" charset="0"/>
              </a:rPr>
              <a:t> </a:t>
            </a:r>
          </a:p>
          <a:p>
            <a:pPr fontAlgn="auto">
              <a:spcAft>
                <a:spcPts val="0"/>
              </a:spcAft>
              <a:buFont typeface="Arial" pitchFamily="34" charset="0"/>
              <a:buChar char="•"/>
              <a:defRPr/>
            </a:pPr>
            <a:endParaRPr lang="en-US" sz="2400" b="1" dirty="0">
              <a:solidFill>
                <a:schemeClr val="accent1"/>
              </a:solidFill>
              <a:latin typeface="Comic Sans MS" pitchFamily="66" charset="0"/>
            </a:endParaRPr>
          </a:p>
          <a:p>
            <a:pPr fontAlgn="auto">
              <a:spcAft>
                <a:spcPts val="0"/>
              </a:spcAft>
              <a:buFont typeface="Arial" pitchFamily="34" charset="0"/>
              <a:buChar char="•"/>
              <a:defRPr/>
            </a:pPr>
            <a:endParaRPr lang="en-US" sz="2000" b="1" dirty="0">
              <a:solidFill>
                <a:schemeClr val="accent1"/>
              </a:solidFill>
              <a:latin typeface="Comic Sans MS" pitchFamily="66" charset="0"/>
            </a:endParaRPr>
          </a:p>
          <a:p>
            <a:pPr fontAlgn="auto">
              <a:spcAft>
                <a:spcPts val="0"/>
              </a:spcAft>
              <a:buFont typeface="Arial" pitchFamily="34" charset="0"/>
              <a:buChar char="•"/>
              <a:defRPr/>
            </a:pPr>
            <a:endParaRPr lang="en-US" sz="2000" b="1" dirty="0" smtClean="0">
              <a:solidFill>
                <a:schemeClr val="accent1"/>
              </a:solidFill>
              <a:latin typeface="Comic Sans MS" pitchFamily="66" charset="0"/>
            </a:endParaRPr>
          </a:p>
        </p:txBody>
      </p:sp>
      <p:pic>
        <p:nvPicPr>
          <p:cNvPr id="16388" name="Picture 2" descr="http://www.kettering.edu/~drussell/Demos/waves-intro/peoplewave.gif"/>
          <p:cNvPicPr>
            <a:picLocks noChangeAspect="1" noChangeArrowheads="1"/>
          </p:cNvPicPr>
          <p:nvPr/>
        </p:nvPicPr>
        <p:blipFill>
          <a:blip r:embed="rId3" cstate="print"/>
          <a:srcRect/>
          <a:stretch>
            <a:fillRect/>
          </a:stretch>
        </p:blipFill>
        <p:spPr bwMode="auto">
          <a:xfrm>
            <a:off x="685800" y="3200400"/>
            <a:ext cx="47625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Types of Waves</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457200" y="1905000"/>
            <a:ext cx="2912977" cy="461665"/>
          </a:xfrm>
          <a:prstGeom prst="rect">
            <a:avLst/>
          </a:prstGeom>
        </p:spPr>
        <p:txBody>
          <a:bodyPr wrap="none">
            <a:spAutoFit/>
          </a:bodyPr>
          <a:lstStyle/>
          <a:p>
            <a:pPr fontAlgn="auto">
              <a:spcAft>
                <a:spcPts val="0"/>
              </a:spcAft>
              <a:defRPr/>
            </a:pPr>
            <a:r>
              <a:rPr lang="en-US" sz="2400" b="1" dirty="0">
                <a:solidFill>
                  <a:schemeClr val="accent1"/>
                </a:solidFill>
                <a:effectLst>
                  <a:outerShdw blurRad="38100" dist="38100" dir="2700000" algn="tl">
                    <a:srgbClr val="000000">
                      <a:alpha val="43137"/>
                    </a:srgbClr>
                  </a:outerShdw>
                </a:effectLst>
                <a:latin typeface="Comic Sans MS" pitchFamily="66" charset="0"/>
              </a:rPr>
              <a:t>Transverse </a:t>
            </a:r>
            <a:r>
              <a:rPr lang="en-US" sz="2400" b="1" dirty="0" smtClean="0">
                <a:solidFill>
                  <a:schemeClr val="accent1"/>
                </a:solidFill>
                <a:effectLst>
                  <a:outerShdw blurRad="38100" dist="38100" dir="2700000" algn="tl">
                    <a:srgbClr val="000000">
                      <a:alpha val="43137"/>
                    </a:srgbClr>
                  </a:outerShdw>
                </a:effectLst>
                <a:latin typeface="Comic Sans MS" pitchFamily="66" charset="0"/>
              </a:rPr>
              <a:t>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Grp="1" noChangeAspect="1" noChangeArrowheads="1"/>
          </p:cNvPicPr>
          <p:nvPr>
            <p:ph idx="1"/>
          </p:nvPr>
        </p:nvPicPr>
        <p:blipFill>
          <a:blip r:embed="rId3" cstate="print"/>
          <a:srcRect l="54209" t="40407" b="27604"/>
          <a:stretch>
            <a:fillRect/>
          </a:stretch>
        </p:blipFill>
        <p:spPr bwMode="auto">
          <a:xfrm>
            <a:off x="5562600" y="2438400"/>
            <a:ext cx="3315970" cy="1447800"/>
          </a:xfrm>
          <a:prstGeom prst="rect">
            <a:avLst/>
          </a:prstGeom>
          <a:noFill/>
          <a:ln w="9525">
            <a:noFill/>
            <a:miter lim="800000"/>
            <a:headEnd/>
            <a:tailEnd/>
          </a:ln>
        </p:spPr>
      </p:pic>
      <p:pic>
        <p:nvPicPr>
          <p:cNvPr id="6" name="Picture 2" descr="http://www.kettering.edu/~drussell/Demos/waves-intro/peoplewave.gif"/>
          <p:cNvPicPr>
            <a:picLocks noChangeAspect="1" noChangeArrowheads="1"/>
          </p:cNvPicPr>
          <p:nvPr/>
        </p:nvPicPr>
        <p:blipFill>
          <a:blip r:embed="rId4" cstate="print"/>
          <a:srcRect/>
          <a:stretch>
            <a:fillRect/>
          </a:stretch>
        </p:blipFill>
        <p:spPr bwMode="auto">
          <a:xfrm>
            <a:off x="533400" y="2667000"/>
            <a:ext cx="4762500" cy="1057275"/>
          </a:xfrm>
          <a:prstGeom prst="rect">
            <a:avLst/>
          </a:prstGeom>
          <a:noFill/>
          <a:ln w="9525">
            <a:noFill/>
            <a:miter lim="800000"/>
            <a:headEnd/>
            <a:tailEnd/>
          </a:ln>
        </p:spPr>
      </p:pic>
      <p:sp>
        <p:nvSpPr>
          <p:cNvPr id="7" name="Rectangle 6"/>
          <p:cNvSpPr/>
          <p:nvPr/>
        </p:nvSpPr>
        <p:spPr>
          <a:xfrm>
            <a:off x="533400" y="4876800"/>
            <a:ext cx="3013967" cy="461665"/>
          </a:xfrm>
          <a:prstGeom prst="rect">
            <a:avLst/>
          </a:prstGeom>
        </p:spPr>
        <p:txBody>
          <a:bodyPr wrap="none">
            <a:spAutoFit/>
          </a:bodyPr>
          <a:lstStyle/>
          <a:p>
            <a:pPr fontAlgn="auto">
              <a:spcAft>
                <a:spcPts val="0"/>
              </a:spcAft>
              <a:defRPr/>
            </a:pPr>
            <a:r>
              <a:rPr lang="en-US" sz="2400" b="1" dirty="0" smtClean="0">
                <a:solidFill>
                  <a:schemeClr val="accent1"/>
                </a:solidFill>
                <a:effectLst>
                  <a:outerShdw blurRad="38100" dist="38100" dir="2700000" algn="tl">
                    <a:srgbClr val="000000">
                      <a:alpha val="43137"/>
                    </a:srgbClr>
                  </a:outerShdw>
                </a:effectLst>
                <a:latin typeface="Comic Sans MS" pitchFamily="66" charset="0"/>
              </a:rPr>
              <a:t>Longitudinal 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8" name="Picture 7" descr="http://www.mathematical.com/sinxpi2.gif"/>
          <p:cNvPicPr/>
          <p:nvPr/>
        </p:nvPicPr>
        <p:blipFill>
          <a:blip r:embed="rId5" cstate="print"/>
          <a:srcRect l="7027" t="3928" b="3323"/>
          <a:stretch>
            <a:fillRect/>
          </a:stretch>
        </p:blipFill>
        <p:spPr bwMode="auto">
          <a:xfrm>
            <a:off x="685800" y="3962400"/>
            <a:ext cx="3981450" cy="685800"/>
          </a:xfrm>
          <a:prstGeom prst="rect">
            <a:avLst/>
          </a:prstGeom>
          <a:noFill/>
          <a:ln w="9525">
            <a:noFill/>
            <a:miter lim="800000"/>
            <a:headEnd/>
            <a:tailEnd/>
          </a:ln>
        </p:spPr>
      </p:pic>
      <p:sp>
        <p:nvSpPr>
          <p:cNvPr id="10" name="Rectangle 9"/>
          <p:cNvSpPr/>
          <p:nvPr/>
        </p:nvSpPr>
        <p:spPr>
          <a:xfrm>
            <a:off x="533400" y="5715000"/>
            <a:ext cx="4386778" cy="369332"/>
          </a:xfrm>
          <a:prstGeom prst="rect">
            <a:avLst/>
          </a:prstGeom>
        </p:spPr>
        <p:txBody>
          <a:bodyPr wrap="none">
            <a:spAutoFit/>
          </a:bodyPr>
          <a:lstStyle/>
          <a:p>
            <a:r>
              <a:rPr lang="en-US" u="sng" dirty="0">
                <a:hlinkClick r:id="rId6"/>
              </a:rPr>
              <a:t>Transverse, Longitudinal, and Periodic Waves</a:t>
            </a:r>
            <a:endParaRPr lang="en-US" dirty="0"/>
          </a:p>
        </p:txBody>
      </p:sp>
      <p:pic>
        <p:nvPicPr>
          <p:cNvPr id="9" name="Picture 8" descr="slinky.gif"/>
          <p:cNvPicPr>
            <a:picLocks noChangeAspect="1"/>
          </p:cNvPicPr>
          <p:nvPr/>
        </p:nvPicPr>
        <p:blipFill>
          <a:blip r:embed="rId7" cstate="print"/>
          <a:stretch>
            <a:fillRect/>
          </a:stretch>
        </p:blipFill>
        <p:spPr>
          <a:xfrm>
            <a:off x="5562600" y="51816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People Wave </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first person</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last person</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all the people</a:t>
            </a:r>
            <a:endParaRPr lang="en-US" sz="2400" dirty="0">
              <a:solidFill>
                <a:schemeClr val="tx2"/>
              </a:solidFill>
              <a:latin typeface="Comic Sans MS" pitchFamily="66" charset="0"/>
            </a:endParaRPr>
          </a:p>
        </p:txBody>
      </p:sp>
      <p:pic>
        <p:nvPicPr>
          <p:cNvPr id="4" name="Picture 2" descr="http://www.kettering.edu/~drussell/Demos/waves-intro/peoplewave.gif"/>
          <p:cNvPicPr>
            <a:picLocks noChangeAspect="1" noChangeArrowheads="1"/>
          </p:cNvPicPr>
          <p:nvPr/>
        </p:nvPicPr>
        <p:blipFill>
          <a:blip r:embed="rId3" cstate="print"/>
          <a:srcRect/>
          <a:stretch>
            <a:fillRect/>
          </a:stretch>
        </p:blipFill>
        <p:spPr bwMode="auto">
          <a:xfrm>
            <a:off x="3200400" y="1752600"/>
            <a:ext cx="47625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Wave on a String</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Orange Pump</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Clamp</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string of red beads</a:t>
            </a:r>
            <a:endParaRPr lang="en-US" sz="2400" dirty="0">
              <a:solidFill>
                <a:schemeClr val="tx2"/>
              </a:solidFill>
              <a:latin typeface="Comic Sans MS" pitchFamily="66" charset="0"/>
            </a:endParaRPr>
          </a:p>
        </p:txBody>
      </p:sp>
      <p:pic>
        <p:nvPicPr>
          <p:cNvPr id="5" name="Picture 2"/>
          <p:cNvPicPr>
            <a:picLocks noChangeAspect="1" noChangeArrowheads="1"/>
          </p:cNvPicPr>
          <p:nvPr/>
        </p:nvPicPr>
        <p:blipFill>
          <a:blip r:embed="rId3" cstate="print"/>
          <a:srcRect l="54209" t="40407" b="27604"/>
          <a:stretch>
            <a:fillRect/>
          </a:stretch>
        </p:blipFill>
        <p:spPr bwMode="auto">
          <a:xfrm>
            <a:off x="4038600" y="1676399"/>
            <a:ext cx="4267200" cy="18631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1057</Words>
  <Application>Microsoft Office PowerPoint</Application>
  <PresentationFormat>On-screen Show (4:3)</PresentationFormat>
  <Paragraphs>140</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Bitmap Image</vt:lpstr>
      <vt:lpstr>Partner activity</vt:lpstr>
      <vt:lpstr>PowerPoint Presentation</vt:lpstr>
      <vt:lpstr>PowerPoint Presentation</vt:lpstr>
      <vt:lpstr>PowerPoint Presentation</vt:lpstr>
      <vt:lpstr>What is</vt:lpstr>
      <vt:lpstr>Waves travel</vt:lpstr>
      <vt:lpstr>Types of Waves</vt:lpstr>
      <vt:lpstr>Source, Receiver &amp; Medium</vt:lpstr>
      <vt:lpstr>Source, Receiver &amp; Medium</vt:lpstr>
      <vt:lpstr>Source, Receiver &amp; Medium</vt:lpstr>
      <vt:lpstr>Source</vt:lpstr>
      <vt:lpstr>How do waves add?</vt:lpstr>
      <vt:lpstr>Sketch what you think the pattern will look like</vt:lpstr>
      <vt:lpstr>PowerPoint Presentation</vt:lpstr>
      <vt:lpstr>Resonance</vt:lpstr>
      <vt:lpstr>Resonance</vt:lpstr>
      <vt:lpstr>Resonance</vt:lpstr>
      <vt:lpstr>Resonance</vt:lpstr>
      <vt:lpstr>Resonance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Wendy</dc:creator>
  <cp:lastModifiedBy>Wendy Adams</cp:lastModifiedBy>
  <cp:revision>174</cp:revision>
  <dcterms:created xsi:type="dcterms:W3CDTF">2011-09-08T03:09:39Z</dcterms:created>
  <dcterms:modified xsi:type="dcterms:W3CDTF">2014-02-03T16:25:24Z</dcterms:modified>
</cp:coreProperties>
</file>